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28"/>
  </p:notesMasterIdLst>
  <p:handoutMasterIdLst>
    <p:handoutMasterId r:id="rId29"/>
  </p:handoutMasterIdLst>
  <p:sldIdLst>
    <p:sldId id="460" r:id="rId6"/>
    <p:sldId id="459" r:id="rId7"/>
    <p:sldId id="461" r:id="rId8"/>
    <p:sldId id="477" r:id="rId9"/>
    <p:sldId id="478" r:id="rId10"/>
    <p:sldId id="479" r:id="rId11"/>
    <p:sldId id="462" r:id="rId12"/>
    <p:sldId id="463" r:id="rId13"/>
    <p:sldId id="464" r:id="rId14"/>
    <p:sldId id="465" r:id="rId15"/>
    <p:sldId id="466" r:id="rId16"/>
    <p:sldId id="467" r:id="rId17"/>
    <p:sldId id="468" r:id="rId18"/>
    <p:sldId id="469" r:id="rId19"/>
    <p:sldId id="470" r:id="rId20"/>
    <p:sldId id="471" r:id="rId21"/>
    <p:sldId id="472" r:id="rId22"/>
    <p:sldId id="473" r:id="rId23"/>
    <p:sldId id="474" r:id="rId24"/>
    <p:sldId id="475" r:id="rId25"/>
    <p:sldId id="476"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60"/>
            <p14:sldId id="459"/>
          </p14:sldIdLst>
        </p14:section>
        <p14:section name="Module Slides" id="{2FF5E6E5-1CE0-412A-8CE0-3C6B6C89EC1C}">
          <p14:sldIdLst>
            <p14:sldId id="461"/>
            <p14:sldId id="477"/>
            <p14:sldId id="478"/>
            <p14:sldId id="479"/>
            <p14:sldId id="462"/>
            <p14:sldId id="463"/>
            <p14:sldId id="464"/>
            <p14:sldId id="465"/>
            <p14:sldId id="466"/>
            <p14:sldId id="467"/>
            <p14:sldId id="468"/>
            <p14:sldId id="469"/>
            <p14:sldId id="470"/>
            <p14:sldId id="471"/>
            <p14:sldId id="472"/>
            <p14:sldId id="473"/>
            <p14:sldId id="474"/>
            <p14:sldId id="475"/>
            <p14:sldId id="476"/>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933" autoAdjust="0"/>
    <p:restoredTop sz="77755" autoAdjust="0"/>
  </p:normalViewPr>
  <p:slideViewPr>
    <p:cSldViewPr snapToGrid="0">
      <p:cViewPr varScale="1">
        <p:scale>
          <a:sx n="58" d="100"/>
          <a:sy n="58" d="100"/>
        </p:scale>
        <p:origin x="528" y="7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697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2054098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9" name="Subtitle 2"/>
          <p:cNvSpPr txBox="1">
            <a:spLocks/>
          </p:cNvSpPr>
          <p:nvPr/>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p:nvSpPr>
        <p:spPr>
          <a:xfrm>
            <a:off x="193271" y="3376350"/>
            <a:ext cx="8409867" cy="1692617"/>
          </a:xfrm>
          <a:prstGeom prst="rect">
            <a:avLst/>
          </a:prstGeom>
          <a:solidFill>
            <a:srgbClr val="82BF36"/>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13309916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6"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Christopher </a:t>
            </a:r>
            <a:r>
              <a:rPr lang="en-US" dirty="0" smtClean="0"/>
              <a:t>Harrison | @</a:t>
            </a:r>
            <a:r>
              <a:rPr lang="en-US" dirty="0" err="1" smtClean="0"/>
              <a:t>GeekTrainer</a:t>
            </a:r>
            <a:endParaRPr lang="en-US" dirty="0">
              <a:solidFill>
                <a:srgbClr val="FF0000"/>
              </a:solidFill>
            </a:endParaRPr>
          </a:p>
          <a:p>
            <a:r>
              <a:rPr lang="en-US" dirty="0" smtClean="0"/>
              <a:t>Jeremy Foster | </a:t>
            </a:r>
            <a:r>
              <a:rPr lang="en-US" smtClean="0"/>
              <a:t>@codefoster</a:t>
            </a:r>
            <a:endParaRPr lang="en-US" dirty="0" smtClean="0"/>
          </a:p>
        </p:txBody>
      </p:sp>
      <p:sp>
        <p:nvSpPr>
          <p:cNvPr id="2" name="Title 1"/>
          <p:cNvSpPr>
            <a:spLocks noGrp="1"/>
          </p:cNvSpPr>
          <p:nvPr>
            <p:ph type="ctrTitle"/>
          </p:nvPr>
        </p:nvSpPr>
        <p:spPr>
          <a:solidFill>
            <a:srgbClr val="007233"/>
          </a:solidFill>
        </p:spPr>
        <p:txBody>
          <a:bodyPr/>
          <a:lstStyle/>
          <a:p>
            <a:r>
              <a:rPr lang="en-US" sz="4000" dirty="0" smtClean="0"/>
              <a:t>03 | Integrating Touch</a:t>
            </a:r>
            <a:endParaRPr lang="en-US" sz="4000" dirty="0"/>
          </a:p>
        </p:txBody>
      </p:sp>
    </p:spTree>
    <p:extLst>
      <p:ext uri="{BB962C8B-B14F-4D97-AF65-F5344CB8AC3E}">
        <p14:creationId xmlns:p14="http://schemas.microsoft.com/office/powerpoint/2010/main" val="23433261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events</a:t>
            </a:r>
            <a:endParaRPr lang="en-US" dirty="0"/>
          </a:p>
        </p:txBody>
      </p:sp>
      <p:sp>
        <p:nvSpPr>
          <p:cNvPr id="3" name="Content Placeholder 2"/>
          <p:cNvSpPr>
            <a:spLocks noGrp="1"/>
          </p:cNvSpPr>
          <p:nvPr>
            <p:ph sz="quarter" idx="10"/>
          </p:nvPr>
        </p:nvSpPr>
        <p:spPr/>
        <p:txBody>
          <a:bodyPr/>
          <a:lstStyle/>
          <a:p>
            <a:r>
              <a:rPr lang="en-US" dirty="0" err="1" smtClean="0"/>
              <a:t>touchstart</a:t>
            </a:r>
            <a:endParaRPr lang="en-US" dirty="0" smtClean="0"/>
          </a:p>
          <a:p>
            <a:r>
              <a:rPr lang="en-US" dirty="0" err="1" smtClean="0"/>
              <a:t>touchmove</a:t>
            </a:r>
            <a:endParaRPr lang="en-US" dirty="0" smtClean="0"/>
          </a:p>
          <a:p>
            <a:r>
              <a:rPr lang="en-US" dirty="0" err="1" smtClean="0"/>
              <a:t>touchend</a:t>
            </a:r>
            <a:endParaRPr lang="en-US" dirty="0" smtClean="0"/>
          </a:p>
          <a:p>
            <a:r>
              <a:rPr lang="en-US" dirty="0" err="1" smtClean="0"/>
              <a:t>touchenter</a:t>
            </a:r>
            <a:endParaRPr lang="en-US" dirty="0" smtClean="0"/>
          </a:p>
          <a:p>
            <a:r>
              <a:rPr lang="en-US" dirty="0" err="1" smtClean="0"/>
              <a:t>touchleave</a:t>
            </a:r>
            <a:endParaRPr lang="en-US" dirty="0" smtClean="0"/>
          </a:p>
          <a:p>
            <a:r>
              <a:rPr lang="en-US" dirty="0" err="1"/>
              <a:t>t</a:t>
            </a:r>
            <a:r>
              <a:rPr lang="en-US" dirty="0" err="1" smtClean="0"/>
              <a:t>ouchcancel</a:t>
            </a:r>
            <a:endParaRPr lang="en-US" dirty="0"/>
          </a:p>
        </p:txBody>
      </p:sp>
    </p:spTree>
    <p:extLst>
      <p:ext uri="{BB962C8B-B14F-4D97-AF65-F5344CB8AC3E}">
        <p14:creationId xmlns:p14="http://schemas.microsoft.com/office/powerpoint/2010/main" val="36386597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lstStyle/>
          <a:p>
            <a:r>
              <a:rPr lang="en-US" dirty="0"/>
              <a:t>touch</a:t>
            </a:r>
          </a:p>
          <a:p>
            <a:pPr lvl="1"/>
            <a:r>
              <a:rPr lang="en-US" dirty="0"/>
              <a:t>An object currently in contact with the screen</a:t>
            </a:r>
          </a:p>
          <a:p>
            <a:r>
              <a:rPr lang="en-US" dirty="0" err="1" smtClean="0"/>
              <a:t>changedTouch</a:t>
            </a:r>
            <a:endParaRPr lang="en-US" dirty="0" smtClean="0"/>
          </a:p>
          <a:p>
            <a:pPr lvl="1"/>
            <a:r>
              <a:rPr lang="en-US" dirty="0" smtClean="0"/>
              <a:t>A touch event</a:t>
            </a:r>
          </a:p>
          <a:p>
            <a:r>
              <a:rPr lang="en-US" dirty="0" err="1" smtClean="0"/>
              <a:t>targetTouch</a:t>
            </a:r>
            <a:endParaRPr lang="en-US" dirty="0" smtClean="0"/>
          </a:p>
          <a:p>
            <a:pPr lvl="1"/>
            <a:r>
              <a:rPr lang="en-US" dirty="0" smtClean="0"/>
              <a:t>A touch currently making contact that started and is still in one element</a:t>
            </a:r>
            <a:endParaRPr lang="en-US" dirty="0"/>
          </a:p>
        </p:txBody>
      </p:sp>
      <p:sp>
        <p:nvSpPr>
          <p:cNvPr id="6" name="Content Placeholder 5"/>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US" dirty="0" smtClean="0"/>
              <a:t>Touch types</a:t>
            </a:r>
            <a:endParaRPr lang="en-US" dirty="0"/>
          </a:p>
        </p:txBody>
      </p:sp>
      <p:sp>
        <p:nvSpPr>
          <p:cNvPr id="4" name="Rectangle 3"/>
          <p:cNvSpPr/>
          <p:nvPr/>
        </p:nvSpPr>
        <p:spPr>
          <a:xfrm>
            <a:off x="7679184" y="1704513"/>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Image</a:t>
            </a:r>
            <a:endParaRPr lang="en-US" dirty="0"/>
          </a:p>
        </p:txBody>
      </p:sp>
      <p:sp>
        <p:nvSpPr>
          <p:cNvPr id="5" name="Oval 4"/>
          <p:cNvSpPr/>
          <p:nvPr/>
        </p:nvSpPr>
        <p:spPr>
          <a:xfrm>
            <a:off x="8078678" y="2095130"/>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58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2" nodeType="clickEffect">
                                  <p:stCondLst>
                                    <p:cond delay="0"/>
                                  </p:stCondLst>
                                  <p:childTnLst>
                                    <p:animMotion origin="layout" path="M -1.04167E-6 -3.7037E-6 L 0.11445 0.25 " pathEditMode="relative" rAng="0" ptsTypes="AA">
                                      <p:cBhvr>
                                        <p:cTn id="16" dur="2000" fill="hold"/>
                                        <p:tgtEl>
                                          <p:spTgt spid="5"/>
                                        </p:tgtEl>
                                        <p:attrNameLst>
                                          <p:attrName>ppt_x</p:attrName>
                                          <p:attrName>ppt_y</p:attrName>
                                        </p:attrNameLst>
                                      </p:cBhvr>
                                      <p:rCtr x="5716"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r>
              <a:rPr lang="en-US" dirty="0" smtClean="0"/>
              <a:t>Screen position</a:t>
            </a:r>
          </a:p>
          <a:p>
            <a:pPr lvl="1"/>
            <a:r>
              <a:rPr lang="en-US" dirty="0" err="1" smtClean="0"/>
              <a:t>screenX</a:t>
            </a:r>
            <a:endParaRPr lang="en-US" dirty="0" smtClean="0"/>
          </a:p>
          <a:p>
            <a:pPr lvl="1"/>
            <a:r>
              <a:rPr lang="en-US" dirty="0" err="1" smtClean="0"/>
              <a:t>screenY</a:t>
            </a:r>
            <a:endParaRPr lang="en-US" dirty="0" smtClean="0"/>
          </a:p>
          <a:p>
            <a:r>
              <a:rPr lang="en-US" dirty="0" smtClean="0"/>
              <a:t>Viewport position</a:t>
            </a:r>
          </a:p>
          <a:p>
            <a:pPr lvl="1"/>
            <a:r>
              <a:rPr lang="en-US" dirty="0" err="1" smtClean="0"/>
              <a:t>clientX</a:t>
            </a:r>
            <a:endParaRPr lang="en-US" dirty="0" smtClean="0"/>
          </a:p>
          <a:p>
            <a:pPr lvl="1"/>
            <a:r>
              <a:rPr lang="en-US" dirty="0" err="1" smtClean="0"/>
              <a:t>clientY</a:t>
            </a:r>
            <a:endParaRPr lang="en-US" dirty="0" smtClean="0"/>
          </a:p>
        </p:txBody>
      </p:sp>
      <p:sp>
        <p:nvSpPr>
          <p:cNvPr id="13" name="Content Placeholder 12"/>
          <p:cNvSpPr>
            <a:spLocks noGrp="1"/>
          </p:cNvSpPr>
          <p:nvPr>
            <p:ph sz="quarter" idx="4"/>
          </p:nvPr>
        </p:nvSpPr>
        <p:spPr/>
        <p:txBody>
          <a:bodyPr/>
          <a:lstStyle/>
          <a:p>
            <a:endParaRPr lang="en-US"/>
          </a:p>
        </p:txBody>
      </p:sp>
      <p:sp>
        <p:nvSpPr>
          <p:cNvPr id="2" name="Title 1"/>
          <p:cNvSpPr>
            <a:spLocks noGrp="1"/>
          </p:cNvSpPr>
          <p:nvPr>
            <p:ph type="title"/>
          </p:nvPr>
        </p:nvSpPr>
        <p:spPr/>
        <p:txBody>
          <a:bodyPr/>
          <a:lstStyle/>
          <a:p>
            <a:r>
              <a:rPr lang="en-US" dirty="0" smtClean="0"/>
              <a:t>Touch position</a:t>
            </a:r>
            <a:endParaRPr lang="en-US" dirty="0"/>
          </a:p>
        </p:txBody>
      </p:sp>
      <p:sp>
        <p:nvSpPr>
          <p:cNvPr id="4" name="Rectangle 3"/>
          <p:cNvSpPr/>
          <p:nvPr/>
        </p:nvSpPr>
        <p:spPr>
          <a:xfrm>
            <a:off x="5912528" y="1388226"/>
            <a:ext cx="3923930" cy="49326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r>
              <a:rPr lang="en-US" dirty="0" smtClean="0"/>
              <a:t>Screen</a:t>
            </a:r>
            <a:endParaRPr lang="en-US" dirty="0"/>
          </a:p>
        </p:txBody>
      </p:sp>
      <p:sp>
        <p:nvSpPr>
          <p:cNvPr id="5" name="Rectangle 4"/>
          <p:cNvSpPr/>
          <p:nvPr/>
        </p:nvSpPr>
        <p:spPr>
          <a:xfrm>
            <a:off x="6622742" y="1988599"/>
            <a:ext cx="253901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Browser</a:t>
            </a:r>
            <a:endParaRPr lang="en-US" dirty="0"/>
          </a:p>
        </p:txBody>
      </p:sp>
      <p:sp>
        <p:nvSpPr>
          <p:cNvPr id="6" name="Oval 5"/>
          <p:cNvSpPr/>
          <p:nvPr/>
        </p:nvSpPr>
        <p:spPr>
          <a:xfrm>
            <a:off x="7022236" y="2379216"/>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Down Arrow 6"/>
          <p:cNvSpPr/>
          <p:nvPr/>
        </p:nvSpPr>
        <p:spPr>
          <a:xfrm>
            <a:off x="7012846" y="1388226"/>
            <a:ext cx="293476" cy="9909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ight Arrow 7"/>
          <p:cNvSpPr/>
          <p:nvPr/>
        </p:nvSpPr>
        <p:spPr>
          <a:xfrm>
            <a:off x="5912529" y="2405737"/>
            <a:ext cx="1109708" cy="28582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Down Arrow 8"/>
          <p:cNvSpPr/>
          <p:nvPr/>
        </p:nvSpPr>
        <p:spPr>
          <a:xfrm>
            <a:off x="7012844" y="1988599"/>
            <a:ext cx="293476" cy="397866"/>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ight Arrow 9"/>
          <p:cNvSpPr/>
          <p:nvPr/>
        </p:nvSpPr>
        <p:spPr>
          <a:xfrm>
            <a:off x="6622741" y="2412986"/>
            <a:ext cx="399494" cy="285826"/>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1" name="Rectangle 10"/>
          <p:cNvSpPr/>
          <p:nvPr/>
        </p:nvSpPr>
        <p:spPr>
          <a:xfrm>
            <a:off x="6822488" y="722400"/>
            <a:ext cx="2086252" cy="470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screenX</a:t>
            </a:r>
            <a:r>
              <a:rPr lang="en-US" dirty="0" smtClean="0"/>
              <a:t> &amp; </a:t>
            </a:r>
            <a:r>
              <a:rPr lang="en-US" dirty="0" err="1" smtClean="0"/>
              <a:t>screenY</a:t>
            </a:r>
            <a:endParaRPr lang="en-US" dirty="0"/>
          </a:p>
        </p:txBody>
      </p:sp>
      <p:sp>
        <p:nvSpPr>
          <p:cNvPr id="12" name="Rectangle 11"/>
          <p:cNvSpPr/>
          <p:nvPr/>
        </p:nvSpPr>
        <p:spPr>
          <a:xfrm>
            <a:off x="6822488" y="715372"/>
            <a:ext cx="2086252" cy="4705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smtClean="0"/>
              <a:t>clientX</a:t>
            </a:r>
            <a:r>
              <a:rPr lang="en-US" dirty="0" smtClean="0"/>
              <a:t> &amp; </a:t>
            </a:r>
            <a:r>
              <a:rPr lang="en-US" dirty="0" err="1" smtClean="0"/>
              <a:t>clientY</a:t>
            </a:r>
            <a:endParaRPr lang="en-US" dirty="0"/>
          </a:p>
        </p:txBody>
      </p:sp>
    </p:spTree>
    <p:extLst>
      <p:ext uri="{BB962C8B-B14F-4D97-AF65-F5344CB8AC3E}">
        <p14:creationId xmlns:p14="http://schemas.microsoft.com/office/powerpoint/2010/main" val="178654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8"/>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10" grpId="0" animBg="1"/>
      <p:bldP spid="11" grpId="0" animBg="1"/>
      <p:bldP spid="11" grpId="1"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information</a:t>
            </a:r>
            <a:endParaRPr lang="en-US" dirty="0"/>
          </a:p>
        </p:txBody>
      </p:sp>
      <p:sp>
        <p:nvSpPr>
          <p:cNvPr id="3" name="Content Placeholder 2"/>
          <p:cNvSpPr>
            <a:spLocks noGrp="1"/>
          </p:cNvSpPr>
          <p:nvPr>
            <p:ph sz="quarter" idx="10"/>
          </p:nvPr>
        </p:nvSpPr>
        <p:spPr/>
        <p:txBody>
          <a:bodyPr/>
          <a:lstStyle/>
          <a:p>
            <a:r>
              <a:rPr lang="en-US" dirty="0"/>
              <a:t>force</a:t>
            </a:r>
          </a:p>
          <a:p>
            <a:pPr lvl="1"/>
            <a:r>
              <a:rPr lang="en-US" dirty="0"/>
              <a:t>Determine stylus vs </a:t>
            </a:r>
            <a:r>
              <a:rPr lang="en-US" dirty="0" smtClean="0"/>
              <a:t>finger</a:t>
            </a:r>
          </a:p>
          <a:p>
            <a:pPr lvl="1"/>
            <a:r>
              <a:rPr lang="en-US" dirty="0" smtClean="0"/>
              <a:t>Scale of 0 to 1</a:t>
            </a:r>
            <a:endParaRPr lang="en-US" dirty="0"/>
          </a:p>
          <a:p>
            <a:r>
              <a:rPr lang="en-US" dirty="0"/>
              <a:t>target</a:t>
            </a:r>
          </a:p>
          <a:p>
            <a:pPr lvl="1"/>
            <a:r>
              <a:rPr lang="en-US" dirty="0"/>
              <a:t>Element at the touch </a:t>
            </a:r>
            <a:r>
              <a:rPr lang="en-US" dirty="0" smtClean="0"/>
              <a:t>point</a:t>
            </a:r>
            <a:endParaRPr lang="en-US" dirty="0"/>
          </a:p>
        </p:txBody>
      </p:sp>
    </p:spTree>
    <p:extLst>
      <p:ext uri="{BB962C8B-B14F-4D97-AF65-F5344CB8AC3E}">
        <p14:creationId xmlns:p14="http://schemas.microsoft.com/office/powerpoint/2010/main" val="2992434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JavaScript touch events</a:t>
            </a:r>
            <a:endParaRPr lang="en-US" dirty="0"/>
          </a:p>
        </p:txBody>
      </p:sp>
    </p:spTree>
    <p:extLst>
      <p:ext uri="{BB962C8B-B14F-4D97-AF65-F5344CB8AC3E}">
        <p14:creationId xmlns:p14="http://schemas.microsoft.com/office/powerpoint/2010/main" val="17308275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Hammer.js</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16003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Hammer.js</a:t>
            </a:r>
            <a:endParaRPr lang="en-US" dirty="0"/>
          </a:p>
        </p:txBody>
      </p:sp>
      <p:sp>
        <p:nvSpPr>
          <p:cNvPr id="5" name="Content Placeholder 4"/>
          <p:cNvSpPr>
            <a:spLocks noGrp="1"/>
          </p:cNvSpPr>
          <p:nvPr>
            <p:ph sz="quarter" idx="10"/>
          </p:nvPr>
        </p:nvSpPr>
        <p:spPr/>
        <p:txBody>
          <a:bodyPr/>
          <a:lstStyle/>
          <a:p>
            <a:r>
              <a:rPr lang="en-US" dirty="0" smtClean="0"/>
              <a:t>Library basics</a:t>
            </a:r>
          </a:p>
          <a:p>
            <a:r>
              <a:rPr lang="en-US" dirty="0" smtClean="0"/>
              <a:t>Events</a:t>
            </a:r>
          </a:p>
          <a:p>
            <a:r>
              <a:rPr lang="en-US" dirty="0" smtClean="0"/>
              <a:t>Registering handlers</a:t>
            </a:r>
          </a:p>
          <a:p>
            <a:r>
              <a:rPr lang="en-US" dirty="0" smtClean="0"/>
              <a:t>Responding to events</a:t>
            </a:r>
            <a:endParaRPr lang="en-US" dirty="0"/>
          </a:p>
        </p:txBody>
      </p:sp>
    </p:spTree>
    <p:extLst>
      <p:ext uri="{BB962C8B-B14F-4D97-AF65-F5344CB8AC3E}">
        <p14:creationId xmlns:p14="http://schemas.microsoft.com/office/powerpoint/2010/main" val="2322546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Library basics</a:t>
            </a:r>
            <a:endParaRPr lang="en-US" dirty="0"/>
          </a:p>
        </p:txBody>
      </p:sp>
      <p:sp>
        <p:nvSpPr>
          <p:cNvPr id="3" name="Content Placeholder 2"/>
          <p:cNvSpPr>
            <a:spLocks noGrp="1"/>
          </p:cNvSpPr>
          <p:nvPr>
            <p:ph sz="quarter" idx="10"/>
          </p:nvPr>
        </p:nvSpPr>
        <p:spPr/>
        <p:txBody>
          <a:bodyPr/>
          <a:lstStyle/>
          <a:p>
            <a:r>
              <a:rPr lang="en-US" dirty="0" smtClean="0"/>
              <a:t>Simplifies creation of touch-enabled applications</a:t>
            </a:r>
          </a:p>
          <a:p>
            <a:r>
              <a:rPr lang="en-US" dirty="0" smtClean="0"/>
              <a:t>Does not require jQuery</a:t>
            </a:r>
          </a:p>
          <a:p>
            <a:r>
              <a:rPr lang="en-US" dirty="0" smtClean="0"/>
              <a:t>jQuery plugin is available to add events to jQuery objects</a:t>
            </a:r>
          </a:p>
        </p:txBody>
      </p:sp>
    </p:spTree>
    <p:extLst>
      <p:ext uri="{BB962C8B-B14F-4D97-AF65-F5344CB8AC3E}">
        <p14:creationId xmlns:p14="http://schemas.microsoft.com/office/powerpoint/2010/main" val="41059724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sz="quarter" idx="10"/>
          </p:nvPr>
        </p:nvSpPr>
        <p:spPr/>
        <p:txBody>
          <a:bodyPr/>
          <a:lstStyle/>
          <a:p>
            <a:r>
              <a:rPr lang="en-US" dirty="0"/>
              <a:t>Tap</a:t>
            </a:r>
          </a:p>
          <a:p>
            <a:r>
              <a:rPr lang="en-US" dirty="0" smtClean="0"/>
              <a:t>Press</a:t>
            </a:r>
          </a:p>
          <a:p>
            <a:r>
              <a:rPr lang="en-US" dirty="0" smtClean="0"/>
              <a:t>Pan</a:t>
            </a:r>
          </a:p>
          <a:p>
            <a:r>
              <a:rPr lang="en-US" dirty="0"/>
              <a:t>Swipe </a:t>
            </a:r>
            <a:endParaRPr lang="en-US" dirty="0" smtClean="0"/>
          </a:p>
          <a:p>
            <a:r>
              <a:rPr lang="en-US" dirty="0" smtClean="0"/>
              <a:t>Pinch</a:t>
            </a:r>
          </a:p>
          <a:p>
            <a:r>
              <a:rPr lang="en-US" dirty="0" smtClean="0"/>
              <a:t>Rotate</a:t>
            </a:r>
          </a:p>
        </p:txBody>
      </p:sp>
      <p:sp>
        <p:nvSpPr>
          <p:cNvPr id="4" name="Rectangle 3"/>
          <p:cNvSpPr/>
          <p:nvPr/>
        </p:nvSpPr>
        <p:spPr>
          <a:xfrm>
            <a:off x="6516210" y="1704513"/>
            <a:ext cx="4332303" cy="3835154"/>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p:txBody>
      </p:sp>
      <p:sp>
        <p:nvSpPr>
          <p:cNvPr id="5" name="Oval 4"/>
          <p:cNvSpPr/>
          <p:nvPr/>
        </p:nvSpPr>
        <p:spPr>
          <a:xfrm>
            <a:off x="6871316" y="204186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Oval 6"/>
          <p:cNvSpPr/>
          <p:nvPr/>
        </p:nvSpPr>
        <p:spPr>
          <a:xfrm>
            <a:off x="10148656" y="4893076"/>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Oval 7"/>
          <p:cNvSpPr/>
          <p:nvPr/>
        </p:nvSpPr>
        <p:spPr>
          <a:xfrm>
            <a:off x="6871316" y="204186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Oval 8"/>
          <p:cNvSpPr/>
          <p:nvPr/>
        </p:nvSpPr>
        <p:spPr>
          <a:xfrm>
            <a:off x="6871316" y="3534792"/>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Oval 9"/>
          <p:cNvSpPr/>
          <p:nvPr/>
        </p:nvSpPr>
        <p:spPr>
          <a:xfrm>
            <a:off x="10148656" y="3605814"/>
            <a:ext cx="319597" cy="319596"/>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328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xit" presetSubtype="0" fill="hold" grpId="1" nodeType="withEffect">
                                  <p:stCondLst>
                                    <p:cond delay="50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2"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3" nodeType="click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5"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42" presetClass="path" presetSubtype="0" fill="hold" grpId="4" nodeType="withEffect">
                                  <p:stCondLst>
                                    <p:cond delay="300"/>
                                  </p:stCondLst>
                                  <p:childTnLst>
                                    <p:animMotion origin="layout" path="M -2.70833E-6 -4.81481E-6 L 0.27383 0.00255 " pathEditMode="relative" rAng="0" ptsTypes="AA">
                                      <p:cBhvr>
                                        <p:cTn id="40" dur="3000" fill="hold"/>
                                        <p:tgtEl>
                                          <p:spTgt spid="5"/>
                                        </p:tgtEl>
                                        <p:attrNameLst>
                                          <p:attrName>ppt_x</p:attrName>
                                          <p:attrName>ppt_y</p:attrName>
                                        </p:attrNameLst>
                                      </p:cBhvr>
                                      <p:rCtr x="13685" y="116"/>
                                    </p:animMotion>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6"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1"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500"/>
                                        <p:tgtEl>
                                          <p:spTgt spid="8"/>
                                        </p:tgtEl>
                                      </p:cBhvr>
                                    </p:animEffect>
                                  </p:childTnLst>
                                </p:cTn>
                              </p:par>
                              <p:par>
                                <p:cTn id="56" presetID="42" presetClass="path" presetSubtype="0" fill="hold" grpId="0" nodeType="withEffect">
                                  <p:stCondLst>
                                    <p:cond delay="100"/>
                                  </p:stCondLst>
                                  <p:childTnLst>
                                    <p:animMotion origin="layout" path="M -2.70833E-6 -4.81481E-6 L 0.27383 0.00255 " pathEditMode="relative" rAng="0" ptsTypes="AA">
                                      <p:cBhvr>
                                        <p:cTn id="57" dur="1000" fill="hold"/>
                                        <p:tgtEl>
                                          <p:spTgt spid="8"/>
                                        </p:tgtEl>
                                        <p:attrNameLst>
                                          <p:attrName>ppt_x</p:attrName>
                                          <p:attrName>ppt_y</p:attrName>
                                        </p:attrNameLst>
                                      </p:cBhvr>
                                      <p:rCtr x="13685" y="116"/>
                                    </p:animMotion>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2" nodeType="clickEffect">
                                  <p:stCondLst>
                                    <p:cond delay="0"/>
                                  </p:stCondLst>
                                  <p:childTnLst>
                                    <p:animEffect transition="out" filter="fade">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fade">
                                      <p:cBhvr>
                                        <p:cTn id="67" dur="500"/>
                                        <p:tgtEl>
                                          <p:spTgt spid="3">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7"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fade">
                                      <p:cBhvr>
                                        <p:cTn id="75" dur="500"/>
                                        <p:tgtEl>
                                          <p:spTgt spid="7"/>
                                        </p:tgtEl>
                                      </p:cBhvr>
                                    </p:animEffect>
                                  </p:childTnLst>
                                </p:cTn>
                              </p:par>
                              <p:par>
                                <p:cTn id="76" presetID="42" presetClass="path" presetSubtype="0" accel="50000" decel="50000" fill="hold" grpId="8" nodeType="withEffect">
                                  <p:stCondLst>
                                    <p:cond delay="0"/>
                                  </p:stCondLst>
                                  <p:childTnLst>
                                    <p:animMotion origin="layout" path="M -2.70833E-6 -4.81481E-6 L 0.08308 0.13936 " pathEditMode="relative" rAng="0" ptsTypes="AA">
                                      <p:cBhvr>
                                        <p:cTn id="77" dur="2000" fill="hold"/>
                                        <p:tgtEl>
                                          <p:spTgt spid="5"/>
                                        </p:tgtEl>
                                        <p:attrNameLst>
                                          <p:attrName>ppt_x</p:attrName>
                                          <p:attrName>ppt_y</p:attrName>
                                        </p:attrNameLst>
                                      </p:cBhvr>
                                      <p:rCtr x="4154" y="6968"/>
                                    </p:animMotion>
                                  </p:childTnLst>
                                </p:cTn>
                              </p:par>
                              <p:par>
                                <p:cTn id="78" presetID="42" presetClass="path" presetSubtype="0" accel="50000" decel="50000" fill="hold" grpId="1" nodeType="withEffect">
                                  <p:stCondLst>
                                    <p:cond delay="0"/>
                                  </p:stCondLst>
                                  <p:childTnLst>
                                    <p:animMotion origin="layout" path="M -2.70833E-6 4.44444E-6 L -0.1013 -0.14792 " pathEditMode="relative" rAng="0" ptsTypes="AA">
                                      <p:cBhvr>
                                        <p:cTn id="79" dur="2000" fill="hold"/>
                                        <p:tgtEl>
                                          <p:spTgt spid="7"/>
                                        </p:tgtEl>
                                        <p:attrNameLst>
                                          <p:attrName>ppt_x</p:attrName>
                                          <p:attrName>ppt_y</p:attrName>
                                        </p:attrNameLst>
                                      </p:cBhvr>
                                      <p:rCtr x="-5065" y="-7407"/>
                                    </p:animMotion>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9" nodeType="clickEffect">
                                  <p:stCondLst>
                                    <p:cond delay="0"/>
                                  </p:stCondLst>
                                  <p:childTnLst>
                                    <p:animEffect transition="out" filter="fade">
                                      <p:cBhvr>
                                        <p:cTn id="83" dur="500"/>
                                        <p:tgtEl>
                                          <p:spTgt spid="5"/>
                                        </p:tgtEl>
                                      </p:cBhvr>
                                    </p:animEffect>
                                    <p:set>
                                      <p:cBhvr>
                                        <p:cTn id="84" dur="1" fill="hold">
                                          <p:stCondLst>
                                            <p:cond delay="499"/>
                                          </p:stCondLst>
                                        </p:cTn>
                                        <p:tgtEl>
                                          <p:spTgt spid="5"/>
                                        </p:tgtEl>
                                        <p:attrNameLst>
                                          <p:attrName>style.visibility</p:attrName>
                                        </p:attrNameLst>
                                      </p:cBhvr>
                                      <p:to>
                                        <p:strVal val="hidden"/>
                                      </p:to>
                                    </p:set>
                                  </p:childTnLst>
                                </p:cTn>
                              </p:par>
                              <p:par>
                                <p:cTn id="85" presetID="10" presetClass="exit" presetSubtype="0" fill="hold" grpId="2" nodeType="withEffect">
                                  <p:stCondLst>
                                    <p:cond delay="0"/>
                                  </p:stCondLst>
                                  <p:childTnLst>
                                    <p:animEffect transition="out" filter="fade">
                                      <p:cBhvr>
                                        <p:cTn id="86" dur="500"/>
                                        <p:tgtEl>
                                          <p:spTgt spid="7"/>
                                        </p:tgtEl>
                                      </p:cBhvr>
                                    </p:animEffect>
                                    <p:set>
                                      <p:cBhvr>
                                        <p:cTn id="87" dur="1" fill="hold">
                                          <p:stCondLst>
                                            <p:cond delay="499"/>
                                          </p:stCondLst>
                                        </p:cTn>
                                        <p:tgtEl>
                                          <p:spTgt spid="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5" end="5"/>
                                            </p:txEl>
                                          </p:spTgt>
                                        </p:tgtEl>
                                        <p:attrNameLst>
                                          <p:attrName>style.visibility</p:attrName>
                                        </p:attrNameLst>
                                      </p:cBhvr>
                                      <p:to>
                                        <p:strVal val="visible"/>
                                      </p:to>
                                    </p:set>
                                    <p:animEffect transition="in" filter="fade">
                                      <p:cBhvr>
                                        <p:cTn id="92" dur="500"/>
                                        <p:tgtEl>
                                          <p:spTgt spid="3">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
                                        </p:tgtEl>
                                        <p:attrNameLst>
                                          <p:attrName>style.visibility</p:attrName>
                                        </p:attrNameLst>
                                      </p:cBhvr>
                                      <p:to>
                                        <p:strVal val="visible"/>
                                      </p:to>
                                    </p:set>
                                    <p:animEffect transition="in" filter="fade">
                                      <p:cBhvr>
                                        <p:cTn id="97" dur="500"/>
                                        <p:tgtEl>
                                          <p:spTgt spid="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
                                        </p:tgtEl>
                                        <p:attrNameLst>
                                          <p:attrName>style.visibility</p:attrName>
                                        </p:attrNameLst>
                                      </p:cBhvr>
                                      <p:to>
                                        <p:strVal val="visible"/>
                                      </p:to>
                                    </p:set>
                                    <p:animEffect transition="in" filter="fade">
                                      <p:cBhvr>
                                        <p:cTn id="102" dur="500"/>
                                        <p:tgtEl>
                                          <p:spTgt spid="10"/>
                                        </p:tgtEl>
                                      </p:cBhvr>
                                    </p:animEffect>
                                  </p:childTnLst>
                                </p:cTn>
                              </p:par>
                              <p:par>
                                <p:cTn id="103" presetID="37" presetClass="path" presetSubtype="0" fill="hold" grpId="2" nodeType="withEffect">
                                  <p:stCondLst>
                                    <p:cond delay="0"/>
                                  </p:stCondLst>
                                  <p:childTnLst>
                                    <p:animMotion origin="layout" path="M 3.95833E-6 3.7037E-7 L 0.07239 0.13148 C 0.0875 0.16111 0.11015 0.17755 0.13385 0.17755 C 0.16093 0.17755 0.18255 0.16111 0.19765 0.13148 L 0.27018 3.7037E-7 " pathEditMode="relative" rAng="0" ptsTypes="AAAAA">
                                      <p:cBhvr>
                                        <p:cTn id="104" dur="2000" fill="hold"/>
                                        <p:tgtEl>
                                          <p:spTgt spid="9"/>
                                        </p:tgtEl>
                                        <p:attrNameLst>
                                          <p:attrName>ppt_x</p:attrName>
                                          <p:attrName>ppt_y</p:attrName>
                                        </p:attrNameLst>
                                      </p:cBhvr>
                                      <p:rCtr x="13503" y="8866"/>
                                    </p:animMotion>
                                  </p:childTnLst>
                                </p:cTn>
                              </p:par>
                              <p:par>
                                <p:cTn id="105" presetID="37" presetClass="path" presetSubtype="0" fill="hold" grpId="2" nodeType="withEffect">
                                  <p:stCondLst>
                                    <p:cond delay="0"/>
                                  </p:stCondLst>
                                  <p:childTnLst>
                                    <p:animMotion origin="layout" path="M 0.00143 -0.01042 L -0.06979 -0.15579 C -0.08463 -0.18866 -0.10703 -0.20671 -0.13034 -0.20671 C -0.1569 -0.20671 -0.17825 -0.18866 -0.1931 -0.15579 L -0.26432 -0.01042 " pathEditMode="relative" rAng="0" ptsTypes="AAAAA">
                                      <p:cBhvr>
                                        <p:cTn id="106" dur="2000" fill="hold"/>
                                        <p:tgtEl>
                                          <p:spTgt spid="10"/>
                                        </p:tgtEl>
                                        <p:attrNameLst>
                                          <p:attrName>ppt_x</p:attrName>
                                          <p:attrName>ppt_y</p:attrName>
                                        </p:attrNameLst>
                                      </p:cBhvr>
                                      <p:rCtr x="-13294" y="-9815"/>
                                    </p:animMotion>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1" nodeType="clickEffect">
                                  <p:stCondLst>
                                    <p:cond delay="0"/>
                                  </p:stCondLst>
                                  <p:childTnLst>
                                    <p:animEffect transition="out" filter="fade">
                                      <p:cBhvr>
                                        <p:cTn id="110" dur="500"/>
                                        <p:tgtEl>
                                          <p:spTgt spid="9"/>
                                        </p:tgtEl>
                                      </p:cBhvr>
                                    </p:animEffect>
                                    <p:set>
                                      <p:cBhvr>
                                        <p:cTn id="111" dur="1" fill="hold">
                                          <p:stCondLst>
                                            <p:cond delay="499"/>
                                          </p:stCondLst>
                                        </p:cTn>
                                        <p:tgtEl>
                                          <p:spTgt spid="9"/>
                                        </p:tgtEl>
                                        <p:attrNameLst>
                                          <p:attrName>style.visibility</p:attrName>
                                        </p:attrNameLst>
                                      </p:cBhvr>
                                      <p:to>
                                        <p:strVal val="hidden"/>
                                      </p:to>
                                    </p:set>
                                  </p:childTnLst>
                                </p:cTn>
                              </p:par>
                              <p:par>
                                <p:cTn id="112" presetID="10" presetClass="exit" presetSubtype="0" fill="hold" grpId="1" nodeType="withEffect">
                                  <p:stCondLst>
                                    <p:cond delay="0"/>
                                  </p:stCondLst>
                                  <p:childTnLst>
                                    <p:animEffect transition="out" filter="fade">
                                      <p:cBhvr>
                                        <p:cTn id="113" dur="500"/>
                                        <p:tgtEl>
                                          <p:spTgt spid="10"/>
                                        </p:tgtEl>
                                      </p:cBhvr>
                                    </p:animEffect>
                                    <p:set>
                                      <p:cBhvr>
                                        <p:cTn id="1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5" grpId="1" animBg="1"/>
      <p:bldP spid="5" grpId="2" animBg="1"/>
      <p:bldP spid="5" grpId="3" animBg="1"/>
      <p:bldP spid="5" grpId="4" animBg="1"/>
      <p:bldP spid="5" grpId="5" animBg="1"/>
      <p:bldP spid="5" grpId="6" animBg="1"/>
      <p:bldP spid="5" grpId="7" animBg="1"/>
      <p:bldP spid="5" grpId="8" animBg="1"/>
      <p:bldP spid="5" grpId="9"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events</a:t>
            </a:r>
            <a:endParaRPr lang="en-US" dirty="0"/>
          </a:p>
        </p:txBody>
      </p:sp>
      <p:sp>
        <p:nvSpPr>
          <p:cNvPr id="3" name="Content Placeholder 2"/>
          <p:cNvSpPr>
            <a:spLocks noGrp="1"/>
          </p:cNvSpPr>
          <p:nvPr>
            <p:ph sz="quarter" idx="10"/>
          </p:nvPr>
        </p:nvSpPr>
        <p:spPr/>
        <p:txBody>
          <a:bodyPr/>
          <a:lstStyle/>
          <a:p>
            <a:pPr marL="0" indent="0">
              <a:buNone/>
            </a:pPr>
            <a:r>
              <a:rPr lang="en-US" dirty="0" err="1">
                <a:solidFill>
                  <a:srgbClr val="0000FF"/>
                </a:solidFill>
                <a:highlight>
                  <a:srgbClr val="FFFFFF"/>
                </a:highlight>
                <a:latin typeface="Consolas" panose="020B0609020204030204" pitchFamily="49" charset="0"/>
              </a:rPr>
              <a:t>var</a:t>
            </a:r>
            <a:r>
              <a:rPr lang="en-US" dirty="0">
                <a:solidFill>
                  <a:srgbClr val="000000"/>
                </a:solidFill>
                <a:highlight>
                  <a:srgbClr val="FFFFFF"/>
                </a:highlight>
                <a:latin typeface="Consolas" panose="020B0609020204030204" pitchFamily="49" charset="0"/>
              </a:rPr>
              <a:t> mc = </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Hammer(target);</a:t>
            </a:r>
          </a:p>
          <a:p>
            <a:pPr marL="0" indent="0">
              <a:buNone/>
            </a:pPr>
            <a:r>
              <a:rPr lang="en-US" dirty="0" err="1">
                <a:solidFill>
                  <a:srgbClr val="000000"/>
                </a:solidFill>
                <a:highlight>
                  <a:srgbClr val="FFFFFF"/>
                </a:highlight>
                <a:latin typeface="Consolas" panose="020B0609020204030204" pitchFamily="49" charset="0"/>
              </a:rPr>
              <a:t>mc.on</a:t>
            </a:r>
            <a:r>
              <a:rPr lang="en-US" dirty="0">
                <a:solidFill>
                  <a:srgbClr val="000000"/>
                </a:solidFill>
                <a:highlight>
                  <a:srgbClr val="FFFFFF"/>
                </a:highlight>
                <a:latin typeface="Consolas" panose="020B0609020204030204" pitchFamily="49" charset="0"/>
              </a:rPr>
              <a:t>(</a:t>
            </a:r>
            <a:r>
              <a:rPr lang="en-US" dirty="0">
                <a:solidFill>
                  <a:srgbClr val="A31515"/>
                </a:solidFill>
                <a:highlight>
                  <a:srgbClr val="FFFFFF"/>
                </a:highlight>
                <a:latin typeface="Consolas" panose="020B0609020204030204" pitchFamily="49" charset="0"/>
              </a:rPr>
              <a:t>'event'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function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ev</a:t>
            </a:r>
            <a:r>
              <a:rPr lang="en-US" dirty="0">
                <a:solidFill>
                  <a:srgbClr val="000000"/>
                </a:solidFill>
                <a:highlight>
                  <a:srgbClr val="FFFFFF"/>
                </a:highlight>
                <a:latin typeface="Consolas" panose="020B0609020204030204" pitchFamily="49" charset="0"/>
              </a:rPr>
              <a:t>) {</a:t>
            </a:r>
          </a:p>
          <a:p>
            <a:pPr marL="0" indent="0">
              <a:buNone/>
            </a:pPr>
            <a:r>
              <a:rPr lang="en-US" dirty="0" smtClean="0">
                <a:solidFill>
                  <a:srgbClr val="00B050"/>
                </a:solidFill>
                <a:highlight>
                  <a:srgbClr val="FFFFFF"/>
                </a:highlight>
                <a:latin typeface="Consolas" panose="020B0609020204030204" pitchFamily="49" charset="0"/>
              </a:rPr>
              <a:t>   // event handler</a:t>
            </a:r>
            <a:endParaRPr lang="en-US" dirty="0">
              <a:solidFill>
                <a:srgbClr val="00B05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5357601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259191566"/>
              </p:ext>
            </p:extLst>
          </p:nvPr>
        </p:nvGraphicFramePr>
        <p:xfrm>
          <a:off x="379413" y="1387475"/>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48153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properties</a:t>
            </a:r>
            <a:endParaRPr lang="en-US" dirty="0"/>
          </a:p>
        </p:txBody>
      </p:sp>
      <p:sp>
        <p:nvSpPr>
          <p:cNvPr id="3" name="Content Placeholder 2"/>
          <p:cNvSpPr>
            <a:spLocks noGrp="1"/>
          </p:cNvSpPr>
          <p:nvPr>
            <p:ph sz="quarter" idx="10"/>
          </p:nvPr>
        </p:nvSpPr>
        <p:spPr/>
        <p:txBody>
          <a:bodyPr>
            <a:normAutofit lnSpcReduction="10000"/>
          </a:bodyPr>
          <a:lstStyle/>
          <a:p>
            <a:r>
              <a:rPr lang="en-US" dirty="0" smtClean="0"/>
              <a:t>type</a:t>
            </a:r>
          </a:p>
          <a:p>
            <a:pPr lvl="1"/>
            <a:r>
              <a:rPr lang="en-US" dirty="0" smtClean="0"/>
              <a:t>Type of event</a:t>
            </a:r>
          </a:p>
          <a:p>
            <a:r>
              <a:rPr lang="en-US" dirty="0" smtClean="0"/>
              <a:t>direction</a:t>
            </a:r>
          </a:p>
          <a:p>
            <a:pPr lvl="1"/>
            <a:r>
              <a:rPr lang="en-US" dirty="0" smtClean="0"/>
              <a:t>Right, left, horizontal, vertical</a:t>
            </a:r>
          </a:p>
          <a:p>
            <a:r>
              <a:rPr lang="en-US" dirty="0" err="1" smtClean="0"/>
              <a:t>deltaX</a:t>
            </a:r>
            <a:r>
              <a:rPr lang="en-US" dirty="0" smtClean="0"/>
              <a:t> and </a:t>
            </a:r>
            <a:r>
              <a:rPr lang="en-US" dirty="0" err="1" smtClean="0"/>
              <a:t>deltaY</a:t>
            </a:r>
            <a:endParaRPr lang="en-US" dirty="0" smtClean="0"/>
          </a:p>
          <a:p>
            <a:pPr lvl="1"/>
            <a:r>
              <a:rPr lang="en-US" dirty="0" smtClean="0"/>
              <a:t>Difference in pixels from starting XY coordinates</a:t>
            </a:r>
          </a:p>
          <a:p>
            <a:r>
              <a:rPr lang="en-US" dirty="0" smtClean="0"/>
              <a:t>scale</a:t>
            </a:r>
          </a:p>
          <a:p>
            <a:pPr lvl="1"/>
            <a:r>
              <a:rPr lang="en-US" dirty="0" smtClean="0"/>
              <a:t>Based on a scale of 1</a:t>
            </a:r>
          </a:p>
          <a:p>
            <a:r>
              <a:rPr lang="en-US" dirty="0" smtClean="0"/>
              <a:t>rotation</a:t>
            </a:r>
          </a:p>
          <a:p>
            <a:pPr lvl="1"/>
            <a:r>
              <a:rPr lang="en-US" dirty="0" smtClean="0"/>
              <a:t>Number of degrees of rotation</a:t>
            </a:r>
            <a:endParaRPr lang="en-US" dirty="0"/>
          </a:p>
        </p:txBody>
      </p:sp>
    </p:spTree>
    <p:extLst>
      <p:ext uri="{BB962C8B-B14F-4D97-AF65-F5344CB8AC3E}">
        <p14:creationId xmlns:p14="http://schemas.microsoft.com/office/powerpoint/2010/main" val="6420665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Hammer.js example</a:t>
            </a:r>
            <a:endParaRPr lang="en-US" dirty="0"/>
          </a:p>
        </p:txBody>
      </p:sp>
    </p:spTree>
    <p:extLst>
      <p:ext uri="{BB962C8B-B14F-4D97-AF65-F5344CB8AC3E}">
        <p14:creationId xmlns:p14="http://schemas.microsoft.com/office/powerpoint/2010/main" val="23037991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Agenda</a:t>
            </a:r>
            <a:endParaRPr lang="en-US" dirty="0"/>
          </a:p>
        </p:txBody>
      </p:sp>
      <p:sp>
        <p:nvSpPr>
          <p:cNvPr id="5" name="Content Placeholder 4"/>
          <p:cNvSpPr>
            <a:spLocks noGrp="1"/>
          </p:cNvSpPr>
          <p:nvPr>
            <p:ph sz="quarter" idx="10"/>
          </p:nvPr>
        </p:nvSpPr>
        <p:spPr/>
        <p:txBody>
          <a:bodyPr/>
          <a:lstStyle/>
          <a:p>
            <a:r>
              <a:rPr lang="en-US" dirty="0" smtClean="0"/>
              <a:t>Issues with touch</a:t>
            </a:r>
          </a:p>
          <a:p>
            <a:r>
              <a:rPr lang="en-US" dirty="0" smtClean="0"/>
              <a:t>JavaScript support</a:t>
            </a:r>
          </a:p>
          <a:p>
            <a:r>
              <a:rPr lang="en-US" dirty="0" smtClean="0"/>
              <a:t>Library support (Hammer.js)</a:t>
            </a:r>
            <a:endParaRPr lang="en-US" dirty="0"/>
          </a:p>
        </p:txBody>
      </p:sp>
    </p:spTree>
    <p:extLst>
      <p:ext uri="{BB962C8B-B14F-4D97-AF65-F5344CB8AC3E}">
        <p14:creationId xmlns:p14="http://schemas.microsoft.com/office/powerpoint/2010/main" val="1903813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Focus on touch</a:t>
            </a:r>
            <a:endParaRPr lang="en-US" dirty="0"/>
          </a:p>
        </p:txBody>
      </p:sp>
      <p:sp>
        <p:nvSpPr>
          <p:cNvPr id="5" name="Content Placeholder 4"/>
          <p:cNvSpPr>
            <a:spLocks noGrp="1"/>
          </p:cNvSpPr>
          <p:nvPr>
            <p:ph sz="quarter" idx="10"/>
          </p:nvPr>
        </p:nvSpPr>
        <p:spPr/>
        <p:txBody>
          <a:bodyPr/>
          <a:lstStyle/>
          <a:p>
            <a:r>
              <a:rPr lang="en-US" dirty="0" smtClean="0"/>
              <a:t>Touch is a natural interface</a:t>
            </a:r>
          </a:p>
          <a:p>
            <a:r>
              <a:rPr lang="en-US" dirty="0" smtClean="0"/>
              <a:t>Available on systems beyond tablets and phones</a:t>
            </a:r>
          </a:p>
          <a:p>
            <a:pPr lvl="1"/>
            <a:r>
              <a:rPr lang="en-US" dirty="0" smtClean="0"/>
              <a:t>Laptops</a:t>
            </a:r>
          </a:p>
          <a:p>
            <a:pPr lvl="1"/>
            <a:r>
              <a:rPr lang="en-US" dirty="0" smtClean="0"/>
              <a:t>Desktops</a:t>
            </a:r>
          </a:p>
          <a:p>
            <a:pPr lvl="1"/>
            <a:r>
              <a:rPr lang="en-US" dirty="0" smtClean="0"/>
              <a:t>These </a:t>
            </a:r>
            <a:r>
              <a:rPr lang="en-US" dirty="0" err="1" smtClean="0"/>
              <a:t>Planars</a:t>
            </a:r>
            <a:endParaRPr lang="en-US" dirty="0" smtClean="0"/>
          </a:p>
        </p:txBody>
      </p:sp>
    </p:spTree>
    <p:extLst>
      <p:ext uri="{BB962C8B-B14F-4D97-AF65-F5344CB8AC3E}">
        <p14:creationId xmlns:p14="http://schemas.microsoft.com/office/powerpoint/2010/main" val="367315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design</a:t>
            </a:r>
            <a:endParaRPr lang="en-US" dirty="0"/>
          </a:p>
        </p:txBody>
      </p:sp>
      <p:sp>
        <p:nvSpPr>
          <p:cNvPr id="3" name="Content Placeholder 2"/>
          <p:cNvSpPr>
            <a:spLocks noGrp="1"/>
          </p:cNvSpPr>
          <p:nvPr>
            <p:ph sz="quarter" idx="10"/>
          </p:nvPr>
        </p:nvSpPr>
        <p:spPr/>
        <p:txBody>
          <a:bodyPr/>
          <a:lstStyle/>
          <a:p>
            <a:r>
              <a:rPr lang="en-US" dirty="0" smtClean="0"/>
              <a:t>Big icons</a:t>
            </a:r>
          </a:p>
          <a:p>
            <a:endParaRPr lang="en-US" dirty="0" smtClean="0"/>
          </a:p>
          <a:p>
            <a:r>
              <a:rPr lang="en-US" dirty="0" smtClean="0"/>
              <a:t>Ensure cascading menus support touch</a:t>
            </a:r>
          </a:p>
          <a:p>
            <a:pPr lvl="1"/>
            <a:r>
              <a:rPr lang="en-US" dirty="0" smtClean="0"/>
              <a:t>Capture touch event as well as </a:t>
            </a:r>
            <a:r>
              <a:rPr lang="en-US" dirty="0" err="1" smtClean="0"/>
              <a:t>mouseover</a:t>
            </a:r>
            <a:endParaRPr lang="en-US" dirty="0" smtClean="0"/>
          </a:p>
          <a:p>
            <a:pPr lvl="1"/>
            <a:r>
              <a:rPr lang="en-US" dirty="0" smtClean="0"/>
              <a:t>Make each level clickable</a:t>
            </a:r>
          </a:p>
          <a:p>
            <a:pPr lvl="2"/>
            <a:r>
              <a:rPr lang="en-US" dirty="0" smtClean="0"/>
              <a:t>Send user to a landing page with next level</a:t>
            </a:r>
          </a:p>
        </p:txBody>
      </p:sp>
      <p:sp>
        <p:nvSpPr>
          <p:cNvPr id="5" name="Rounded Rectangle 4"/>
          <p:cNvSpPr/>
          <p:nvPr/>
        </p:nvSpPr>
        <p:spPr>
          <a:xfrm>
            <a:off x="1947682" y="2032740"/>
            <a:ext cx="2670048" cy="6705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Submit</a:t>
            </a:r>
            <a:endParaRPr lang="en-US" dirty="0"/>
          </a:p>
        </p:txBody>
      </p:sp>
      <p:sp>
        <p:nvSpPr>
          <p:cNvPr id="6" name="TextBox 5"/>
          <p:cNvSpPr txBox="1"/>
          <p:nvPr/>
        </p:nvSpPr>
        <p:spPr>
          <a:xfrm>
            <a:off x="7668768" y="2183354"/>
            <a:ext cx="848309" cy="369332"/>
          </a:xfrm>
          <a:prstGeom prst="rect">
            <a:avLst/>
          </a:prstGeom>
          <a:noFill/>
        </p:spPr>
        <p:txBody>
          <a:bodyPr wrap="none" rtlCol="0">
            <a:spAutoFit/>
          </a:bodyPr>
          <a:lstStyle/>
          <a:p>
            <a:r>
              <a:rPr lang="en-US" u="sng" dirty="0" smtClean="0">
                <a:solidFill>
                  <a:srgbClr val="1F497D"/>
                </a:solidFill>
              </a:rPr>
              <a:t>Submit</a:t>
            </a:r>
            <a:endParaRPr lang="en-US" u="sng" dirty="0">
              <a:solidFill>
                <a:srgbClr val="1F497D"/>
              </a:solidFill>
            </a:endParaRPr>
          </a:p>
        </p:txBody>
      </p:sp>
      <p:sp>
        <p:nvSpPr>
          <p:cNvPr id="7" name="Rectangle 6"/>
          <p:cNvSpPr/>
          <p:nvPr/>
        </p:nvSpPr>
        <p:spPr>
          <a:xfrm>
            <a:off x="1947682" y="5472907"/>
            <a:ext cx="1877568" cy="5242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About Us &gt;</a:t>
            </a:r>
            <a:endParaRPr lang="en-US" dirty="0"/>
          </a:p>
        </p:txBody>
      </p:sp>
      <p:sp>
        <p:nvSpPr>
          <p:cNvPr id="8" name="Rectangle 7"/>
          <p:cNvSpPr/>
          <p:nvPr/>
        </p:nvSpPr>
        <p:spPr>
          <a:xfrm>
            <a:off x="6047232" y="4791456"/>
            <a:ext cx="3157728" cy="188715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About Us</a:t>
            </a:r>
          </a:p>
          <a:p>
            <a:pPr algn="ctr"/>
            <a:endParaRPr lang="en-US" dirty="0"/>
          </a:p>
          <a:p>
            <a:pPr algn="ctr"/>
            <a:r>
              <a:rPr lang="en-US" dirty="0" smtClean="0"/>
              <a:t>Contact</a:t>
            </a:r>
          </a:p>
          <a:p>
            <a:pPr algn="ctr"/>
            <a:r>
              <a:rPr lang="en-US" dirty="0" smtClean="0"/>
              <a:t>Jobs</a:t>
            </a:r>
          </a:p>
          <a:p>
            <a:pPr algn="ctr"/>
            <a:r>
              <a:rPr lang="en-US" dirty="0" smtClean="0"/>
              <a:t>Location</a:t>
            </a:r>
            <a:endParaRPr lang="en-US" dirty="0"/>
          </a:p>
        </p:txBody>
      </p:sp>
      <p:sp>
        <p:nvSpPr>
          <p:cNvPr id="9" name="Right Arrow 8"/>
          <p:cNvSpPr/>
          <p:nvPr/>
        </p:nvSpPr>
        <p:spPr>
          <a:xfrm>
            <a:off x="3948689" y="5393659"/>
            <a:ext cx="1975104" cy="68275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Target</a:t>
            </a:r>
            <a:endParaRPr lang="en-US" dirty="0"/>
          </a:p>
        </p:txBody>
      </p:sp>
    </p:spTree>
    <p:extLst>
      <p:ext uri="{BB962C8B-B14F-4D97-AF65-F5344CB8AC3E}">
        <p14:creationId xmlns:p14="http://schemas.microsoft.com/office/powerpoint/2010/main" val="12969997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input</a:t>
            </a:r>
            <a:endParaRPr lang="en-US" dirty="0"/>
          </a:p>
        </p:txBody>
      </p:sp>
      <p:sp>
        <p:nvSpPr>
          <p:cNvPr id="3" name="Content Placeholder 2"/>
          <p:cNvSpPr>
            <a:spLocks noGrp="1"/>
          </p:cNvSpPr>
          <p:nvPr>
            <p:ph sz="quarter" idx="10"/>
          </p:nvPr>
        </p:nvSpPr>
        <p:spPr/>
        <p:txBody>
          <a:bodyPr/>
          <a:lstStyle/>
          <a:p>
            <a:r>
              <a:rPr lang="en-US" dirty="0" smtClean="0"/>
              <a:t>“Long press” or “right click”</a:t>
            </a:r>
          </a:p>
          <a:p>
            <a:pPr lvl="1"/>
            <a:r>
              <a:rPr lang="en-US" dirty="0" smtClean="0"/>
              <a:t>Context menus</a:t>
            </a:r>
          </a:p>
          <a:p>
            <a:r>
              <a:rPr lang="en-US" dirty="0" smtClean="0"/>
              <a:t>Keep everything in the middle</a:t>
            </a:r>
          </a:p>
          <a:p>
            <a:pPr lvl="1"/>
            <a:r>
              <a:rPr lang="en-US" dirty="0" smtClean="0"/>
              <a:t>Edges are often captured by device</a:t>
            </a:r>
          </a:p>
          <a:p>
            <a:pPr lvl="1"/>
            <a:r>
              <a:rPr lang="en-US" dirty="0" smtClean="0"/>
              <a:t>Avoid the top</a:t>
            </a:r>
            <a:endParaRPr lang="en-US" dirty="0"/>
          </a:p>
        </p:txBody>
      </p:sp>
      <p:sp>
        <p:nvSpPr>
          <p:cNvPr id="4" name="Rounded Rectangle 3"/>
          <p:cNvSpPr/>
          <p:nvPr/>
        </p:nvSpPr>
        <p:spPr>
          <a:xfrm>
            <a:off x="7705344" y="2901696"/>
            <a:ext cx="2657856" cy="3572256"/>
          </a:xfrm>
          <a:prstGeom prst="roundRect">
            <a:avLst>
              <a:gd name="adj" fmla="val 611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Rectangle 4"/>
          <p:cNvSpPr/>
          <p:nvPr/>
        </p:nvSpPr>
        <p:spPr>
          <a:xfrm>
            <a:off x="7936992" y="3133344"/>
            <a:ext cx="2194560" cy="31699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smtClean="0"/>
              <a:t>Notification area</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6" name="Down Arrow 5"/>
          <p:cNvSpPr/>
          <p:nvPr/>
        </p:nvSpPr>
        <p:spPr>
          <a:xfrm>
            <a:off x="8686800" y="3133344"/>
            <a:ext cx="694944" cy="682752"/>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73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touch</a:t>
            </a:r>
            <a:endParaRPr lang="en-US" dirty="0"/>
          </a:p>
        </p:txBody>
      </p:sp>
      <p:sp>
        <p:nvSpPr>
          <p:cNvPr id="3" name="Content Placeholder 2"/>
          <p:cNvSpPr>
            <a:spLocks noGrp="1"/>
          </p:cNvSpPr>
          <p:nvPr>
            <p:ph sz="quarter" idx="10"/>
          </p:nvPr>
        </p:nvSpPr>
        <p:spPr/>
        <p:txBody>
          <a:bodyPr/>
          <a:lstStyle/>
          <a:p>
            <a:r>
              <a:rPr lang="en-US" dirty="0" smtClean="0"/>
              <a:t>Icon size</a:t>
            </a:r>
          </a:p>
          <a:p>
            <a:pPr lvl="1"/>
            <a:r>
              <a:rPr lang="en-US" dirty="0" smtClean="0"/>
              <a:t>People have big fingers</a:t>
            </a:r>
          </a:p>
          <a:p>
            <a:r>
              <a:rPr lang="en-US" dirty="0" err="1" smtClean="0"/>
              <a:t>Mouseover</a:t>
            </a:r>
            <a:r>
              <a:rPr lang="en-US" dirty="0" smtClean="0"/>
              <a:t> events</a:t>
            </a:r>
          </a:p>
          <a:p>
            <a:pPr lvl="1"/>
            <a:r>
              <a:rPr lang="en-US" dirty="0" smtClean="0"/>
              <a:t>Cascading menus that don't cascade</a:t>
            </a:r>
          </a:p>
          <a:p>
            <a:r>
              <a:rPr lang="en-US" dirty="0" smtClean="0"/>
              <a:t>Supported events are primitive</a:t>
            </a:r>
            <a:endParaRPr lang="en-US" dirty="0"/>
          </a:p>
        </p:txBody>
      </p:sp>
      <p:sp>
        <p:nvSpPr>
          <p:cNvPr id="4" name="Rounded Rectangle 3"/>
          <p:cNvSpPr/>
          <p:nvPr/>
        </p:nvSpPr>
        <p:spPr>
          <a:xfrm>
            <a:off x="8540318" y="4847207"/>
            <a:ext cx="3363628" cy="16246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Pro Tip:</a:t>
            </a:r>
          </a:p>
          <a:p>
            <a:pPr algn="ctr"/>
            <a:r>
              <a:rPr lang="en-US" dirty="0" smtClean="0"/>
              <a:t>Design for touch first and add mouse support second</a:t>
            </a:r>
            <a:endParaRPr lang="en-US" dirty="0"/>
          </a:p>
        </p:txBody>
      </p:sp>
    </p:spTree>
    <p:extLst>
      <p:ext uri="{BB962C8B-B14F-4D97-AF65-F5344CB8AC3E}">
        <p14:creationId xmlns:p14="http://schemas.microsoft.com/office/powerpoint/2010/main" val="113574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JavaScript support</a:t>
            </a:r>
            <a:endParaRPr lang="en-US" dirty="0"/>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1331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 support</a:t>
            </a:r>
            <a:endParaRPr lang="en-US" dirty="0"/>
          </a:p>
        </p:txBody>
      </p:sp>
      <p:sp>
        <p:nvSpPr>
          <p:cNvPr id="3" name="Content Placeholder 2"/>
          <p:cNvSpPr>
            <a:spLocks noGrp="1"/>
          </p:cNvSpPr>
          <p:nvPr>
            <p:ph sz="quarter" idx="10"/>
          </p:nvPr>
        </p:nvSpPr>
        <p:spPr/>
        <p:txBody>
          <a:bodyPr/>
          <a:lstStyle/>
          <a:p>
            <a:r>
              <a:rPr lang="en-US" dirty="0" smtClean="0"/>
              <a:t>Events</a:t>
            </a:r>
          </a:p>
          <a:p>
            <a:r>
              <a:rPr lang="en-US" dirty="0" smtClean="0"/>
              <a:t>Touch types</a:t>
            </a:r>
          </a:p>
          <a:p>
            <a:r>
              <a:rPr lang="en-US" dirty="0" smtClean="0"/>
              <a:t>Touch parameters</a:t>
            </a:r>
          </a:p>
          <a:p>
            <a:r>
              <a:rPr lang="en-US" dirty="0" smtClean="0"/>
              <a:t>Using JavaScript to support touch</a:t>
            </a:r>
            <a:endParaRPr lang="en-US" dirty="0"/>
          </a:p>
        </p:txBody>
      </p:sp>
    </p:spTree>
    <p:extLst>
      <p:ext uri="{BB962C8B-B14F-4D97-AF65-F5344CB8AC3E}">
        <p14:creationId xmlns:p14="http://schemas.microsoft.com/office/powerpoint/2010/main" val="2164368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11463</TotalTime>
  <Words>375</Words>
  <Application>Microsoft Office PowerPoint</Application>
  <PresentationFormat>Widescreen</PresentationFormat>
  <Paragraphs>189</Paragraphs>
  <Slides>22</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Andale Mono</vt:lpstr>
      <vt:lpstr>Arial</vt:lpstr>
      <vt:lpstr>Calibri</vt:lpstr>
      <vt:lpstr>Consolas</vt:lpstr>
      <vt:lpstr>Segoe UI</vt:lpstr>
      <vt:lpstr>Segoe UI Light</vt:lpstr>
      <vt:lpstr>Segoe UI Symbol</vt:lpstr>
      <vt:lpstr>1_Office Theme</vt:lpstr>
      <vt:lpstr>2_Office Theme</vt:lpstr>
      <vt:lpstr>03 | Integrating Touch</vt:lpstr>
      <vt:lpstr>Course Topics</vt:lpstr>
      <vt:lpstr>Agenda</vt:lpstr>
      <vt:lpstr>Focus on touch</vt:lpstr>
      <vt:lpstr>Touch design</vt:lpstr>
      <vt:lpstr>Touch input</vt:lpstr>
      <vt:lpstr>Issues with touch</vt:lpstr>
      <vt:lpstr>PowerPoint Presentation</vt:lpstr>
      <vt:lpstr>JavaScript support</vt:lpstr>
      <vt:lpstr>Touch events</vt:lpstr>
      <vt:lpstr>Touch types</vt:lpstr>
      <vt:lpstr>Touch position</vt:lpstr>
      <vt:lpstr>Touch information</vt:lpstr>
      <vt:lpstr>JavaScript touch events</vt:lpstr>
      <vt:lpstr>PowerPoint Presentation</vt:lpstr>
      <vt:lpstr>Hammer.js</vt:lpstr>
      <vt:lpstr>Library basics</vt:lpstr>
      <vt:lpstr>Events</vt:lpstr>
      <vt:lpstr>Registering events</vt:lpstr>
      <vt:lpstr>Event properties</vt:lpstr>
      <vt:lpstr>Hammer.js example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167</cp:revision>
  <dcterms:created xsi:type="dcterms:W3CDTF">2013-02-15T23:12:42Z</dcterms:created>
  <dcterms:modified xsi:type="dcterms:W3CDTF">2014-10-22T16:38:07Z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