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31"/>
  </p:notesMasterIdLst>
  <p:handoutMasterIdLst>
    <p:handoutMasterId r:id="rId32"/>
  </p:handoutMasterIdLst>
  <p:sldIdLst>
    <p:sldId id="459" r:id="rId6"/>
    <p:sldId id="460" r:id="rId7"/>
    <p:sldId id="283" r:id="rId8"/>
    <p:sldId id="288" r:id="rId9"/>
    <p:sldId id="414" r:id="rId10"/>
    <p:sldId id="461" r:id="rId11"/>
    <p:sldId id="462" r:id="rId12"/>
    <p:sldId id="463" r:id="rId13"/>
    <p:sldId id="464" r:id="rId14"/>
    <p:sldId id="465" r:id="rId15"/>
    <p:sldId id="447" r:id="rId16"/>
    <p:sldId id="466" r:id="rId17"/>
    <p:sldId id="467" r:id="rId18"/>
    <p:sldId id="468" r:id="rId19"/>
    <p:sldId id="469" r:id="rId20"/>
    <p:sldId id="471" r:id="rId21"/>
    <p:sldId id="472" r:id="rId22"/>
    <p:sldId id="470" r:id="rId23"/>
    <p:sldId id="416" r:id="rId24"/>
    <p:sldId id="454" r:id="rId25"/>
    <p:sldId id="474" r:id="rId26"/>
    <p:sldId id="475" r:id="rId27"/>
    <p:sldId id="476" r:id="rId28"/>
    <p:sldId id="477"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59"/>
            <p14:sldId id="460"/>
          </p14:sldIdLst>
        </p14:section>
        <p14:section name="Module Slides" id="{2FF5E6E5-1CE0-412A-8CE0-3C6B6C89EC1C}">
          <p14:sldIdLst>
            <p14:sldId id="283"/>
            <p14:sldId id="288"/>
            <p14:sldId id="414"/>
            <p14:sldId id="461"/>
            <p14:sldId id="462"/>
            <p14:sldId id="463"/>
            <p14:sldId id="464"/>
            <p14:sldId id="465"/>
            <p14:sldId id="447"/>
            <p14:sldId id="466"/>
            <p14:sldId id="467"/>
            <p14:sldId id="468"/>
            <p14:sldId id="469"/>
            <p14:sldId id="471"/>
            <p14:sldId id="472"/>
            <p14:sldId id="470"/>
            <p14:sldId id="416"/>
            <p14:sldId id="454"/>
            <p14:sldId id="474"/>
            <p14:sldId id="475"/>
            <p14:sldId id="476"/>
            <p14:sldId id="477"/>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F7F7F7"/>
    <a:srgbClr val="6187A6"/>
    <a:srgbClr val="1F497D"/>
    <a:srgbClr val="002050"/>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58" d="100"/>
          <a:sy n="58" d="100"/>
        </p:scale>
        <p:origin x="792" y="72"/>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602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12839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3625277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952901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localStorage</a:t>
            </a:r>
            <a:r>
              <a:rPr lang="en-US" dirty="0" smtClean="0"/>
              <a:t> and </a:t>
            </a:r>
            <a:r>
              <a:rPr lang="en-US" dirty="0" err="1" smtClean="0"/>
              <a:t>sessionStorage</a:t>
            </a:r>
            <a:endParaRPr lang="en-US" dirty="0"/>
          </a:p>
        </p:txBody>
      </p:sp>
    </p:spTree>
    <p:extLst>
      <p:ext uri="{BB962C8B-B14F-4D97-AF65-F5344CB8AC3E}">
        <p14:creationId xmlns:p14="http://schemas.microsoft.com/office/powerpoint/2010/main" val="3221271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Caching and offline access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6" name="TextBox 5"/>
          <p:cNvSpPr txBox="1"/>
          <p:nvPr/>
        </p:nvSpPr>
        <p:spPr>
          <a:xfrm>
            <a:off x="2949177" y="1657350"/>
            <a:ext cx="6293646" cy="584775"/>
          </a:xfrm>
          <a:prstGeom prst="rect">
            <a:avLst/>
          </a:prstGeom>
          <a:noFill/>
        </p:spPr>
        <p:txBody>
          <a:bodyPr wrap="none" rtlCol="0">
            <a:spAutoFit/>
          </a:bodyPr>
          <a:lstStyle/>
          <a:p>
            <a:r>
              <a:rPr lang="en-US" sz="3200" dirty="0" smtClean="0">
                <a:solidFill>
                  <a:schemeClr val="bg1"/>
                </a:solidFill>
              </a:rPr>
              <a:t>Browsers do a great job caching data</a:t>
            </a:r>
            <a:endParaRPr lang="en-US" sz="3200" dirty="0">
              <a:solidFill>
                <a:schemeClr val="bg1"/>
              </a:solidFill>
            </a:endParaRPr>
          </a:p>
        </p:txBody>
      </p:sp>
      <p:sp>
        <p:nvSpPr>
          <p:cNvPr id="7" name="TextBox 6"/>
          <p:cNvSpPr txBox="1"/>
          <p:nvPr/>
        </p:nvSpPr>
        <p:spPr>
          <a:xfrm>
            <a:off x="2639734" y="4530090"/>
            <a:ext cx="6912533" cy="584775"/>
          </a:xfrm>
          <a:prstGeom prst="rect">
            <a:avLst/>
          </a:prstGeom>
          <a:noFill/>
        </p:spPr>
        <p:txBody>
          <a:bodyPr wrap="none" rtlCol="0">
            <a:spAutoFit/>
          </a:bodyPr>
          <a:lstStyle/>
          <a:p>
            <a:r>
              <a:rPr lang="en-US" sz="3200" dirty="0" smtClean="0">
                <a:solidFill>
                  <a:schemeClr val="bg1"/>
                </a:solidFill>
              </a:rPr>
              <a:t>...if they can figure out what's important</a:t>
            </a:r>
            <a:endParaRPr lang="en-US" sz="3200" dirty="0">
              <a:solidFill>
                <a:schemeClr val="bg1"/>
              </a:solidFill>
            </a:endParaRPr>
          </a:p>
        </p:txBody>
      </p:sp>
    </p:spTree>
    <p:extLst>
      <p:ext uri="{BB962C8B-B14F-4D97-AF65-F5344CB8AC3E}">
        <p14:creationId xmlns:p14="http://schemas.microsoft.com/office/powerpoint/2010/main" val="245223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important?</a:t>
            </a:r>
            <a:endParaRPr lang="en-US" dirty="0"/>
          </a:p>
        </p:txBody>
      </p:sp>
      <p:sp>
        <p:nvSpPr>
          <p:cNvPr id="3" name="Content Placeholder 2"/>
          <p:cNvSpPr>
            <a:spLocks noGrp="1"/>
          </p:cNvSpPr>
          <p:nvPr>
            <p:ph sz="quarter" idx="10"/>
          </p:nvPr>
        </p:nvSpPr>
        <p:spPr/>
        <p:txBody>
          <a:bodyPr/>
          <a:lstStyle/>
          <a:p>
            <a:r>
              <a:rPr lang="en-US" dirty="0" smtClean="0"/>
              <a:t>That varies by app</a:t>
            </a:r>
          </a:p>
          <a:p>
            <a:pPr lvl="1"/>
            <a:r>
              <a:rPr lang="en-US" dirty="0" smtClean="0"/>
              <a:t>Images?</a:t>
            </a:r>
          </a:p>
          <a:p>
            <a:pPr lvl="1"/>
            <a:r>
              <a:rPr lang="en-US" dirty="0" smtClean="0"/>
              <a:t>CSS files?</a:t>
            </a:r>
          </a:p>
          <a:p>
            <a:pPr lvl="1"/>
            <a:r>
              <a:rPr lang="en-US" dirty="0" smtClean="0"/>
              <a:t>JavaScript files?</a:t>
            </a:r>
          </a:p>
          <a:p>
            <a:r>
              <a:rPr lang="en-US" dirty="0" smtClean="0"/>
              <a:t>Need the ability to tell the browser what's important</a:t>
            </a:r>
            <a:endParaRPr lang="en-US" dirty="0"/>
          </a:p>
        </p:txBody>
      </p:sp>
    </p:spTree>
    <p:extLst>
      <p:ext uri="{BB962C8B-B14F-4D97-AF65-F5344CB8AC3E}">
        <p14:creationId xmlns:p14="http://schemas.microsoft.com/office/powerpoint/2010/main" val="2824245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manifest</a:t>
            </a:r>
            <a:endParaRPr lang="en-US" dirty="0"/>
          </a:p>
        </p:txBody>
      </p:sp>
      <p:sp>
        <p:nvSpPr>
          <p:cNvPr id="3" name="Content Placeholder 2"/>
          <p:cNvSpPr>
            <a:spLocks noGrp="1"/>
          </p:cNvSpPr>
          <p:nvPr>
            <p:ph sz="quarter" idx="10"/>
          </p:nvPr>
        </p:nvSpPr>
        <p:spPr/>
        <p:txBody>
          <a:bodyPr/>
          <a:lstStyle/>
          <a:p>
            <a:r>
              <a:rPr lang="en-US" dirty="0" smtClean="0"/>
              <a:t>HTML5 specification</a:t>
            </a:r>
          </a:p>
          <a:p>
            <a:r>
              <a:rPr lang="en-US" dirty="0" smtClean="0"/>
              <a:t>One manifest file per page</a:t>
            </a:r>
          </a:p>
          <a:p>
            <a:pPr lvl="1"/>
            <a:r>
              <a:rPr lang="en-US" dirty="0" smtClean="0"/>
              <a:t>Can point multiple pages at the same manifest</a:t>
            </a:r>
          </a:p>
          <a:p>
            <a:r>
              <a:rPr lang="en-US" dirty="0" smtClean="0"/>
              <a:t>Simple text file</a:t>
            </a:r>
            <a:endParaRPr lang="en-US" dirty="0"/>
          </a:p>
        </p:txBody>
      </p:sp>
    </p:spTree>
    <p:extLst>
      <p:ext uri="{BB962C8B-B14F-4D97-AF65-F5344CB8AC3E}">
        <p14:creationId xmlns:p14="http://schemas.microsoft.com/office/powerpoint/2010/main" val="3269870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 structure</a:t>
            </a:r>
            <a:endParaRPr lang="en-US" dirty="0"/>
          </a:p>
        </p:txBody>
      </p:sp>
      <p:sp>
        <p:nvSpPr>
          <p:cNvPr id="3" name="Content Placeholder 2"/>
          <p:cNvSpPr>
            <a:spLocks noGrp="1"/>
          </p:cNvSpPr>
          <p:nvPr>
            <p:ph sz="quarter" idx="10"/>
          </p:nvPr>
        </p:nvSpPr>
        <p:spPr/>
        <p:txBody>
          <a:bodyPr>
            <a:normAutofit fontScale="92500" lnSpcReduction="10000"/>
          </a:bodyPr>
          <a:lstStyle/>
          <a:p>
            <a:pPr marL="0" indent="0">
              <a:buNone/>
            </a:pPr>
            <a:r>
              <a:rPr lang="en-US" dirty="0" smtClean="0">
                <a:latin typeface="Consolas" panose="020B0609020204030204" pitchFamily="49" charset="0"/>
                <a:cs typeface="Consolas" panose="020B0609020204030204" pitchFamily="49" charset="0"/>
              </a:rPr>
              <a:t>CACHE MANIFEST</a:t>
            </a:r>
          </a:p>
          <a:p>
            <a:pPr marL="0" indent="0">
              <a:buNone/>
            </a:pPr>
            <a:r>
              <a:rPr lang="en-US" dirty="0" smtClean="0">
                <a:latin typeface="Consolas" panose="020B0609020204030204" pitchFamily="49" charset="0"/>
                <a:cs typeface="Consolas" panose="020B0609020204030204" pitchFamily="49" charset="0"/>
              </a:rPr>
              <a:t>#This is a comment.</a:t>
            </a:r>
          </a:p>
          <a:p>
            <a:pPr marL="0" indent="0">
              <a:buNone/>
            </a:pPr>
            <a:r>
              <a:rPr lang="en-US" dirty="0" smtClean="0">
                <a:latin typeface="Consolas" panose="020B0609020204030204" pitchFamily="49" charset="0"/>
                <a:cs typeface="Consolas" panose="020B0609020204030204" pitchFamily="49" charset="0"/>
              </a:rPr>
              <a:t>#CACHE MANIFEST is required</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NETWORK:</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CACHE:</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FALLBACK:</a:t>
            </a:r>
          </a:p>
        </p:txBody>
      </p:sp>
      <p:sp>
        <p:nvSpPr>
          <p:cNvPr id="4" name="Rounded Rectangle 3"/>
          <p:cNvSpPr/>
          <p:nvPr/>
        </p:nvSpPr>
        <p:spPr>
          <a:xfrm>
            <a:off x="3406140" y="3679090"/>
            <a:ext cx="4560570" cy="70866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Files requiring server access</a:t>
            </a:r>
            <a:endParaRPr lang="en-US" sz="2400" dirty="0"/>
          </a:p>
        </p:txBody>
      </p:sp>
      <p:sp>
        <p:nvSpPr>
          <p:cNvPr id="5" name="Rounded Rectangle 4"/>
          <p:cNvSpPr/>
          <p:nvPr/>
        </p:nvSpPr>
        <p:spPr>
          <a:xfrm>
            <a:off x="3406140" y="4824522"/>
            <a:ext cx="4560570" cy="70866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Files to be downloaded</a:t>
            </a:r>
            <a:endParaRPr lang="en-US" sz="2400" dirty="0"/>
          </a:p>
        </p:txBody>
      </p:sp>
      <p:sp>
        <p:nvSpPr>
          <p:cNvPr id="6" name="Rounded Rectangle 5"/>
          <p:cNvSpPr/>
          <p:nvPr/>
        </p:nvSpPr>
        <p:spPr>
          <a:xfrm>
            <a:off x="3406140" y="5894654"/>
            <a:ext cx="4560570" cy="7086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Files to use if server access is lost</a:t>
            </a:r>
            <a:endParaRPr lang="en-US" sz="2400" dirty="0"/>
          </a:p>
        </p:txBody>
      </p:sp>
    </p:spTree>
    <p:extLst>
      <p:ext uri="{BB962C8B-B14F-4D97-AF65-F5344CB8AC3E}">
        <p14:creationId xmlns:p14="http://schemas.microsoft.com/office/powerpoint/2010/main" val="295969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 versioning</a:t>
            </a:r>
            <a:endParaRPr lang="en-US" dirty="0"/>
          </a:p>
        </p:txBody>
      </p:sp>
      <p:sp>
        <p:nvSpPr>
          <p:cNvPr id="3" name="Content Placeholder 2"/>
          <p:cNvSpPr>
            <a:spLocks noGrp="1"/>
          </p:cNvSpPr>
          <p:nvPr>
            <p:ph sz="quarter" idx="10"/>
          </p:nvPr>
        </p:nvSpPr>
        <p:spPr/>
        <p:txBody>
          <a:bodyPr/>
          <a:lstStyle/>
          <a:p>
            <a:r>
              <a:rPr lang="en-US" dirty="0" smtClean="0"/>
              <a:t>Once you tell a browser to cache a file, that's what it's going to do</a:t>
            </a:r>
          </a:p>
          <a:p>
            <a:pPr lvl="1"/>
            <a:r>
              <a:rPr lang="en-US" dirty="0" smtClean="0"/>
              <a:t>Browsers don't like to delete items from cache</a:t>
            </a:r>
          </a:p>
          <a:p>
            <a:pPr lvl="1"/>
            <a:r>
              <a:rPr lang="en-US" dirty="0" smtClean="0"/>
              <a:t>File changes may not appear</a:t>
            </a:r>
          </a:p>
          <a:p>
            <a:r>
              <a:rPr lang="en-US" dirty="0" smtClean="0"/>
              <a:t>Best practices</a:t>
            </a:r>
          </a:p>
          <a:p>
            <a:pPr lvl="1"/>
            <a:r>
              <a:rPr lang="en-US" dirty="0" smtClean="0"/>
              <a:t>Cache static files</a:t>
            </a:r>
          </a:p>
          <a:p>
            <a:pPr lvl="1"/>
            <a:r>
              <a:rPr lang="en-US" dirty="0" smtClean="0"/>
              <a:t>Add date time and version comments to the manifest</a:t>
            </a:r>
          </a:p>
          <a:p>
            <a:pPr lvl="2"/>
            <a:r>
              <a:rPr lang="en-US" dirty="0" smtClean="0"/>
              <a:t>Changes to the manifest file cause a </a:t>
            </a:r>
            <a:r>
              <a:rPr lang="en-US" dirty="0" err="1" smtClean="0"/>
              <a:t>resync</a:t>
            </a:r>
            <a:endParaRPr lang="en-US" dirty="0" smtClean="0"/>
          </a:p>
          <a:p>
            <a:pPr lvl="3"/>
            <a:r>
              <a:rPr lang="en-US" dirty="0" smtClean="0"/>
              <a:t>Not a standard</a:t>
            </a:r>
          </a:p>
        </p:txBody>
      </p:sp>
    </p:spTree>
    <p:extLst>
      <p:ext uri="{BB962C8B-B14F-4D97-AF65-F5344CB8AC3E}">
        <p14:creationId xmlns:p14="http://schemas.microsoft.com/office/powerpoint/2010/main" val="493988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Forcing cache update</a:t>
            </a:r>
            <a:endParaRPr lang="en-US" dirty="0"/>
          </a:p>
        </p:txBody>
      </p:sp>
      <p:sp>
        <p:nvSpPr>
          <p:cNvPr id="3" name="Content Placeholder 2"/>
          <p:cNvSpPr>
            <a:spLocks noGrp="1"/>
          </p:cNvSpPr>
          <p:nvPr>
            <p:ph sz="quarter" idx="10"/>
          </p:nvPr>
        </p:nvSpPr>
        <p:spPr/>
        <p:txBody>
          <a:bodyPr/>
          <a:lstStyle/>
          <a:p>
            <a:pPr marL="0" indent="0">
              <a:buNone/>
            </a:pPr>
            <a:r>
              <a:rPr lang="en-US" sz="2800" dirty="0" err="1" smtClean="0">
                <a:solidFill>
                  <a:schemeClr val="tx2">
                    <a:lumMod val="75000"/>
                  </a:schemeClr>
                </a:solidFill>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cache = </a:t>
            </a:r>
            <a:r>
              <a:rPr lang="en-US" sz="2800" dirty="0" err="1" smtClean="0">
                <a:latin typeface="Consolas" panose="020B0609020204030204" pitchFamily="49" charset="0"/>
                <a:cs typeface="Consolas" panose="020B0609020204030204" pitchFamily="49" charset="0"/>
              </a:rPr>
              <a:t>window.applicationCache</a:t>
            </a:r>
            <a:r>
              <a:rPr lang="en-US" sz="2800" dirty="0" smtClean="0">
                <a:latin typeface="Consolas" panose="020B0609020204030204" pitchFamily="49" charset="0"/>
                <a:cs typeface="Consolas" panose="020B0609020204030204" pitchFamily="49" charset="0"/>
              </a:rPr>
              <a:t>;</a:t>
            </a:r>
          </a:p>
          <a:p>
            <a:pPr marL="0" indent="0">
              <a:buNone/>
            </a:pPr>
            <a:endParaRPr lang="en-US" sz="2800" dirty="0" smtClean="0">
              <a:latin typeface="Consolas" panose="020B0609020204030204" pitchFamily="49" charset="0"/>
              <a:cs typeface="Consolas" panose="020B0609020204030204" pitchFamily="49" charset="0"/>
            </a:endParaRPr>
          </a:p>
          <a:p>
            <a:pPr marL="0" indent="0">
              <a:buNone/>
            </a:pPr>
            <a:r>
              <a:rPr lang="en-US" sz="2800" dirty="0" smtClean="0">
                <a:solidFill>
                  <a:srgbClr val="007233"/>
                </a:solidFill>
                <a:latin typeface="Consolas" panose="020B0609020204030204" pitchFamily="49" charset="0"/>
                <a:cs typeface="Consolas" panose="020B0609020204030204" pitchFamily="49" charset="0"/>
              </a:rPr>
              <a:t>// force update</a:t>
            </a:r>
          </a:p>
          <a:p>
            <a:pPr marL="0" indent="0">
              <a:buNone/>
            </a:pPr>
            <a:r>
              <a:rPr lang="en-US" sz="2800" dirty="0" err="1" smtClean="0">
                <a:latin typeface="Consolas" panose="020B0609020204030204" pitchFamily="49" charset="0"/>
                <a:cs typeface="Consolas" panose="020B0609020204030204" pitchFamily="49" charset="0"/>
              </a:rPr>
              <a:t>cache.update</a:t>
            </a:r>
            <a:r>
              <a:rPr lang="en-US" sz="2800" dirty="0" smtClean="0">
                <a:latin typeface="Consolas" panose="020B0609020204030204" pitchFamily="49" charset="0"/>
                <a:cs typeface="Consolas" panose="020B0609020204030204" pitchFamily="49" charset="0"/>
              </a:rPr>
              <a:t>();</a:t>
            </a:r>
          </a:p>
          <a:p>
            <a:pPr marL="0" indent="0">
              <a:buNone/>
            </a:pPr>
            <a:endParaRPr lang="en-US" sz="2800" dirty="0" smtClean="0">
              <a:latin typeface="Consolas" panose="020B0609020204030204" pitchFamily="49" charset="0"/>
              <a:cs typeface="Consolas" panose="020B0609020204030204" pitchFamily="49" charset="0"/>
            </a:endParaRPr>
          </a:p>
          <a:p>
            <a:pPr marL="0" indent="0">
              <a:buNone/>
            </a:pPr>
            <a:r>
              <a:rPr lang="en-US" sz="2800" dirty="0">
                <a:solidFill>
                  <a:srgbClr val="007233"/>
                </a:solidFill>
                <a:latin typeface="Consolas" panose="020B0609020204030204" pitchFamily="49" charset="0"/>
                <a:cs typeface="Consolas" panose="020B0609020204030204" pitchFamily="49" charset="0"/>
              </a:rPr>
              <a:t>// </a:t>
            </a:r>
            <a:r>
              <a:rPr lang="en-US" sz="2800" dirty="0" smtClean="0">
                <a:solidFill>
                  <a:srgbClr val="007233"/>
                </a:solidFill>
                <a:latin typeface="Consolas" panose="020B0609020204030204" pitchFamily="49" charset="0"/>
                <a:cs typeface="Consolas" panose="020B0609020204030204" pitchFamily="49" charset="0"/>
              </a:rPr>
              <a:t>once update is ready, apply changes</a:t>
            </a:r>
            <a:endParaRPr lang="en-US" sz="2800" dirty="0">
              <a:solidFill>
                <a:srgbClr val="007233"/>
              </a:solidFill>
              <a:latin typeface="Consolas" panose="020B0609020204030204" pitchFamily="49" charset="0"/>
              <a:cs typeface="Consolas" panose="020B0609020204030204" pitchFamily="49" charset="0"/>
            </a:endParaRPr>
          </a:p>
          <a:p>
            <a:pPr marL="0" indent="0">
              <a:buNone/>
            </a:pPr>
            <a:r>
              <a:rPr lang="en-US" sz="2800" dirty="0" smtClean="0">
                <a:latin typeface="Consolas" panose="020B0609020204030204" pitchFamily="49" charset="0"/>
                <a:cs typeface="Consolas" panose="020B0609020204030204" pitchFamily="49" charset="0"/>
              </a:rPr>
              <a:t>if(</a:t>
            </a:r>
            <a:r>
              <a:rPr lang="en-US" sz="2800" dirty="0" err="1" smtClean="0">
                <a:latin typeface="Consolas" panose="020B0609020204030204" pitchFamily="49" charset="0"/>
                <a:cs typeface="Consolas" panose="020B0609020204030204" pitchFamily="49" charset="0"/>
              </a:rPr>
              <a:t>cache.status</a:t>
            </a:r>
            <a:r>
              <a:rPr lang="en-US" sz="2800" dirty="0" smtClean="0">
                <a:latin typeface="Consolas" panose="020B0609020204030204" pitchFamily="49" charset="0"/>
                <a:cs typeface="Consolas" panose="020B0609020204030204" pitchFamily="49" charset="0"/>
              </a:rPr>
              <a:t> == </a:t>
            </a:r>
            <a:r>
              <a:rPr lang="en-US" sz="2800" dirty="0" err="1" smtClean="0">
                <a:latin typeface="Consolas" panose="020B0609020204030204" pitchFamily="49" charset="0"/>
                <a:cs typeface="Consolas" panose="020B0609020204030204" pitchFamily="49" charset="0"/>
              </a:rPr>
              <a:t>window.applicationCache.UPDATEREADY</a:t>
            </a:r>
            <a:r>
              <a:rPr lang="en-US" sz="2800" dirty="0" smtClean="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cache.swapCache</a:t>
            </a:r>
            <a:r>
              <a:rPr lang="en-US" sz="2800" dirty="0" smtClean="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54584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Cache manifest</a:t>
            </a:r>
            <a:endParaRPr lang="en-US" dirty="0"/>
          </a:p>
        </p:txBody>
      </p:sp>
    </p:spTree>
    <p:extLst>
      <p:ext uri="{BB962C8B-B14F-4D97-AF65-F5344CB8AC3E}">
        <p14:creationId xmlns:p14="http://schemas.microsoft.com/office/powerpoint/2010/main" val="2052660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Geography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3778164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Determine where the user is</a:t>
            </a:r>
          </a:p>
          <a:p>
            <a:pPr lvl="1"/>
            <a:r>
              <a:rPr lang="en-GB" dirty="0" smtClean="0"/>
              <a:t>Store locations</a:t>
            </a:r>
          </a:p>
          <a:p>
            <a:pPr lvl="1"/>
            <a:r>
              <a:rPr lang="en-GB" dirty="0" smtClean="0"/>
              <a:t>Directions</a:t>
            </a:r>
          </a:p>
        </p:txBody>
      </p:sp>
      <p:sp>
        <p:nvSpPr>
          <p:cNvPr id="2" name="Title 1"/>
          <p:cNvSpPr>
            <a:spLocks noGrp="1"/>
          </p:cNvSpPr>
          <p:nvPr>
            <p:ph type="title"/>
          </p:nvPr>
        </p:nvSpPr>
        <p:spPr/>
        <p:txBody>
          <a:bodyPr/>
          <a:lstStyle/>
          <a:p>
            <a:r>
              <a:rPr lang="en-US" dirty="0" smtClean="0"/>
              <a:t>Geography</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geolocation</a:t>
            </a:r>
            <a:endParaRPr lang="en-US" dirty="0"/>
          </a:p>
        </p:txBody>
      </p:sp>
      <p:sp>
        <p:nvSpPr>
          <p:cNvPr id="3" name="Content Placeholder 2"/>
          <p:cNvSpPr>
            <a:spLocks noGrp="1"/>
          </p:cNvSpPr>
          <p:nvPr>
            <p:ph sz="quarter" idx="10"/>
          </p:nvPr>
        </p:nvSpPr>
        <p:spPr/>
        <p:txBody>
          <a:bodyPr/>
          <a:lstStyle/>
          <a:p>
            <a:r>
              <a:rPr lang="en-US" dirty="0" smtClean="0"/>
              <a:t>HTML5 object</a:t>
            </a:r>
          </a:p>
          <a:p>
            <a:r>
              <a:rPr lang="en-US" dirty="0" smtClean="0"/>
              <a:t>Determines user location</a:t>
            </a:r>
          </a:p>
          <a:p>
            <a:pPr lvl="1"/>
            <a:r>
              <a:rPr lang="en-US" dirty="0" smtClean="0"/>
              <a:t>GPS</a:t>
            </a:r>
          </a:p>
          <a:p>
            <a:pPr lvl="1"/>
            <a:r>
              <a:rPr lang="en-US" dirty="0" smtClean="0"/>
              <a:t>Cell tower triangulation</a:t>
            </a:r>
          </a:p>
          <a:p>
            <a:pPr lvl="1"/>
            <a:r>
              <a:rPr lang="en-US" dirty="0" smtClean="0"/>
              <a:t>IP Address</a:t>
            </a:r>
          </a:p>
          <a:p>
            <a:pPr marL="457046" lvl="1" indent="0">
              <a:buNone/>
            </a:pPr>
            <a:r>
              <a:rPr lang="en-US" b="1" dirty="0" smtClean="0"/>
              <a:t>How it works behind the scenes doesn’t interest us</a:t>
            </a:r>
          </a:p>
          <a:p>
            <a:r>
              <a:rPr lang="en-US" dirty="0" smtClean="0"/>
              <a:t>User is prompted to provide location information</a:t>
            </a:r>
            <a:endParaRPr lang="en-US" dirty="0"/>
          </a:p>
        </p:txBody>
      </p:sp>
    </p:spTree>
    <p:extLst>
      <p:ext uri="{BB962C8B-B14F-4D97-AF65-F5344CB8AC3E}">
        <p14:creationId xmlns:p14="http://schemas.microsoft.com/office/powerpoint/2010/main" val="3960056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geolocation object methods</a:t>
            </a:r>
            <a:endParaRPr lang="en-US" dirty="0"/>
          </a:p>
        </p:txBody>
      </p:sp>
      <p:sp>
        <p:nvSpPr>
          <p:cNvPr id="3" name="Content Placeholder 2"/>
          <p:cNvSpPr>
            <a:spLocks noGrp="1"/>
          </p:cNvSpPr>
          <p:nvPr>
            <p:ph sz="quarter" idx="10"/>
          </p:nvPr>
        </p:nvSpPr>
        <p:spPr/>
        <p:txBody>
          <a:bodyPr/>
          <a:lstStyle/>
          <a:p>
            <a:r>
              <a:rPr lang="en-US" dirty="0" err="1" smtClean="0"/>
              <a:t>getPosition</a:t>
            </a:r>
            <a:endParaRPr lang="en-US" dirty="0" smtClean="0"/>
          </a:p>
          <a:p>
            <a:pPr lvl="1"/>
            <a:r>
              <a:rPr lang="en-US" dirty="0" smtClean="0"/>
              <a:t>Determine current location</a:t>
            </a:r>
          </a:p>
          <a:p>
            <a:pPr lvl="1"/>
            <a:r>
              <a:rPr lang="en-US" dirty="0" smtClean="0"/>
              <a:t>Success and failure callback functions</a:t>
            </a:r>
          </a:p>
          <a:p>
            <a:r>
              <a:rPr lang="en-US" dirty="0" err="1" smtClean="0"/>
              <a:t>watchPosition</a:t>
            </a:r>
            <a:endParaRPr lang="en-US" dirty="0" smtClean="0"/>
          </a:p>
          <a:p>
            <a:pPr lvl="1"/>
            <a:r>
              <a:rPr lang="en-US" dirty="0" smtClean="0"/>
              <a:t>Track user</a:t>
            </a:r>
            <a:endParaRPr lang="en-US" dirty="0"/>
          </a:p>
        </p:txBody>
      </p:sp>
    </p:spTree>
    <p:extLst>
      <p:ext uri="{BB962C8B-B14F-4D97-AF65-F5344CB8AC3E}">
        <p14:creationId xmlns:p14="http://schemas.microsoft.com/office/powerpoint/2010/main" val="3208176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object</a:t>
            </a:r>
            <a:endParaRPr lang="en-US" dirty="0"/>
          </a:p>
        </p:txBody>
      </p:sp>
      <p:sp>
        <p:nvSpPr>
          <p:cNvPr id="3" name="Content Placeholder 2"/>
          <p:cNvSpPr>
            <a:spLocks noGrp="1"/>
          </p:cNvSpPr>
          <p:nvPr>
            <p:ph sz="quarter" idx="10"/>
          </p:nvPr>
        </p:nvSpPr>
        <p:spPr/>
        <p:txBody>
          <a:bodyPr/>
          <a:lstStyle/>
          <a:p>
            <a:r>
              <a:rPr lang="en-US" dirty="0" smtClean="0"/>
              <a:t>Passed into success callback</a:t>
            </a:r>
          </a:p>
          <a:p>
            <a:r>
              <a:rPr lang="en-US" dirty="0" smtClean="0"/>
              <a:t>Properties</a:t>
            </a:r>
          </a:p>
          <a:p>
            <a:pPr lvl="1"/>
            <a:r>
              <a:rPr lang="en-US" dirty="0" err="1" smtClean="0"/>
              <a:t>coords</a:t>
            </a:r>
            <a:endParaRPr lang="en-US" dirty="0" smtClean="0"/>
          </a:p>
          <a:p>
            <a:pPr lvl="2"/>
            <a:r>
              <a:rPr lang="en-US" dirty="0" smtClean="0"/>
              <a:t>latitude</a:t>
            </a:r>
          </a:p>
          <a:p>
            <a:pPr lvl="2"/>
            <a:r>
              <a:rPr lang="en-US" dirty="0" smtClean="0"/>
              <a:t>longitude</a:t>
            </a:r>
          </a:p>
          <a:p>
            <a:pPr lvl="2"/>
            <a:r>
              <a:rPr lang="en-US" dirty="0" smtClean="0"/>
              <a:t>accuracy</a:t>
            </a:r>
          </a:p>
          <a:p>
            <a:pPr lvl="2"/>
            <a:r>
              <a:rPr lang="en-US" dirty="0" smtClean="0"/>
              <a:t>altitude</a:t>
            </a:r>
          </a:p>
          <a:p>
            <a:pPr lvl="2"/>
            <a:r>
              <a:rPr lang="en-US" dirty="0" err="1" smtClean="0"/>
              <a:t>altitudeAccuracy</a:t>
            </a:r>
            <a:endParaRPr lang="en-US" dirty="0"/>
          </a:p>
        </p:txBody>
      </p:sp>
    </p:spTree>
    <p:extLst>
      <p:ext uri="{BB962C8B-B14F-4D97-AF65-F5344CB8AC3E}">
        <p14:creationId xmlns:p14="http://schemas.microsoft.com/office/powerpoint/2010/main" val="803784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Geolocation</a:t>
            </a:r>
            <a:endParaRPr lang="en-US" dirty="0"/>
          </a:p>
        </p:txBody>
      </p:sp>
    </p:spTree>
    <p:extLst>
      <p:ext uri="{BB962C8B-B14F-4D97-AF65-F5344CB8AC3E}">
        <p14:creationId xmlns:p14="http://schemas.microsoft.com/office/powerpoint/2010/main" val="2845629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Offline Data</a:t>
            </a:r>
            <a:endParaRPr lang="en-US" dirty="0"/>
          </a:p>
        </p:txBody>
      </p:sp>
      <p:sp>
        <p:nvSpPr>
          <p:cNvPr id="4" name="Subtitle 3"/>
          <p:cNvSpPr>
            <a:spLocks noGrp="1"/>
          </p:cNvSpPr>
          <p:nvPr>
            <p:ph type="subTitle" idx="1"/>
          </p:nvPr>
        </p:nvSpPr>
        <p:spPr/>
        <p:txBody>
          <a:bodyPr/>
          <a:lstStyle/>
          <a:p>
            <a:r>
              <a:rPr lang="en-US" dirty="0"/>
              <a:t>Christopher Harrison | </a:t>
            </a:r>
            <a:r>
              <a:rPr lang="en-US" dirty="0" smtClean="0"/>
              <a:t>@</a:t>
            </a:r>
            <a:r>
              <a:rPr lang="en-US" dirty="0" err="1" smtClean="0"/>
              <a:t>GeekTrainer</a:t>
            </a:r>
            <a:endParaRPr lang="en-US" dirty="0"/>
          </a:p>
          <a:p>
            <a:r>
              <a:rPr lang="en-US" dirty="0" smtClean="0"/>
              <a:t>Jeremy </a:t>
            </a:r>
            <a:r>
              <a:rPr lang="en-US" dirty="0"/>
              <a:t>Foster | @</a:t>
            </a:r>
            <a:r>
              <a:rPr lang="en-US" dirty="0" smtClean="0"/>
              <a:t>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Browser storage</a:t>
            </a:r>
          </a:p>
          <a:p>
            <a:r>
              <a:rPr lang="en-GB" dirty="0" smtClean="0"/>
              <a:t>Caching and offline access</a:t>
            </a:r>
          </a:p>
          <a:p>
            <a:r>
              <a:rPr lang="en-GB" dirty="0" smtClean="0"/>
              <a:t>Geolocation</a:t>
            </a:r>
            <a:endParaRPr lang="en-GB" dirty="0"/>
          </a:p>
        </p:txBody>
      </p:sp>
      <p:sp>
        <p:nvSpPr>
          <p:cNvPr id="2" name="Title 1"/>
          <p:cNvSpPr>
            <a:spLocks noGrp="1"/>
          </p:cNvSpPr>
          <p:nvPr>
            <p:ph type="title"/>
          </p:nvPr>
        </p:nvSpPr>
        <p:spPr/>
        <p:txBody>
          <a:bodyPr/>
          <a:lstStyle/>
          <a:p>
            <a:r>
              <a:rPr lang="en-US" dirty="0" smtClean="0"/>
              <a:t>Offline data</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Browser storage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82037" y="1223010"/>
            <a:ext cx="3427926" cy="707886"/>
          </a:xfrm>
          <a:prstGeom prst="rect">
            <a:avLst/>
          </a:prstGeom>
          <a:noFill/>
        </p:spPr>
        <p:txBody>
          <a:bodyPr wrap="none" rtlCol="0">
            <a:spAutoFit/>
          </a:bodyPr>
          <a:lstStyle/>
          <a:p>
            <a:r>
              <a:rPr lang="en-US" sz="4000" dirty="0" smtClean="0">
                <a:solidFill>
                  <a:schemeClr val="bg1"/>
                </a:solidFill>
              </a:rPr>
              <a:t>Cookies are evil</a:t>
            </a:r>
            <a:endParaRPr lang="en-US" sz="4000" dirty="0">
              <a:solidFill>
                <a:schemeClr val="bg1"/>
              </a:solidFill>
            </a:endParaRPr>
          </a:p>
        </p:txBody>
      </p:sp>
      <p:sp>
        <p:nvSpPr>
          <p:cNvPr id="5" name="TextBox 4"/>
          <p:cNvSpPr txBox="1"/>
          <p:nvPr/>
        </p:nvSpPr>
        <p:spPr>
          <a:xfrm>
            <a:off x="2856876" y="4171950"/>
            <a:ext cx="6478248" cy="461665"/>
          </a:xfrm>
          <a:prstGeom prst="rect">
            <a:avLst/>
          </a:prstGeom>
          <a:noFill/>
        </p:spPr>
        <p:txBody>
          <a:bodyPr wrap="none" rtlCol="0">
            <a:spAutoFit/>
          </a:bodyPr>
          <a:lstStyle/>
          <a:p>
            <a:r>
              <a:rPr lang="en-US" sz="2400" dirty="0" smtClean="0">
                <a:solidFill>
                  <a:schemeClr val="bg1"/>
                </a:solidFill>
              </a:rPr>
              <a:t>OK, maybe not evil. But they're certainly not good.</a:t>
            </a:r>
            <a:endParaRPr lang="en-US" sz="2400" dirty="0">
              <a:solidFill>
                <a:schemeClr val="bg1"/>
              </a:solidFill>
            </a:endParaRPr>
          </a:p>
        </p:txBody>
      </p:sp>
    </p:spTree>
    <p:extLst>
      <p:ext uri="{BB962C8B-B14F-4D97-AF65-F5344CB8AC3E}">
        <p14:creationId xmlns:p14="http://schemas.microsoft.com/office/powerpoint/2010/main" val="11078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issues</a:t>
            </a:r>
            <a:endParaRPr lang="en-US" dirty="0"/>
          </a:p>
        </p:txBody>
      </p:sp>
      <p:sp>
        <p:nvSpPr>
          <p:cNvPr id="3" name="Content Placeholder 2"/>
          <p:cNvSpPr>
            <a:spLocks noGrp="1"/>
          </p:cNvSpPr>
          <p:nvPr>
            <p:ph sz="quarter" idx="10"/>
          </p:nvPr>
        </p:nvSpPr>
        <p:spPr/>
        <p:txBody>
          <a:bodyPr/>
          <a:lstStyle/>
          <a:p>
            <a:r>
              <a:rPr lang="en-US" dirty="0" smtClean="0"/>
              <a:t>Small (4K)</a:t>
            </a:r>
          </a:p>
          <a:p>
            <a:r>
              <a:rPr lang="en-US" dirty="0" smtClean="0"/>
              <a:t>Text only</a:t>
            </a:r>
          </a:p>
          <a:p>
            <a:r>
              <a:rPr lang="en-US" dirty="0" smtClean="0"/>
              <a:t>Easy to spoof</a:t>
            </a:r>
            <a:endParaRPr lang="en-US" dirty="0"/>
          </a:p>
        </p:txBody>
      </p:sp>
    </p:spTree>
    <p:extLst>
      <p:ext uri="{BB962C8B-B14F-4D97-AF65-F5344CB8AC3E}">
        <p14:creationId xmlns:p14="http://schemas.microsoft.com/office/powerpoint/2010/main" val="2241593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options</a:t>
            </a:r>
            <a:endParaRPr lang="en-US" dirty="0"/>
          </a:p>
        </p:txBody>
      </p:sp>
      <p:sp>
        <p:nvSpPr>
          <p:cNvPr id="3" name="Content Placeholder 2"/>
          <p:cNvSpPr>
            <a:spLocks noGrp="1"/>
          </p:cNvSpPr>
          <p:nvPr>
            <p:ph sz="quarter" idx="10"/>
          </p:nvPr>
        </p:nvSpPr>
        <p:spPr/>
        <p:txBody>
          <a:bodyPr/>
          <a:lstStyle/>
          <a:p>
            <a:r>
              <a:rPr lang="en-US" dirty="0" smtClean="0"/>
              <a:t>HTML5 offers two new storage options</a:t>
            </a:r>
          </a:p>
          <a:p>
            <a:pPr lvl="1"/>
            <a:r>
              <a:rPr lang="en-US" dirty="0" err="1" smtClean="0"/>
              <a:t>localStorage</a:t>
            </a:r>
            <a:endParaRPr lang="en-US" dirty="0" smtClean="0"/>
          </a:p>
          <a:p>
            <a:pPr lvl="1"/>
            <a:r>
              <a:rPr lang="en-US" dirty="0" err="1" smtClean="0"/>
              <a:t>sessionStorage</a:t>
            </a:r>
            <a:endParaRPr lang="en-US" dirty="0" smtClean="0"/>
          </a:p>
          <a:p>
            <a:r>
              <a:rPr lang="en-US" dirty="0" smtClean="0"/>
              <a:t>Advantages</a:t>
            </a:r>
          </a:p>
          <a:p>
            <a:pPr lvl="1"/>
            <a:r>
              <a:rPr lang="en-US" dirty="0" smtClean="0"/>
              <a:t>Simple API</a:t>
            </a:r>
          </a:p>
          <a:p>
            <a:pPr lvl="1"/>
            <a:r>
              <a:rPr lang="en-US" dirty="0" smtClean="0"/>
              <a:t>Key/value pairs</a:t>
            </a:r>
          </a:p>
          <a:p>
            <a:pPr lvl="1"/>
            <a:r>
              <a:rPr lang="en-US" dirty="0" smtClean="0"/>
              <a:t>Up to 5MB (maybe even 10!)</a:t>
            </a:r>
          </a:p>
          <a:p>
            <a:pPr lvl="1"/>
            <a:r>
              <a:rPr lang="en-US" dirty="0" smtClean="0"/>
              <a:t>Store objects*</a:t>
            </a:r>
          </a:p>
          <a:p>
            <a:pPr lvl="1"/>
            <a:r>
              <a:rPr lang="en-US" dirty="0" smtClean="0"/>
              <a:t>More persistent storage</a:t>
            </a:r>
            <a:endParaRPr lang="en-US" dirty="0"/>
          </a:p>
          <a:p>
            <a:pPr marL="457046" lvl="1" indent="0">
              <a:buNone/>
            </a:pPr>
            <a:endParaRPr lang="en-US" dirty="0"/>
          </a:p>
        </p:txBody>
      </p:sp>
      <p:sp>
        <p:nvSpPr>
          <p:cNvPr id="4" name="Rounded Rectangle 3"/>
          <p:cNvSpPr/>
          <p:nvPr/>
        </p:nvSpPr>
        <p:spPr>
          <a:xfrm>
            <a:off x="6720840" y="5935664"/>
            <a:ext cx="5303520" cy="7429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*Well, they need to be converted to JSON</a:t>
            </a:r>
            <a:endParaRPr lang="en-US" dirty="0"/>
          </a:p>
        </p:txBody>
      </p:sp>
    </p:spTree>
    <p:extLst>
      <p:ext uri="{BB962C8B-B14F-4D97-AF65-F5344CB8AC3E}">
        <p14:creationId xmlns:p14="http://schemas.microsoft.com/office/powerpoint/2010/main" val="244850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localStorage</a:t>
            </a:r>
            <a:r>
              <a:rPr lang="en-US" dirty="0" smtClean="0"/>
              <a:t> vs </a:t>
            </a:r>
            <a:r>
              <a:rPr lang="en-US" dirty="0" err="1" smtClean="0"/>
              <a:t>sessionStorage</a:t>
            </a:r>
            <a:endParaRPr lang="en-US" dirty="0"/>
          </a:p>
        </p:txBody>
      </p:sp>
      <p:sp>
        <p:nvSpPr>
          <p:cNvPr id="3" name="Content Placeholder 2"/>
          <p:cNvSpPr>
            <a:spLocks noGrp="1"/>
          </p:cNvSpPr>
          <p:nvPr>
            <p:ph sz="quarter" idx="10"/>
          </p:nvPr>
        </p:nvSpPr>
        <p:spPr/>
        <p:txBody>
          <a:bodyPr/>
          <a:lstStyle/>
          <a:p>
            <a:r>
              <a:rPr lang="en-US" dirty="0" err="1" smtClean="0"/>
              <a:t>localStorage</a:t>
            </a:r>
            <a:endParaRPr lang="en-US" dirty="0" smtClean="0"/>
          </a:p>
          <a:p>
            <a:pPr lvl="1"/>
            <a:r>
              <a:rPr lang="en-US" dirty="0" smtClean="0"/>
              <a:t>Persists until deleted</a:t>
            </a:r>
          </a:p>
          <a:p>
            <a:r>
              <a:rPr lang="en-US" dirty="0" err="1" smtClean="0"/>
              <a:t>sessionStorage</a:t>
            </a:r>
            <a:endParaRPr lang="en-US" dirty="0" smtClean="0"/>
          </a:p>
          <a:p>
            <a:pPr lvl="1"/>
            <a:r>
              <a:rPr lang="en-US" dirty="0" smtClean="0"/>
              <a:t>Persists until tab closed</a:t>
            </a:r>
          </a:p>
          <a:p>
            <a:pPr lvl="1"/>
            <a:r>
              <a:rPr lang="en-US" dirty="0" smtClean="0"/>
              <a:t>Separate object for each tab</a:t>
            </a:r>
            <a:endParaRPr lang="en-US" dirty="0"/>
          </a:p>
        </p:txBody>
      </p:sp>
    </p:spTree>
    <p:extLst>
      <p:ext uri="{BB962C8B-B14F-4D97-AF65-F5344CB8AC3E}">
        <p14:creationId xmlns:p14="http://schemas.microsoft.com/office/powerpoint/2010/main" val="3911509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11420</TotalTime>
  <Words>412</Words>
  <Application>Microsoft Office PowerPoint</Application>
  <PresentationFormat>Widescreen</PresentationFormat>
  <Paragraphs>125</Paragraphs>
  <Slides>25</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Andale Mono</vt:lpstr>
      <vt:lpstr>Arial</vt:lpstr>
      <vt:lpstr>Calibri</vt:lpstr>
      <vt:lpstr>Consolas</vt:lpstr>
      <vt:lpstr>Segoe</vt:lpstr>
      <vt:lpstr>Segoe UI</vt:lpstr>
      <vt:lpstr>Segoe UI Light</vt:lpstr>
      <vt:lpstr>Segoe UI Symbol</vt:lpstr>
      <vt:lpstr>1_Office Theme</vt:lpstr>
      <vt:lpstr>2_Office Theme</vt:lpstr>
      <vt:lpstr>Mobile Web</vt:lpstr>
      <vt:lpstr>Course Topics</vt:lpstr>
      <vt:lpstr>PowerPoint Presentation</vt:lpstr>
      <vt:lpstr>Offline data</vt:lpstr>
      <vt:lpstr>PowerPoint Presentation</vt:lpstr>
      <vt:lpstr>PowerPoint Presentation</vt:lpstr>
      <vt:lpstr>Cookie issues</vt:lpstr>
      <vt:lpstr>Storage options</vt:lpstr>
      <vt:lpstr>localStorage vs sessionStorage</vt:lpstr>
      <vt:lpstr>localStorage and sessionStorage</vt:lpstr>
      <vt:lpstr>PowerPoint Presentation</vt:lpstr>
      <vt:lpstr>PowerPoint Presentation</vt:lpstr>
      <vt:lpstr>What's important?</vt:lpstr>
      <vt:lpstr>Cache manifest</vt:lpstr>
      <vt:lpstr>Manifest structure</vt:lpstr>
      <vt:lpstr>Manifest versioning</vt:lpstr>
      <vt:lpstr>Forcing cache update</vt:lpstr>
      <vt:lpstr>Cache manifest</vt:lpstr>
      <vt:lpstr>PowerPoint Presentation</vt:lpstr>
      <vt:lpstr>Geography</vt:lpstr>
      <vt:lpstr>geolocation</vt:lpstr>
      <vt:lpstr>geolocation object methods</vt:lpstr>
      <vt:lpstr>position object</vt:lpstr>
      <vt:lpstr>Geolocation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176</cp:revision>
  <dcterms:created xsi:type="dcterms:W3CDTF">2013-02-15T23:12:42Z</dcterms:created>
  <dcterms:modified xsi:type="dcterms:W3CDTF">2014-10-22T19:35:34Z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