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2"/>
  </p:notesMasterIdLst>
  <p:handoutMasterIdLst>
    <p:handoutMasterId r:id="rId43"/>
  </p:handoutMasterIdLst>
  <p:sldIdLst>
    <p:sldId id="271" r:id="rId6"/>
    <p:sldId id="459" r:id="rId7"/>
    <p:sldId id="283" r:id="rId8"/>
    <p:sldId id="288" r:id="rId9"/>
    <p:sldId id="414" r:id="rId10"/>
    <p:sldId id="460" r:id="rId11"/>
    <p:sldId id="461" r:id="rId12"/>
    <p:sldId id="462" r:id="rId13"/>
    <p:sldId id="463" r:id="rId14"/>
    <p:sldId id="465" r:id="rId15"/>
    <p:sldId id="466" r:id="rId16"/>
    <p:sldId id="467" r:id="rId17"/>
    <p:sldId id="464" r:id="rId18"/>
    <p:sldId id="447" r:id="rId19"/>
    <p:sldId id="468" r:id="rId20"/>
    <p:sldId id="469" r:id="rId21"/>
    <p:sldId id="470" r:id="rId22"/>
    <p:sldId id="471" r:id="rId23"/>
    <p:sldId id="472" r:id="rId24"/>
    <p:sldId id="416" r:id="rId25"/>
    <p:sldId id="473" r:id="rId26"/>
    <p:sldId id="474" r:id="rId27"/>
    <p:sldId id="476" r:id="rId28"/>
    <p:sldId id="477" r:id="rId29"/>
    <p:sldId id="475" r:id="rId30"/>
    <p:sldId id="478" r:id="rId31"/>
    <p:sldId id="479" r:id="rId32"/>
    <p:sldId id="480" r:id="rId33"/>
    <p:sldId id="481" r:id="rId34"/>
    <p:sldId id="482" r:id="rId35"/>
    <p:sldId id="483" r:id="rId36"/>
    <p:sldId id="484" r:id="rId37"/>
    <p:sldId id="485" r:id="rId38"/>
    <p:sldId id="486" r:id="rId39"/>
    <p:sldId id="487"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0"/>
            <p14:sldId id="461"/>
            <p14:sldId id="462"/>
            <p14:sldId id="463"/>
            <p14:sldId id="465"/>
            <p14:sldId id="466"/>
            <p14:sldId id="467"/>
            <p14:sldId id="464"/>
            <p14:sldId id="447"/>
            <p14:sldId id="468"/>
            <p14:sldId id="469"/>
            <p14:sldId id="470"/>
            <p14:sldId id="471"/>
            <p14:sldId id="472"/>
            <p14:sldId id="416"/>
            <p14:sldId id="473"/>
            <p14:sldId id="474"/>
            <p14:sldId id="476"/>
            <p14:sldId id="477"/>
            <p14:sldId id="475"/>
            <p14:sldId id="478"/>
            <p14:sldId id="479"/>
            <p14:sldId id="480"/>
            <p14:sldId id="481"/>
            <p14:sldId id="482"/>
            <p14:sldId id="483"/>
            <p14:sldId id="484"/>
            <p14:sldId id="485"/>
            <p14:sldId id="486"/>
            <p14:sldId id="48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3" d="100"/>
          <a:sy n="73" d="100"/>
        </p:scale>
        <p:origin x="78" y="58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6454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15205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Favicon"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sz="quarter" idx="10"/>
          </p:nvPr>
        </p:nvSpPr>
        <p:spPr/>
        <p:txBody>
          <a:bodyPr/>
          <a:lstStyle/>
          <a:p>
            <a:r>
              <a:rPr lang="en-US" dirty="0" smtClean="0"/>
              <a:t>Portrait</a:t>
            </a:r>
          </a:p>
          <a:p>
            <a:endParaRPr lang="en-US" dirty="0" smtClean="0"/>
          </a:p>
          <a:p>
            <a:endParaRPr lang="en-US" dirty="0"/>
          </a:p>
          <a:p>
            <a:endParaRPr lang="en-US" dirty="0" smtClean="0"/>
          </a:p>
          <a:p>
            <a:r>
              <a:rPr lang="en-US" dirty="0" smtClean="0"/>
              <a:t>Landscape</a:t>
            </a:r>
          </a:p>
        </p:txBody>
      </p:sp>
      <p:sp>
        <p:nvSpPr>
          <p:cNvPr id="4" name="Rectangle 3"/>
          <p:cNvSpPr/>
          <p:nvPr/>
        </p:nvSpPr>
        <p:spPr>
          <a:xfrm>
            <a:off x="1265275" y="2077029"/>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265274" y="4387298"/>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2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3" name="Content Placeholder 2"/>
          <p:cNvSpPr>
            <a:spLocks noGrp="1"/>
          </p:cNvSpPr>
          <p:nvPr>
            <p:ph sz="quarter" idx="10"/>
          </p:nvPr>
        </p:nvSpPr>
        <p:spPr/>
        <p:txBody>
          <a:bodyPr/>
          <a:lstStyle/>
          <a:p>
            <a:r>
              <a:rPr lang="en-US" dirty="0" smtClean="0"/>
              <a:t>Width and height</a:t>
            </a:r>
          </a:p>
          <a:p>
            <a:pPr lvl="1"/>
            <a:r>
              <a:rPr lang="en-US" dirty="0" smtClean="0"/>
              <a:t>Size of the current window</a:t>
            </a:r>
          </a:p>
          <a:p>
            <a:r>
              <a:rPr lang="en-US" dirty="0" smtClean="0"/>
              <a:t>Device-width and device-height</a:t>
            </a:r>
          </a:p>
          <a:p>
            <a:pPr lvl="1"/>
            <a:r>
              <a:rPr lang="en-US" dirty="0" smtClean="0"/>
              <a:t>Size of the current device</a:t>
            </a:r>
          </a:p>
          <a:p>
            <a:r>
              <a:rPr lang="en-US" dirty="0" smtClean="0"/>
              <a:t>Max and min modifiers</a:t>
            </a:r>
            <a:endParaRPr lang="en-US" dirty="0"/>
          </a:p>
        </p:txBody>
      </p:sp>
    </p:spTree>
    <p:extLst>
      <p:ext uri="{BB962C8B-B14F-4D97-AF65-F5344CB8AC3E}">
        <p14:creationId xmlns:p14="http://schemas.microsoft.com/office/powerpoint/2010/main" val="4032747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media queries</a:t>
            </a:r>
            <a:endParaRPr lang="en-US" dirty="0"/>
          </a:p>
        </p:txBody>
      </p:sp>
      <p:sp>
        <p:nvSpPr>
          <p:cNvPr id="3" name="Content Placeholder 2"/>
          <p:cNvSpPr>
            <a:spLocks noGrp="1"/>
          </p:cNvSpPr>
          <p:nvPr>
            <p:ph sz="quarter" idx="10"/>
          </p:nvPr>
        </p:nvSpPr>
        <p:spPr/>
        <p:txBody>
          <a:bodyPr/>
          <a:lstStyle/>
          <a:p>
            <a:r>
              <a:rPr lang="en-US" dirty="0" smtClean="0"/>
              <a:t>Remember cascading rules</a:t>
            </a:r>
          </a:p>
          <a:p>
            <a:pPr lvl="1"/>
            <a:r>
              <a:rPr lang="en-US" dirty="0" smtClean="0"/>
              <a:t>Higher precedence to best match</a:t>
            </a:r>
          </a:p>
          <a:p>
            <a:pPr lvl="1"/>
            <a:r>
              <a:rPr lang="en-US" dirty="0" smtClean="0"/>
              <a:t>Media query sections override generic rules</a:t>
            </a:r>
          </a:p>
          <a:p>
            <a:r>
              <a:rPr lang="en-US" dirty="0" smtClean="0"/>
              <a:t>Ordering matters</a:t>
            </a:r>
          </a:p>
          <a:p>
            <a:pPr lvl="1"/>
            <a:r>
              <a:rPr lang="en-US" dirty="0" smtClean="0"/>
              <a:t>Put global rules first</a:t>
            </a:r>
          </a:p>
          <a:p>
            <a:pPr lvl="1"/>
            <a:r>
              <a:rPr lang="en-US" dirty="0" smtClean="0"/>
              <a:t>Smallest to largest or largest to smallest</a:t>
            </a:r>
            <a:endParaRPr lang="en-US" dirty="0"/>
          </a:p>
        </p:txBody>
      </p:sp>
    </p:spTree>
    <p:extLst>
      <p:ext uri="{BB962C8B-B14F-4D97-AF65-F5344CB8AC3E}">
        <p14:creationId xmlns:p14="http://schemas.microsoft.com/office/powerpoint/2010/main" val="16742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1867365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815590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1805450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4948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84108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and mobile devices</a:t>
            </a:r>
            <a:endParaRPr lang="en-US" dirty="0"/>
          </a:p>
        </p:txBody>
      </p:sp>
    </p:spTree>
    <p:extLst>
      <p:ext uri="{BB962C8B-B14F-4D97-AF65-F5344CB8AC3E}">
        <p14:creationId xmlns:p14="http://schemas.microsoft.com/office/powerpoint/2010/main" val="4194210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not to do</a:t>
            </a:r>
            <a:br>
              <a:rPr lang="en-US" dirty="0" smtClean="0"/>
            </a:br>
            <a:r>
              <a:rPr lang="en-US" dirty="0" smtClean="0"/>
              <a:t/>
            </a:r>
            <a:br>
              <a:rPr lang="en-US" dirty="0" smtClean="0"/>
            </a:br>
            <a:r>
              <a:rPr lang="en-US" dirty="0" smtClean="0"/>
              <a:t>F12 tools</a:t>
            </a:r>
            <a:endParaRPr lang="en-US" dirty="0"/>
          </a:p>
        </p:txBody>
      </p:sp>
    </p:spTree>
    <p:extLst>
      <p:ext uri="{BB962C8B-B14F-4D97-AF65-F5344CB8AC3E}">
        <p14:creationId xmlns:p14="http://schemas.microsoft.com/office/powerpoint/2010/main" val="1592215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Image issues</a:t>
            </a:r>
            <a:endParaRPr lang="en-US" dirty="0"/>
          </a:p>
        </p:txBody>
      </p:sp>
      <p:sp>
        <p:nvSpPr>
          <p:cNvPr id="4" name="Content Placeholder 3"/>
          <p:cNvSpPr>
            <a:spLocks noGrp="1"/>
          </p:cNvSpPr>
          <p:nvPr>
            <p:ph sz="quarter" idx="10"/>
          </p:nvPr>
        </p:nvSpPr>
        <p:spPr/>
        <p:txBody>
          <a:bodyPr/>
          <a:lstStyle/>
          <a:p>
            <a:r>
              <a:rPr lang="en-US" dirty="0" smtClean="0"/>
              <a:t>Need to send down right sized images</a:t>
            </a:r>
          </a:p>
          <a:p>
            <a:r>
              <a:rPr lang="en-US" dirty="0" smtClean="0"/>
              <a:t>Servers don't automatically resize images</a:t>
            </a:r>
          </a:p>
          <a:p>
            <a:r>
              <a:rPr lang="en-US" dirty="0" err="1" smtClean="0"/>
              <a:t>img</a:t>
            </a:r>
            <a:r>
              <a:rPr lang="en-US" dirty="0" smtClean="0"/>
              <a:t> tag doesn't support size detection</a:t>
            </a:r>
            <a:endParaRPr lang="en-US" dirty="0"/>
          </a:p>
        </p:txBody>
      </p:sp>
    </p:spTree>
    <p:extLst>
      <p:ext uri="{BB962C8B-B14F-4D97-AF65-F5344CB8AC3E}">
        <p14:creationId xmlns:p14="http://schemas.microsoft.com/office/powerpoint/2010/main" val="321205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one</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SVG graphics</a:t>
            </a:r>
          </a:p>
          <a:p>
            <a:r>
              <a:rPr lang="en-US" dirty="0" smtClean="0"/>
              <a:t>The name says it all</a:t>
            </a:r>
          </a:p>
          <a:p>
            <a:pPr lvl="1"/>
            <a:r>
              <a:rPr lang="en-US" dirty="0" smtClean="0"/>
              <a:t>Scalable</a:t>
            </a:r>
          </a:p>
          <a:p>
            <a:pPr lvl="1"/>
            <a:r>
              <a:rPr lang="en-US" dirty="0" smtClean="0"/>
              <a:t>Vector</a:t>
            </a:r>
          </a:p>
          <a:p>
            <a:pPr lvl="1"/>
            <a:r>
              <a:rPr lang="en-US" dirty="0" smtClean="0"/>
              <a:t>Graphics</a:t>
            </a:r>
          </a:p>
          <a:p>
            <a:r>
              <a:rPr lang="en-US" dirty="0" smtClean="0"/>
              <a:t>Images are created declaratively</a:t>
            </a:r>
          </a:p>
          <a:p>
            <a:pPr lvl="1"/>
            <a:r>
              <a:rPr lang="en-US" dirty="0" smtClean="0"/>
              <a:t>Least amount of data to be downloaded</a:t>
            </a:r>
          </a:p>
          <a:p>
            <a:r>
              <a:rPr lang="en-US" dirty="0" smtClean="0"/>
              <a:t>Potential issues</a:t>
            </a:r>
          </a:p>
          <a:p>
            <a:pPr lvl="1"/>
            <a:r>
              <a:rPr lang="en-US" dirty="0" smtClean="0"/>
              <a:t>Browser support</a:t>
            </a:r>
          </a:p>
          <a:p>
            <a:pPr lvl="1"/>
            <a:r>
              <a:rPr lang="en-US" dirty="0" smtClean="0"/>
              <a:t>Generating SVG</a:t>
            </a:r>
            <a:endParaRPr lang="en-US" dirty="0"/>
          </a:p>
        </p:txBody>
      </p:sp>
    </p:spTree>
    <p:extLst>
      <p:ext uri="{BB962C8B-B14F-4D97-AF65-F5344CB8AC3E}">
        <p14:creationId xmlns:p14="http://schemas.microsoft.com/office/powerpoint/2010/main" val="338776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SVG</a:t>
            </a:r>
            <a:endParaRPr lang="en-US" dirty="0"/>
          </a:p>
        </p:txBody>
      </p:sp>
    </p:spTree>
    <p:extLst>
      <p:ext uri="{BB962C8B-B14F-4D97-AF65-F5344CB8AC3E}">
        <p14:creationId xmlns:p14="http://schemas.microsoft.com/office/powerpoint/2010/main" val="3218674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two</a:t>
            </a:r>
            <a:endParaRPr lang="en-US" dirty="0"/>
          </a:p>
        </p:txBody>
      </p:sp>
      <p:sp>
        <p:nvSpPr>
          <p:cNvPr id="3" name="Content Placeholder 2"/>
          <p:cNvSpPr>
            <a:spLocks noGrp="1"/>
          </p:cNvSpPr>
          <p:nvPr>
            <p:ph sz="quarter" idx="10"/>
          </p:nvPr>
        </p:nvSpPr>
        <p:spPr/>
        <p:txBody>
          <a:bodyPr/>
          <a:lstStyle/>
          <a:p>
            <a:r>
              <a:rPr lang="en-US" dirty="0" smtClean="0"/>
              <a:t>HTML5 picture element</a:t>
            </a:r>
          </a:p>
          <a:p>
            <a:r>
              <a:rPr lang="en-US" dirty="0" smtClean="0"/>
              <a:t>W3C draft standard</a:t>
            </a:r>
          </a:p>
          <a:p>
            <a:r>
              <a:rPr lang="en-US" dirty="0" smtClean="0"/>
              <a:t>Similar to audio and video elements</a:t>
            </a:r>
          </a:p>
          <a:p>
            <a:pPr lvl="1"/>
            <a:r>
              <a:rPr lang="en-US" dirty="0" smtClean="0"/>
              <a:t>Specify multiple images</a:t>
            </a:r>
          </a:p>
          <a:p>
            <a:pPr lvl="1"/>
            <a:r>
              <a:rPr lang="en-US" dirty="0" smtClean="0"/>
              <a:t>Supports media queries</a:t>
            </a:r>
          </a:p>
          <a:p>
            <a:r>
              <a:rPr lang="en-US" dirty="0" smtClean="0"/>
              <a:t>Potential issues</a:t>
            </a:r>
          </a:p>
          <a:p>
            <a:pPr lvl="1"/>
            <a:r>
              <a:rPr lang="en-US" dirty="0" smtClean="0"/>
              <a:t>Browser support</a:t>
            </a:r>
          </a:p>
          <a:p>
            <a:pPr lvl="1"/>
            <a:r>
              <a:rPr lang="en-US" dirty="0" smtClean="0"/>
              <a:t>Scott </a:t>
            </a:r>
            <a:r>
              <a:rPr lang="en-US" dirty="0" err="1" smtClean="0"/>
              <a:t>Jehl's</a:t>
            </a:r>
            <a:r>
              <a:rPr lang="en-US" dirty="0" smtClean="0"/>
              <a:t> </a:t>
            </a:r>
            <a:r>
              <a:rPr lang="en-US" dirty="0" err="1" smtClean="0"/>
              <a:t>picturefill</a:t>
            </a:r>
            <a:r>
              <a:rPr lang="en-US" dirty="0"/>
              <a:t>: https://github.com/scottjehl/picturefill</a:t>
            </a:r>
          </a:p>
        </p:txBody>
      </p:sp>
    </p:spTree>
    <p:extLst>
      <p:ext uri="{BB962C8B-B14F-4D97-AF65-F5344CB8AC3E}">
        <p14:creationId xmlns:p14="http://schemas.microsoft.com/office/powerpoint/2010/main" val="2849641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Picture element</a:t>
            </a:r>
            <a:endParaRPr lang="en-US" dirty="0"/>
          </a:p>
        </p:txBody>
      </p:sp>
      <p:sp>
        <p:nvSpPr>
          <p:cNvPr id="5" name="Rectangle 4"/>
          <p:cNvSpPr/>
          <p:nvPr/>
        </p:nvSpPr>
        <p:spPr>
          <a:xfrm>
            <a:off x="2523519" y="6145164"/>
            <a:ext cx="7602279"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000" dirty="0"/>
              <a:t>http://www.html5rocks.com/en/tutorials/responsive/picture-element/</a:t>
            </a:r>
          </a:p>
        </p:txBody>
      </p:sp>
    </p:spTree>
    <p:extLst>
      <p:ext uri="{BB962C8B-B14F-4D97-AF65-F5344CB8AC3E}">
        <p14:creationId xmlns:p14="http://schemas.microsoft.com/office/powerpoint/2010/main" val="249011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 three</a:t>
            </a:r>
            <a:endParaRPr lang="en-US" dirty="0"/>
          </a:p>
        </p:txBody>
      </p:sp>
      <p:sp>
        <p:nvSpPr>
          <p:cNvPr id="4" name="Content Placeholder 3"/>
          <p:cNvSpPr>
            <a:spLocks noGrp="1"/>
          </p:cNvSpPr>
          <p:nvPr>
            <p:ph sz="quarter" idx="10"/>
          </p:nvPr>
        </p:nvSpPr>
        <p:spPr/>
        <p:txBody>
          <a:bodyPr/>
          <a:lstStyle/>
          <a:p>
            <a:r>
              <a:rPr lang="en-US" dirty="0" smtClean="0"/>
              <a:t>Background images on div tags</a:t>
            </a:r>
          </a:p>
          <a:p>
            <a:r>
              <a:rPr lang="en-US" dirty="0" smtClean="0"/>
              <a:t>Always works</a:t>
            </a:r>
          </a:p>
          <a:p>
            <a:r>
              <a:rPr lang="en-US" dirty="0" smtClean="0"/>
              <a:t>Supports media queries</a:t>
            </a:r>
          </a:p>
          <a:p>
            <a:r>
              <a:rPr lang="en-US" dirty="0" smtClean="0"/>
              <a:t>Potential issues</a:t>
            </a:r>
          </a:p>
          <a:p>
            <a:pPr lvl="1"/>
            <a:r>
              <a:rPr lang="en-US" dirty="0" smtClean="0"/>
              <a:t>It's a hack</a:t>
            </a:r>
            <a:endParaRPr lang="en-US" dirty="0"/>
          </a:p>
        </p:txBody>
      </p:sp>
    </p:spTree>
    <p:extLst>
      <p:ext uri="{BB962C8B-B14F-4D97-AF65-F5344CB8AC3E}">
        <p14:creationId xmlns:p14="http://schemas.microsoft.com/office/powerpoint/2010/main" val="335667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images</a:t>
            </a:r>
            <a:endParaRPr lang="en-US" dirty="0"/>
          </a:p>
        </p:txBody>
      </p:sp>
    </p:spTree>
    <p:extLst>
      <p:ext uri="{BB962C8B-B14F-4D97-AF65-F5344CB8AC3E}">
        <p14:creationId xmlns:p14="http://schemas.microsoft.com/office/powerpoint/2010/main" val="3444144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Mimicking apps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895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because it's not an app...</a:t>
            </a:r>
            <a:endParaRPr lang="en-US" dirty="0"/>
          </a:p>
        </p:txBody>
      </p:sp>
      <p:sp>
        <p:nvSpPr>
          <p:cNvPr id="5" name="Content Placeholder 4"/>
          <p:cNvSpPr>
            <a:spLocks noGrp="1"/>
          </p:cNvSpPr>
          <p:nvPr>
            <p:ph sz="quarter" idx="10"/>
          </p:nvPr>
        </p:nvSpPr>
        <p:spPr/>
        <p:txBody>
          <a:bodyPr/>
          <a:lstStyle/>
          <a:p>
            <a:r>
              <a:rPr lang="en-US" dirty="0" smtClean="0"/>
              <a:t>Doesn't mean we don't want it to behave like one</a:t>
            </a:r>
          </a:p>
          <a:p>
            <a:r>
              <a:rPr lang="en-US" dirty="0" smtClean="0"/>
              <a:t>Components</a:t>
            </a:r>
          </a:p>
          <a:p>
            <a:pPr lvl="1"/>
            <a:r>
              <a:rPr lang="en-US" dirty="0" smtClean="0"/>
              <a:t>Controlling the browser</a:t>
            </a:r>
          </a:p>
          <a:p>
            <a:pPr lvl="1"/>
            <a:r>
              <a:rPr lang="en-US" dirty="0" smtClean="0"/>
              <a:t>Shortcut icon</a:t>
            </a:r>
          </a:p>
        </p:txBody>
      </p:sp>
    </p:spTree>
    <p:extLst>
      <p:ext uri="{BB962C8B-B14F-4D97-AF65-F5344CB8AC3E}">
        <p14:creationId xmlns:p14="http://schemas.microsoft.com/office/powerpoint/2010/main" val="119159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browser</a:t>
            </a:r>
            <a:endParaRPr lang="en-US" dirty="0"/>
          </a:p>
        </p:txBody>
      </p:sp>
      <p:sp>
        <p:nvSpPr>
          <p:cNvPr id="3" name="Content Placeholder 2"/>
          <p:cNvSpPr>
            <a:spLocks noGrp="1"/>
          </p:cNvSpPr>
          <p:nvPr>
            <p:ph sz="quarter" idx="10"/>
          </p:nvPr>
        </p:nvSpPr>
        <p:spPr/>
        <p:txBody>
          <a:bodyPr/>
          <a:lstStyle/>
          <a:p>
            <a:r>
              <a:rPr lang="en-US" dirty="0" smtClean="0"/>
              <a:t>viewport meta tag</a:t>
            </a:r>
          </a:p>
          <a:p>
            <a:pPr lvl="1"/>
            <a:r>
              <a:rPr lang="en-US" dirty="0" smtClean="0"/>
              <a:t>Set zoom capabilities</a:t>
            </a:r>
          </a:p>
          <a:p>
            <a:r>
              <a:rPr lang="en-US" dirty="0" smtClean="0"/>
              <a:t>Hiding the address bar</a:t>
            </a:r>
          </a:p>
          <a:p>
            <a:pPr lvl="1"/>
            <a:r>
              <a:rPr lang="en-US" dirty="0"/>
              <a:t>https://</a:t>
            </a:r>
            <a:r>
              <a:rPr lang="en-US" dirty="0" smtClean="0"/>
              <a:t>gist.github.com/scottjehl/1183357</a:t>
            </a:r>
          </a:p>
          <a:p>
            <a:pPr lvl="2"/>
            <a:r>
              <a:rPr lang="en-US" dirty="0" smtClean="0"/>
              <a:t>(iOS and Android only)</a:t>
            </a:r>
            <a:endParaRPr lang="en-US" dirty="0"/>
          </a:p>
        </p:txBody>
      </p:sp>
    </p:spTree>
    <p:extLst>
      <p:ext uri="{BB962C8B-B14F-4D97-AF65-F5344CB8AC3E}">
        <p14:creationId xmlns:p14="http://schemas.microsoft.com/office/powerpoint/2010/main" val="3667106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sz="quarter" idx="10"/>
          </p:nvPr>
        </p:nvSpPr>
        <p:spPr/>
        <p:txBody>
          <a:bodyPr/>
          <a:lstStyle/>
          <a:p>
            <a:r>
              <a:rPr lang="en-US" dirty="0" smtClean="0"/>
              <a:t>Determine what is placed on home screen when "installed"</a:t>
            </a:r>
          </a:p>
          <a:p>
            <a:r>
              <a:rPr lang="en-US" dirty="0" smtClean="0"/>
              <a:t>Unfortunately, each vendor has their own method</a:t>
            </a:r>
          </a:p>
          <a:p>
            <a:pPr lvl="1"/>
            <a:r>
              <a:rPr lang="en-US" dirty="0">
                <a:hlinkClick r:id="rId2"/>
              </a:rPr>
              <a:t>http://</a:t>
            </a:r>
            <a:r>
              <a:rPr lang="en-US" dirty="0" smtClean="0">
                <a:hlinkClick r:id="rId2"/>
              </a:rPr>
              <a:t>en.wikipedia.org/wiki/Favicon</a:t>
            </a:r>
            <a:endParaRPr lang="en-US" dirty="0" smtClean="0"/>
          </a:p>
        </p:txBody>
      </p:sp>
    </p:spTree>
    <p:extLst>
      <p:ext uri="{BB962C8B-B14F-4D97-AF65-F5344CB8AC3E}">
        <p14:creationId xmlns:p14="http://schemas.microsoft.com/office/powerpoint/2010/main" val="3707912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Mimicking live tile</a:t>
            </a:r>
            <a:endParaRPr lang="en-US" dirty="0"/>
          </a:p>
        </p:txBody>
      </p:sp>
      <p:sp>
        <p:nvSpPr>
          <p:cNvPr id="3" name="Content Placeholder 2"/>
          <p:cNvSpPr>
            <a:spLocks noGrp="1"/>
          </p:cNvSpPr>
          <p:nvPr>
            <p:ph sz="quarter" idx="10"/>
          </p:nvPr>
        </p:nvSpPr>
        <p:spPr/>
        <p:txBody>
          <a:bodyPr/>
          <a:lstStyle/>
          <a:p>
            <a:r>
              <a:rPr lang="en-US" dirty="0" smtClean="0"/>
              <a:t>Live tiles show state of an application</a:t>
            </a:r>
          </a:p>
          <a:p>
            <a:pPr lvl="1"/>
            <a:r>
              <a:rPr lang="en-US" dirty="0" smtClean="0"/>
              <a:t>Unread messages</a:t>
            </a:r>
          </a:p>
          <a:p>
            <a:pPr lvl="1"/>
            <a:r>
              <a:rPr lang="en-US" dirty="0" smtClean="0"/>
              <a:t>Number of posted updates</a:t>
            </a:r>
          </a:p>
          <a:p>
            <a:r>
              <a:rPr lang="en-US" dirty="0" smtClean="0"/>
              <a:t>Using polling, pinned sites can behave like live tiles</a:t>
            </a:r>
          </a:p>
          <a:p>
            <a:pPr lvl="1"/>
            <a:r>
              <a:rPr lang="en-US" dirty="0" smtClean="0"/>
              <a:t>Full details:</a:t>
            </a:r>
          </a:p>
          <a:p>
            <a:pPr lvl="2"/>
            <a:r>
              <a:rPr lang="en-US" dirty="0" smtClean="0"/>
              <a:t>http</a:t>
            </a:r>
            <a:r>
              <a:rPr lang="en-US" dirty="0"/>
              <a:t>://msdn.microsoft.com/en-us/library/ie/dn455115(v=vs.85).</a:t>
            </a:r>
            <a:r>
              <a:rPr lang="en-US" dirty="0" smtClean="0"/>
              <a:t>aspx</a:t>
            </a:r>
          </a:p>
          <a:p>
            <a:pPr lvl="1"/>
            <a:r>
              <a:rPr lang="en-US" dirty="0" smtClean="0"/>
              <a:t>Scott </a:t>
            </a:r>
            <a:r>
              <a:rPr lang="en-US" dirty="0" err="1" smtClean="0"/>
              <a:t>Hanselman's</a:t>
            </a:r>
            <a:r>
              <a:rPr lang="en-US" dirty="0" smtClean="0"/>
              <a:t> blog:</a:t>
            </a:r>
          </a:p>
          <a:p>
            <a:pPr lvl="2"/>
            <a:r>
              <a:rPr lang="en-US" dirty="0"/>
              <a:t>http://</a:t>
            </a:r>
            <a:r>
              <a:rPr lang="en-US" dirty="0" smtClean="0"/>
              <a:t>www.hanselman.com/blog/MakeAWindows81PinnedLiveTileForYOURWebsiteInMinutes.aspx</a:t>
            </a:r>
          </a:p>
          <a:p>
            <a:pPr lvl="1"/>
            <a:r>
              <a:rPr lang="en-US" dirty="0" smtClean="0"/>
              <a:t>Build My Pinned Site</a:t>
            </a:r>
          </a:p>
          <a:p>
            <a:pPr lvl="2"/>
            <a:r>
              <a:rPr lang="en-US" dirty="0"/>
              <a:t>http://</a:t>
            </a:r>
            <a:r>
              <a:rPr lang="en-US" dirty="0" smtClean="0"/>
              <a:t>www.buildmypinnedsite.com/</a:t>
            </a:r>
            <a:endParaRPr lang="en-US" dirty="0"/>
          </a:p>
        </p:txBody>
      </p:sp>
    </p:spTree>
    <p:extLst>
      <p:ext uri="{BB962C8B-B14F-4D97-AF65-F5344CB8AC3E}">
        <p14:creationId xmlns:p14="http://schemas.microsoft.com/office/powerpoint/2010/main" val="1452181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tiles</a:t>
            </a:r>
            <a:endParaRPr lang="en-US" dirty="0"/>
          </a:p>
        </p:txBody>
      </p:sp>
    </p:spTree>
    <p:extLst>
      <p:ext uri="{BB962C8B-B14F-4D97-AF65-F5344CB8AC3E}">
        <p14:creationId xmlns:p14="http://schemas.microsoft.com/office/powerpoint/2010/main" val="1591606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Frayed Knot App</a:t>
            </a:r>
            <a:endParaRPr lang="en-US" dirty="0"/>
          </a:p>
        </p:txBody>
      </p:sp>
    </p:spTree>
    <p:extLst>
      <p:ext uri="{BB962C8B-B14F-4D97-AF65-F5344CB8AC3E}">
        <p14:creationId xmlns:p14="http://schemas.microsoft.com/office/powerpoint/2010/main" val="3105802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CSS and media queries</a:t>
            </a:r>
          </a:p>
          <a:p>
            <a:r>
              <a:rPr lang="en-GB" dirty="0" smtClean="0"/>
              <a:t>Bootstrap</a:t>
            </a:r>
          </a:p>
          <a:p>
            <a:r>
              <a:rPr lang="en-GB" dirty="0" smtClean="0"/>
              <a:t>Images</a:t>
            </a:r>
          </a:p>
          <a:p>
            <a:r>
              <a:rPr lang="en-GB" dirty="0" smtClean="0"/>
              <a:t>Mimicking Apps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and media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detection</a:t>
            </a:r>
            <a:endParaRPr lang="en-US" dirty="0"/>
          </a:p>
        </p:txBody>
      </p:sp>
      <p:sp>
        <p:nvSpPr>
          <p:cNvPr id="5" name="Content Placeholder 4"/>
          <p:cNvSpPr>
            <a:spLocks noGrp="1"/>
          </p:cNvSpPr>
          <p:nvPr>
            <p:ph sz="quarter" idx="10"/>
          </p:nvPr>
        </p:nvSpPr>
        <p:spPr/>
        <p:txBody>
          <a:bodyPr/>
          <a:lstStyle/>
          <a:p>
            <a:r>
              <a:rPr lang="en-US" dirty="0" smtClean="0"/>
              <a:t>Challenging at best</a:t>
            </a:r>
          </a:p>
          <a:p>
            <a:pPr lvl="1"/>
            <a:r>
              <a:rPr lang="en-US" dirty="0" smtClean="0"/>
              <a:t>User agent strings can be misleading</a:t>
            </a:r>
          </a:p>
          <a:p>
            <a:pPr lvl="1"/>
            <a:r>
              <a:rPr lang="en-US" dirty="0" smtClean="0"/>
              <a:t>User agent strings can be spoofed</a:t>
            </a:r>
          </a:p>
          <a:p>
            <a:r>
              <a:rPr lang="en-US" dirty="0" smtClean="0"/>
              <a:t>Use a library</a:t>
            </a:r>
          </a:p>
          <a:p>
            <a:pPr lvl="1"/>
            <a:r>
              <a:rPr lang="en-US" dirty="0" smtClean="0"/>
              <a:t>UA.js</a:t>
            </a:r>
          </a:p>
          <a:p>
            <a:pPr lvl="2"/>
            <a:r>
              <a:rPr lang="en-US" dirty="0"/>
              <a:t>https://github.com/g13n/ua.js</a:t>
            </a:r>
            <a:endParaRPr lang="en-US" dirty="0" smtClean="0"/>
          </a:p>
        </p:txBody>
      </p:sp>
    </p:spTree>
    <p:extLst>
      <p:ext uri="{BB962C8B-B14F-4D97-AF65-F5344CB8AC3E}">
        <p14:creationId xmlns:p14="http://schemas.microsoft.com/office/powerpoint/2010/main" val="266258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CSS review</a:t>
            </a:r>
            <a:endParaRPr lang="en-US" dirty="0"/>
          </a:p>
        </p:txBody>
      </p:sp>
      <p:sp>
        <p:nvSpPr>
          <p:cNvPr id="3" name="Content Placeholder 2"/>
          <p:cNvSpPr>
            <a:spLocks noGrp="1"/>
          </p:cNvSpPr>
          <p:nvPr>
            <p:ph sz="quarter" idx="10"/>
          </p:nvPr>
        </p:nvSpPr>
        <p:spPr/>
        <p:txBody>
          <a:bodyPr/>
          <a:lstStyle/>
          <a:p>
            <a:r>
              <a:rPr lang="en-US" dirty="0" smtClean="0"/>
              <a:t>Cascading style sheets</a:t>
            </a:r>
          </a:p>
          <a:p>
            <a:pPr lvl="1"/>
            <a:r>
              <a:rPr lang="en-US" dirty="0" smtClean="0"/>
              <a:t>Higher precedence for best matches</a:t>
            </a:r>
          </a:p>
          <a:p>
            <a:pPr lvl="2"/>
            <a:r>
              <a:rPr lang="en-US" dirty="0" smtClean="0"/>
              <a:t>ID</a:t>
            </a:r>
          </a:p>
          <a:p>
            <a:pPr lvl="2"/>
            <a:r>
              <a:rPr lang="en-US" dirty="0" smtClean="0"/>
              <a:t>Class</a:t>
            </a:r>
          </a:p>
          <a:p>
            <a:pPr lvl="2"/>
            <a:r>
              <a:rPr lang="en-US" dirty="0" smtClean="0"/>
              <a:t>Element</a:t>
            </a:r>
            <a:endParaRPr lang="en-US" dirty="0"/>
          </a:p>
          <a:p>
            <a:pPr lvl="1"/>
            <a:r>
              <a:rPr lang="en-US" dirty="0" smtClean="0"/>
              <a:t>Last write wins</a:t>
            </a:r>
            <a:endParaRPr lang="en-US" dirty="0"/>
          </a:p>
        </p:txBody>
      </p:sp>
    </p:spTree>
    <p:extLst>
      <p:ext uri="{BB962C8B-B14F-4D97-AF65-F5344CB8AC3E}">
        <p14:creationId xmlns:p14="http://schemas.microsoft.com/office/powerpoint/2010/main" val="389346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sz="quarter" idx="10"/>
          </p:nvPr>
        </p:nvSpPr>
        <p:spPr/>
        <p:txBody>
          <a:bodyPr/>
          <a:lstStyle/>
          <a:p>
            <a:r>
              <a:rPr lang="en-US" dirty="0" smtClean="0"/>
              <a:t>Specify different settings based on</a:t>
            </a:r>
          </a:p>
          <a:p>
            <a:pPr lvl="1"/>
            <a:r>
              <a:rPr lang="en-US" dirty="0" smtClean="0"/>
              <a:t>Device type</a:t>
            </a:r>
          </a:p>
          <a:p>
            <a:pPr lvl="1"/>
            <a:r>
              <a:rPr lang="en-US" dirty="0" smtClean="0"/>
              <a:t>State</a:t>
            </a:r>
          </a:p>
          <a:p>
            <a:pPr lvl="1"/>
            <a:r>
              <a:rPr lang="en-US" dirty="0" smtClean="0"/>
              <a:t>Screen size</a:t>
            </a:r>
          </a:p>
        </p:txBody>
      </p:sp>
    </p:spTree>
    <p:extLst>
      <p:ext uri="{BB962C8B-B14F-4D97-AF65-F5344CB8AC3E}">
        <p14:creationId xmlns:p14="http://schemas.microsoft.com/office/powerpoint/2010/main" val="1701759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types</a:t>
            </a:r>
            <a:endParaRPr lang="en-US" dirty="0"/>
          </a:p>
        </p:txBody>
      </p:sp>
      <p:sp>
        <p:nvSpPr>
          <p:cNvPr id="3" name="Content Placeholder 2"/>
          <p:cNvSpPr>
            <a:spLocks noGrp="1"/>
          </p:cNvSpPr>
          <p:nvPr>
            <p:ph sz="quarter" idx="10"/>
          </p:nvPr>
        </p:nvSpPr>
        <p:spPr/>
        <p:txBody>
          <a:bodyPr/>
          <a:lstStyle/>
          <a:p>
            <a:r>
              <a:rPr lang="en-US" dirty="0" smtClean="0"/>
              <a:t>Screen</a:t>
            </a:r>
          </a:p>
          <a:p>
            <a:r>
              <a:rPr lang="en-US" dirty="0" smtClean="0"/>
              <a:t>Print</a:t>
            </a:r>
          </a:p>
          <a:p>
            <a:r>
              <a:rPr lang="en-US" dirty="0" smtClean="0"/>
              <a:t>Projector</a:t>
            </a:r>
          </a:p>
          <a:p>
            <a:r>
              <a:rPr lang="en-US" dirty="0" smtClean="0"/>
              <a:t>Handheld</a:t>
            </a:r>
          </a:p>
          <a:p>
            <a:pPr lvl="1"/>
            <a:r>
              <a:rPr lang="en-US" dirty="0" smtClean="0"/>
              <a:t>Don't use</a:t>
            </a:r>
          </a:p>
          <a:p>
            <a:pPr lvl="1"/>
            <a:r>
              <a:rPr lang="en-US" dirty="0" smtClean="0"/>
              <a:t>Won't test as positive for most tablets</a:t>
            </a:r>
          </a:p>
          <a:p>
            <a:pPr lvl="1"/>
            <a:r>
              <a:rPr lang="en-US" dirty="0" smtClean="0"/>
              <a:t>Doesn't give us enough information</a:t>
            </a:r>
            <a:endParaRPr lang="en-US" dirty="0"/>
          </a:p>
        </p:txBody>
      </p:sp>
    </p:spTree>
    <p:extLst>
      <p:ext uri="{BB962C8B-B14F-4D97-AF65-F5344CB8AC3E}">
        <p14:creationId xmlns:p14="http://schemas.microsoft.com/office/powerpoint/2010/main" val="34308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11463</TotalTime>
  <Words>558</Words>
  <Application>Microsoft Office PowerPoint</Application>
  <PresentationFormat>Widescreen</PresentationFormat>
  <Paragraphs>156</Paragraphs>
  <Slides>36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Browser detection</vt:lpstr>
      <vt:lpstr>30 second CSS review</vt:lpstr>
      <vt:lpstr>Media queries</vt:lpstr>
      <vt:lpstr>Device types</vt:lpstr>
      <vt:lpstr>Orientation</vt:lpstr>
      <vt:lpstr>Size</vt:lpstr>
      <vt:lpstr>Using media queries</vt:lpstr>
      <vt:lpstr>Media queries</vt:lpstr>
      <vt:lpstr>PowerPoint Presentation</vt:lpstr>
      <vt:lpstr>Bootstrap</vt:lpstr>
      <vt:lpstr>Bootstrap Features</vt:lpstr>
      <vt:lpstr>Responsive Layout</vt:lpstr>
      <vt:lpstr>Responsive Layout</vt:lpstr>
      <vt:lpstr>Bootstrap and mobile devices</vt:lpstr>
      <vt:lpstr>PowerPoint Presentation</vt:lpstr>
      <vt:lpstr>What not to do  F12 tools</vt:lpstr>
      <vt:lpstr>Image issues</vt:lpstr>
      <vt:lpstr>Option one</vt:lpstr>
      <vt:lpstr>A simple SVG</vt:lpstr>
      <vt:lpstr>Option two</vt:lpstr>
      <vt:lpstr>Picture element</vt:lpstr>
      <vt:lpstr>Option three</vt:lpstr>
      <vt:lpstr>Background images</vt:lpstr>
      <vt:lpstr>PowerPoint Presentation</vt:lpstr>
      <vt:lpstr>Just because it's not an app...</vt:lpstr>
      <vt:lpstr>Controlling the browser</vt:lpstr>
      <vt:lpstr>Icons</vt:lpstr>
      <vt:lpstr>Mimicking live tile</vt:lpstr>
      <vt:lpstr>Live tiles</vt:lpstr>
      <vt:lpstr>Frayed Knot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174</cp:revision>
  <dcterms:created xsi:type="dcterms:W3CDTF">2013-02-15T23:12:42Z</dcterms:created>
  <dcterms:modified xsi:type="dcterms:W3CDTF">2014-10-20T21:35:25Z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