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 id="2147483648" r:id="rId5"/>
  </p:sldMasterIdLst>
  <p:notesMasterIdLst>
    <p:notesMasterId r:id="rId13"/>
  </p:notesMasterIdLst>
  <p:handoutMasterIdLst>
    <p:handoutMasterId r:id="rId14"/>
  </p:handoutMasterIdLst>
  <p:sldIdLst>
    <p:sldId id="289" r:id="rId6"/>
    <p:sldId id="277" r:id="rId7"/>
    <p:sldId id="287" r:id="rId8"/>
    <p:sldId id="284" r:id="rId9"/>
    <p:sldId id="288" r:id="rId10"/>
    <p:sldId id="290" r:id="rId11"/>
    <p:sldId id="291" r:id="rId1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7B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6" autoAdjust="0"/>
    <p:restoredTop sz="94660"/>
  </p:normalViewPr>
  <p:slideViewPr>
    <p:cSldViewPr snapToGrid="0" snapToObjects="1">
      <p:cViewPr varScale="1">
        <p:scale>
          <a:sx n="142" d="100"/>
          <a:sy n="142" d="100"/>
        </p:scale>
        <p:origin x="468" y="120"/>
      </p:cViewPr>
      <p:guideLst>
        <p:guide orient="horz" pos="1620"/>
        <p:guide pos="2880"/>
      </p:guideLst>
    </p:cSldViewPr>
  </p:slideViewPr>
  <p:notesTextViewPr>
    <p:cViewPr>
      <p:scale>
        <a:sx n="100" d="100"/>
        <a:sy n="100" d="100"/>
      </p:scale>
      <p:origin x="0" y="0"/>
    </p:cViewPr>
  </p:notesTextViewPr>
  <p:notesViewPr>
    <p:cSldViewPr snapToGrid="0" snapToObjects="1">
      <p:cViewPr varScale="1">
        <p:scale>
          <a:sx n="68" d="100"/>
          <a:sy n="68" d="100"/>
        </p:scale>
        <p:origin x="310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AC6481A-1DA1-4A08-9550-9A3F9F16C43B}" type="datetimeFigureOut">
              <a:rPr lang="en-US" smtClean="0"/>
              <a:t>10/21/2014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1611606-541F-4638-B5D0-95357E387D6A}" type="slidenum">
              <a:rPr lang="en-US" smtClean="0"/>
              <a:t>‹#›</a:t>
            </a:fld>
            <a:endParaRPr lang="en-US"/>
          </a:p>
        </p:txBody>
      </p:sp>
    </p:spTree>
    <p:extLst>
      <p:ext uri="{BB962C8B-B14F-4D97-AF65-F5344CB8AC3E}">
        <p14:creationId xmlns:p14="http://schemas.microsoft.com/office/powerpoint/2010/main" val="1031634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FCBABE-C15A-4A1C-842B-47089B73261D}" type="datetimeFigureOut">
              <a:rPr lang="en-US" smtClean="0"/>
              <a:t>10/21/2014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0EB3C1-7210-4BBA-8BEE-65946952674C}" type="slidenum">
              <a:rPr lang="en-US" smtClean="0"/>
              <a:t>‹#›</a:t>
            </a:fld>
            <a:endParaRPr lang="en-US"/>
          </a:p>
        </p:txBody>
      </p:sp>
    </p:spTree>
    <p:extLst>
      <p:ext uri="{BB962C8B-B14F-4D97-AF65-F5344CB8AC3E}">
        <p14:creationId xmlns:p14="http://schemas.microsoft.com/office/powerpoint/2010/main" val="1327323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EB3C1-7210-4BBA-8BEE-65946952674C}" type="slidenum">
              <a:rPr lang="en-US" smtClean="0"/>
              <a:t>1</a:t>
            </a:fld>
            <a:endParaRPr lang="en-US"/>
          </a:p>
        </p:txBody>
      </p:sp>
    </p:spTree>
    <p:extLst>
      <p:ext uri="{BB962C8B-B14F-4D97-AF65-F5344CB8AC3E}">
        <p14:creationId xmlns:p14="http://schemas.microsoft.com/office/powerpoint/2010/main" val="2903669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EB3C1-7210-4BBA-8BEE-65946952674C}" type="slidenum">
              <a:rPr lang="en-US" smtClean="0"/>
              <a:t>2</a:t>
            </a:fld>
            <a:endParaRPr lang="en-US"/>
          </a:p>
        </p:txBody>
      </p:sp>
    </p:spTree>
    <p:extLst>
      <p:ext uri="{BB962C8B-B14F-4D97-AF65-F5344CB8AC3E}">
        <p14:creationId xmlns:p14="http://schemas.microsoft.com/office/powerpoint/2010/main" val="1541927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EB3C1-7210-4BBA-8BEE-65946952674C}" type="slidenum">
              <a:rPr lang="en-US" smtClean="0"/>
              <a:t>3</a:t>
            </a:fld>
            <a:endParaRPr lang="en-US"/>
          </a:p>
        </p:txBody>
      </p:sp>
    </p:spTree>
    <p:extLst>
      <p:ext uri="{BB962C8B-B14F-4D97-AF65-F5344CB8AC3E}">
        <p14:creationId xmlns:p14="http://schemas.microsoft.com/office/powerpoint/2010/main" val="161324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EB3C1-7210-4BBA-8BEE-65946952674C}" type="slidenum">
              <a:rPr lang="en-US" smtClean="0"/>
              <a:t>4</a:t>
            </a:fld>
            <a:endParaRPr lang="en-US"/>
          </a:p>
        </p:txBody>
      </p:sp>
    </p:spTree>
    <p:extLst>
      <p:ext uri="{BB962C8B-B14F-4D97-AF65-F5344CB8AC3E}">
        <p14:creationId xmlns:p14="http://schemas.microsoft.com/office/powerpoint/2010/main" val="3495752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EB3C1-7210-4BBA-8BEE-65946952674C}" type="slidenum">
              <a:rPr lang="en-US" smtClean="0"/>
              <a:t>5</a:t>
            </a:fld>
            <a:endParaRPr lang="en-US"/>
          </a:p>
        </p:txBody>
      </p:sp>
    </p:spTree>
    <p:extLst>
      <p:ext uri="{BB962C8B-B14F-4D97-AF65-F5344CB8AC3E}">
        <p14:creationId xmlns:p14="http://schemas.microsoft.com/office/powerpoint/2010/main" val="1001890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481502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628650" y="4767263"/>
            <a:ext cx="2057400" cy="273844"/>
          </a:xfrm>
          <a:prstGeom prst="rect">
            <a:avLst/>
          </a:prstGeom>
        </p:spPr>
        <p:txBody>
          <a:bodyPr/>
          <a:lstStyle/>
          <a:p>
            <a:fld id="{83805CB4-0253-4824-808B-6F135B79ADD8}" type="datetimeFigureOut">
              <a:rPr lang="en-US" smtClean="0"/>
              <a:t>10/21/2014</a:t>
            </a:fld>
            <a:endParaRPr lang="en-US"/>
          </a:p>
        </p:txBody>
      </p:sp>
      <p:sp>
        <p:nvSpPr>
          <p:cNvPr id="4" name="Footer Placeholder 3"/>
          <p:cNvSpPr>
            <a:spLocks noGrp="1"/>
          </p:cNvSpPr>
          <p:nvPr>
            <p:ph type="ftr" sz="quarter" idx="11"/>
          </p:nvPr>
        </p:nvSpPr>
        <p:spPr>
          <a:xfrm>
            <a:off x="3028950" y="4767263"/>
            <a:ext cx="3086100" cy="273844"/>
          </a:xfrm>
          <a:prstGeom prst="rect">
            <a:avLst/>
          </a:prstGeom>
        </p:spPr>
        <p:txBody>
          <a:bodyPr/>
          <a:lstStyle/>
          <a:p>
            <a:endParaRPr lang="en-US"/>
          </a:p>
        </p:txBody>
      </p:sp>
      <p:sp>
        <p:nvSpPr>
          <p:cNvPr id="5" name="Slide Number Placeholder 4"/>
          <p:cNvSpPr>
            <a:spLocks noGrp="1"/>
          </p:cNvSpPr>
          <p:nvPr>
            <p:ph type="sldNum" sz="quarter" idx="12"/>
          </p:nvPr>
        </p:nvSpPr>
        <p:spPr>
          <a:xfrm>
            <a:off x="6457950" y="4767263"/>
            <a:ext cx="2057400" cy="273844"/>
          </a:xfrm>
          <a:prstGeom prst="rect">
            <a:avLst/>
          </a:prstGeom>
        </p:spPr>
        <p:txBody>
          <a:bodyPr/>
          <a:lstStyle/>
          <a:p>
            <a:fld id="{285C31F9-F65E-4639-83A0-1AD32A120AF0}" type="slidenum">
              <a:rPr lang="en-US" smtClean="0"/>
              <a:t>‹#›</a:t>
            </a:fld>
            <a:endParaRPr lang="en-US"/>
          </a:p>
        </p:txBody>
      </p:sp>
    </p:spTree>
    <p:extLst>
      <p:ext uri="{BB962C8B-B14F-4D97-AF65-F5344CB8AC3E}">
        <p14:creationId xmlns:p14="http://schemas.microsoft.com/office/powerpoint/2010/main" val="3993584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Content -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hasCustomPrompt="1"/>
          </p:nvPr>
        </p:nvSpPr>
        <p:spPr>
          <a:xfrm>
            <a:off x="457200" y="117076"/>
            <a:ext cx="8509000" cy="630215"/>
          </a:xfrm>
          <a:prstGeom prst="rect">
            <a:avLst/>
          </a:prstGeom>
        </p:spPr>
        <p:txBody>
          <a:bodyPr anchor="b" anchorCtr="0">
            <a:normAutofit/>
          </a:bodyPr>
          <a:lstStyle>
            <a:lvl1pPr algn="l">
              <a:defRPr sz="3600" b="0" i="0">
                <a:latin typeface="Segoe UI" panose="020B0502040204020203" pitchFamily="34" charset="0"/>
                <a:cs typeface="Segoe UI" panose="020B0502040204020203" pitchFamily="34" charset="0"/>
              </a:defRPr>
            </a:lvl1pPr>
          </a:lstStyle>
          <a:p>
            <a:r>
              <a:rPr lang="en-US" dirty="0" smtClean="0"/>
              <a:t>Sample Slide with Bullets</a:t>
            </a:r>
            <a:endParaRPr lang="en-US" dirty="0"/>
          </a:p>
        </p:txBody>
      </p:sp>
      <p:sp>
        <p:nvSpPr>
          <p:cNvPr id="4" name="Text Placeholder 3"/>
          <p:cNvSpPr>
            <a:spLocks noGrp="1"/>
          </p:cNvSpPr>
          <p:nvPr>
            <p:ph type="body" sz="quarter" idx="10" hasCustomPrompt="1"/>
          </p:nvPr>
        </p:nvSpPr>
        <p:spPr>
          <a:xfrm>
            <a:off x="457200" y="986590"/>
            <a:ext cx="8509000" cy="3979110"/>
          </a:xfrm>
          <a:prstGeom prst="rect">
            <a:avLst/>
          </a:prstGeom>
        </p:spPr>
        <p:txBody>
          <a:bodyPr/>
          <a:lstStyle>
            <a:lvl1pPr marL="297656" indent="-297656">
              <a:spcBef>
                <a:spcPts val="1200"/>
              </a:spcBef>
              <a:buClr>
                <a:schemeClr val="bg1"/>
              </a:buClr>
              <a:buSzPct val="75000"/>
              <a:buFont typeface="Arial" panose="020B0604020202020204" pitchFamily="34" charset="0"/>
              <a:buChar char="•"/>
              <a:defRPr sz="2700" b="0" baseline="0">
                <a:solidFill>
                  <a:schemeClr val="bg1"/>
                </a:solidFill>
                <a:latin typeface="Segoe UI" panose="020B0502040204020203" pitchFamily="34" charset="0"/>
                <a:cs typeface="Segoe UI" panose="020B0502040204020203" pitchFamily="34" charset="0"/>
              </a:defRPr>
            </a:lvl1pPr>
            <a:lvl2pPr marL="742931" indent="-285743">
              <a:spcBef>
                <a:spcPts val="225"/>
              </a:spcBef>
              <a:spcAft>
                <a:spcPts val="225"/>
              </a:spcAft>
              <a:buClr>
                <a:schemeClr val="bg1"/>
              </a:buClr>
              <a:buSzPct val="75000"/>
              <a:buFont typeface="Segoe UI Semilight" panose="020B0402040204020203" pitchFamily="34" charset="0"/>
              <a:buChar char="−"/>
              <a:defRPr sz="2400">
                <a:solidFill>
                  <a:schemeClr val="bg1"/>
                </a:solidFill>
                <a:latin typeface="Segoe UI" panose="020B0502040204020203" pitchFamily="34" charset="0"/>
                <a:cs typeface="Segoe UI" panose="020B0502040204020203" pitchFamily="34" charset="0"/>
              </a:defRPr>
            </a:lvl2pPr>
            <a:lvl3pPr marL="1156097" indent="-227410">
              <a:spcBef>
                <a:spcPts val="150"/>
              </a:spcBef>
              <a:spcAft>
                <a:spcPts val="150"/>
              </a:spcAft>
              <a:buClr>
                <a:schemeClr val="bg1"/>
              </a:buClr>
              <a:buSzPct val="75000"/>
              <a:buFont typeface="Arial" panose="020B0604020202020204" pitchFamily="34" charset="0"/>
              <a:buChar char="•"/>
              <a:defRPr sz="1800">
                <a:solidFill>
                  <a:schemeClr val="bg1"/>
                </a:solidFill>
                <a:latin typeface="Segoe UI" panose="020B0502040204020203" pitchFamily="34" charset="0"/>
                <a:cs typeface="Segoe UI" panose="020B0502040204020203" pitchFamily="34" charset="0"/>
              </a:defRPr>
            </a:lvl3pPr>
            <a:lvl4pPr marL="1600160" indent="-228594">
              <a:buClr>
                <a:schemeClr val="bg1"/>
              </a:buClr>
              <a:buSzPct val="75000"/>
              <a:buFont typeface="Lucida Grande"/>
              <a:buChar char="▪"/>
              <a:defRPr sz="1800">
                <a:solidFill>
                  <a:schemeClr val="bg1"/>
                </a:solidFill>
                <a:latin typeface="Segoe UI" panose="020B0502040204020203" pitchFamily="34" charset="0"/>
                <a:cs typeface="Segoe UI" panose="020B0502040204020203" pitchFamily="34" charset="0"/>
              </a:defRPr>
            </a:lvl4pPr>
            <a:lvl5pPr marL="2057348" indent="-228594">
              <a:buClr>
                <a:schemeClr val="bg1"/>
              </a:buClr>
              <a:buSzPct val="75000"/>
              <a:buFont typeface="Lucida Grande"/>
              <a:buChar char="▪"/>
              <a:defRPr sz="1800">
                <a:solidFill>
                  <a:schemeClr val="bg1"/>
                </a:solidFill>
                <a:latin typeface="Segoe UI" panose="020B0502040204020203" pitchFamily="34" charset="0"/>
                <a:cs typeface="Segoe UI" panose="020B0502040204020203" pitchFamily="34" charset="0"/>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4" descr="jumpstart_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632700" y="4703877"/>
            <a:ext cx="1374942" cy="335406"/>
          </a:xfrm>
          <a:prstGeom prst="rect">
            <a:avLst/>
          </a:prstGeom>
        </p:spPr>
      </p:pic>
    </p:spTree>
    <p:extLst>
      <p:ext uri="{BB962C8B-B14F-4D97-AF65-F5344CB8AC3E}">
        <p14:creationId xmlns:p14="http://schemas.microsoft.com/office/powerpoint/2010/main" val="320798035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ver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19709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l="7377" t="16828" r="5229" b="16056"/>
          <a:stretch/>
        </p:blipFill>
        <p:spPr>
          <a:xfrm>
            <a:off x="179583" y="2113809"/>
            <a:ext cx="4203865" cy="1187532"/>
          </a:xfrm>
          <a:prstGeom prst="rect">
            <a:avLst/>
          </a:prstGeom>
        </p:spPr>
      </p:pic>
      <p:sp>
        <p:nvSpPr>
          <p:cNvPr id="4" name="TextBox 3"/>
          <p:cNvSpPr txBox="1"/>
          <p:nvPr userDrawn="1"/>
        </p:nvSpPr>
        <p:spPr>
          <a:xfrm>
            <a:off x="179583" y="4018963"/>
            <a:ext cx="7433999" cy="707886"/>
          </a:xfrm>
          <a:prstGeom prst="rect">
            <a:avLst/>
          </a:prstGeom>
          <a:noFill/>
        </p:spPr>
        <p:txBody>
          <a:bodyPr wrap="square" rtlCol="0">
            <a:spAutoFit/>
          </a:bodyPr>
          <a:lstStyle/>
          <a:p>
            <a:pPr algn="l"/>
            <a:r>
              <a:rPr lang="en-US" sz="800" dirty="0" smtClean="0">
                <a:solidFill>
                  <a:schemeClr val="bg1"/>
                </a:solidFill>
                <a:latin typeface="Segoe UI Semilight" panose="020B0402040204020203" pitchFamily="34" charset="0"/>
                <a:cs typeface="Segoe UI Semilight" panose="020B0402040204020203" pitchFamily="34" charset="0"/>
              </a:rPr>
              <a:t>© 2013 Microsoft Corporation. All rights reserved. Microsoft, Microsoft Windows 8, Windows Server 2012,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a:t>
            </a:r>
          </a:p>
          <a:p>
            <a:pPr algn="l"/>
            <a:r>
              <a:rPr lang="en-US" sz="800" dirty="0" smtClean="0">
                <a:solidFill>
                  <a:schemeClr val="bg1"/>
                </a:solidFill>
                <a:latin typeface="Segoe UI Semibold" panose="020B0702040204020203" pitchFamily="34" charset="0"/>
                <a:cs typeface="Segoe UI Semibold" panose="020B0702040204020203" pitchFamily="34" charset="0"/>
              </a:rPr>
              <a:t>MICROSOFT MAKES NO WARRANTIES, IMPLIED OR STATUTORY, AS TO THE INFORMATION IN THIS PRESENTATION.</a:t>
            </a:r>
            <a:endParaRPr lang="en-US" sz="800" dirty="0">
              <a:solidFill>
                <a:schemeClr val="bg1"/>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65054198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07674" y="1597819"/>
            <a:ext cx="8113811" cy="1102519"/>
          </a:xfrm>
          <a:prstGeom prst="rect">
            <a:avLst/>
          </a:prstGeom>
        </p:spPr>
        <p:txBody>
          <a:bodyPr anchor="b" anchorCtr="0">
            <a:noAutofit/>
          </a:bodyPr>
          <a:lstStyle>
            <a:lvl1pPr algn="l">
              <a:defRPr sz="5400"/>
            </a:lvl1pPr>
          </a:lstStyle>
          <a:p>
            <a:r>
              <a:rPr lang="en-US" dirty="0" smtClean="0"/>
              <a:t>Presentation Title</a:t>
            </a:r>
            <a:endParaRPr lang="en-US" dirty="0"/>
          </a:p>
        </p:txBody>
      </p:sp>
      <p:sp>
        <p:nvSpPr>
          <p:cNvPr id="3" name="Subtitle 2"/>
          <p:cNvSpPr>
            <a:spLocks noGrp="1"/>
          </p:cNvSpPr>
          <p:nvPr>
            <p:ph type="subTitle" idx="1" hasCustomPrompt="1"/>
          </p:nvPr>
        </p:nvSpPr>
        <p:spPr>
          <a:xfrm>
            <a:off x="507675" y="2878463"/>
            <a:ext cx="6400800" cy="1705412"/>
          </a:xfrm>
          <a:prstGeom prst="rect">
            <a:avLst/>
          </a:prstGeom>
        </p:spPr>
        <p:txBody>
          <a:bodyPr>
            <a:normAutofit/>
          </a:bodyPr>
          <a:lstStyle>
            <a:lvl1pPr marL="0" indent="0" algn="l">
              <a:buNone/>
              <a:defRPr sz="2400" b="0">
                <a:solidFill>
                  <a:schemeClr val="bg1"/>
                </a:solidFill>
                <a:latin typeface="Segoe UI Light" panose="020B0502040204020203" pitchFamily="34" charset="0"/>
                <a:cs typeface="Segoe UI Light" panose="020B0502040204020203"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Presenter Name(s)</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 Bullets">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hasCustomPrompt="1"/>
          </p:nvPr>
        </p:nvSpPr>
        <p:spPr>
          <a:xfrm>
            <a:off x="457199" y="39728"/>
            <a:ext cx="8425543" cy="784237"/>
          </a:xfrm>
          <a:prstGeom prst="rect">
            <a:avLst/>
          </a:prstGeom>
        </p:spPr>
        <p:txBody>
          <a:bodyPr tIns="0" bIns="0" anchor="b" anchorCtr="0">
            <a:normAutofit/>
          </a:bodyPr>
          <a:lstStyle>
            <a:lvl1pPr algn="l">
              <a:lnSpc>
                <a:spcPts val="3500"/>
              </a:lnSpc>
              <a:defRPr sz="3600" b="0" i="0">
                <a:latin typeface="Segoe UI"/>
              </a:defRPr>
            </a:lvl1pPr>
          </a:lstStyle>
          <a:p>
            <a:r>
              <a:rPr lang="en-US" dirty="0" smtClean="0"/>
              <a:t>Sample Slide with Bullets</a:t>
            </a:r>
            <a:endParaRPr lang="en-US" dirty="0"/>
          </a:p>
        </p:txBody>
      </p:sp>
      <p:sp>
        <p:nvSpPr>
          <p:cNvPr id="4" name="Text Placeholder 3"/>
          <p:cNvSpPr>
            <a:spLocks noGrp="1"/>
          </p:cNvSpPr>
          <p:nvPr>
            <p:ph type="body" sz="quarter" idx="10" hasCustomPrompt="1"/>
          </p:nvPr>
        </p:nvSpPr>
        <p:spPr>
          <a:xfrm>
            <a:off x="457199" y="1168400"/>
            <a:ext cx="8425543" cy="3795486"/>
          </a:xfrm>
          <a:prstGeom prst="rect">
            <a:avLst/>
          </a:prstGeom>
        </p:spPr>
        <p:txBody>
          <a:bodyPr/>
          <a:lstStyle>
            <a:lvl1pPr marL="342900" indent="-342900">
              <a:spcBef>
                <a:spcPts val="1800"/>
              </a:spcBef>
              <a:buClr>
                <a:schemeClr val="bg1"/>
              </a:buClr>
              <a:buSzPct val="75000"/>
              <a:buFont typeface="Lucida Grande"/>
              <a:buChar char="▪"/>
              <a:defRPr sz="2400" baseline="0">
                <a:solidFill>
                  <a:schemeClr val="bg1"/>
                </a:solidFill>
              </a:defRPr>
            </a:lvl1pPr>
            <a:lvl2pPr marL="742950" indent="-285750">
              <a:spcBef>
                <a:spcPts val="200"/>
              </a:spcBef>
              <a:spcAft>
                <a:spcPts val="0"/>
              </a:spcAft>
              <a:buClr>
                <a:schemeClr val="bg1"/>
              </a:buClr>
              <a:buSzPct val="75000"/>
              <a:buFont typeface="Segoe UI" panose="020B0502040204020203" pitchFamily="34" charset="0"/>
              <a:buChar char="‒"/>
              <a:defRPr sz="2000">
                <a:solidFill>
                  <a:schemeClr val="accent3">
                    <a:lumMod val="20000"/>
                    <a:lumOff val="80000"/>
                  </a:schemeClr>
                </a:solidFill>
              </a:defRPr>
            </a:lvl2pPr>
            <a:lvl3pPr marL="1200150" indent="-285750">
              <a:spcBef>
                <a:spcPts val="0"/>
              </a:spcBef>
              <a:buClr>
                <a:schemeClr val="bg1"/>
              </a:buClr>
              <a:buSzPct val="75000"/>
              <a:buFont typeface="Arial" panose="020B0604020202020204" pitchFamily="34" charset="0"/>
              <a:buChar char="•"/>
              <a:defRPr sz="1800">
                <a:solidFill>
                  <a:schemeClr val="bg1"/>
                </a:solidFill>
              </a:defRPr>
            </a:lvl3pPr>
            <a:lvl4pPr marL="1600200" indent="-228600">
              <a:spcBef>
                <a:spcPts val="0"/>
              </a:spcBef>
              <a:buClr>
                <a:schemeClr val="bg1"/>
              </a:buClr>
              <a:buSzPct val="75000"/>
              <a:buFont typeface="Lucida Grande"/>
              <a:buChar char="▪"/>
              <a:defRPr sz="1600">
                <a:solidFill>
                  <a:schemeClr val="bg1"/>
                </a:solidFill>
              </a:defRPr>
            </a:lvl4pPr>
            <a:lvl5pPr marL="2057400" indent="-228600">
              <a:spcBef>
                <a:spcPts val="0"/>
              </a:spcBef>
              <a:buClr>
                <a:schemeClr val="bg1"/>
              </a:buClr>
              <a:buSzPct val="75000"/>
              <a:buFont typeface="Lucida Grande"/>
              <a:buChar char="▪"/>
              <a:defRPr sz="1600">
                <a:solidFill>
                  <a:schemeClr val="bg1"/>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040377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ntent - Bullets">
    <p:spTree>
      <p:nvGrpSpPr>
        <p:cNvPr id="1" name=""/>
        <p:cNvGrpSpPr/>
        <p:nvPr/>
      </p:nvGrpSpPr>
      <p:grpSpPr>
        <a:xfrm>
          <a:off x="0" y="0"/>
          <a:ext cx="0" cy="0"/>
          <a:chOff x="0" y="0"/>
          <a:chExt cx="0" cy="0"/>
        </a:xfrm>
      </p:grpSpPr>
      <p:sp>
        <p:nvSpPr>
          <p:cNvPr id="6" name="Text Placeholder 2"/>
          <p:cNvSpPr>
            <a:spLocks noGrp="1"/>
          </p:cNvSpPr>
          <p:nvPr>
            <p:ph type="body" idx="1"/>
          </p:nvPr>
        </p:nvSpPr>
        <p:spPr>
          <a:xfrm>
            <a:off x="463988" y="1260475"/>
            <a:ext cx="4036760" cy="619125"/>
          </a:xfrm>
          <a:prstGeom prst="rect">
            <a:avLst/>
          </a:prstGeo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3988" y="1879600"/>
            <a:ext cx="4036760" cy="2977408"/>
          </a:xfrm>
          <a:prstGeom prst="rect">
            <a:avLst/>
          </a:prstGeom>
        </p:spPr>
        <p:txBody>
          <a:bodyPr/>
          <a:lstStyle>
            <a:lvl1pPr>
              <a:defRPr sz="2400">
                <a:solidFill>
                  <a:schemeClr val="bg1"/>
                </a:solidFill>
              </a:defRPr>
            </a:lvl1pPr>
            <a:lvl2pPr>
              <a:spcBef>
                <a:spcPts val="200"/>
              </a:spcBef>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4"/>
          <p:cNvSpPr>
            <a:spLocks noGrp="1"/>
          </p:cNvSpPr>
          <p:nvPr>
            <p:ph type="body" sz="quarter" idx="3"/>
          </p:nvPr>
        </p:nvSpPr>
        <p:spPr>
          <a:xfrm>
            <a:off x="4738255" y="1260475"/>
            <a:ext cx="4146823" cy="619125"/>
          </a:xfrm>
          <a:prstGeom prst="rect">
            <a:avLst/>
          </a:prstGeo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9" name="Content Placeholder 5"/>
          <p:cNvSpPr>
            <a:spLocks noGrp="1"/>
          </p:cNvSpPr>
          <p:nvPr>
            <p:ph sz="quarter" idx="4"/>
          </p:nvPr>
        </p:nvSpPr>
        <p:spPr>
          <a:xfrm>
            <a:off x="4738255" y="1879600"/>
            <a:ext cx="4146823" cy="2977408"/>
          </a:xfrm>
          <a:prstGeom prst="rect">
            <a:avLst/>
          </a:prstGeom>
        </p:spPr>
        <p:txBody>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1"/>
          <p:cNvSpPr>
            <a:spLocks noGrp="1"/>
          </p:cNvSpPr>
          <p:nvPr>
            <p:ph type="title" hasCustomPrompt="1"/>
          </p:nvPr>
        </p:nvSpPr>
        <p:spPr>
          <a:xfrm>
            <a:off x="457199" y="39728"/>
            <a:ext cx="8425543" cy="910297"/>
          </a:xfrm>
          <a:prstGeom prst="rect">
            <a:avLst/>
          </a:prstGeom>
        </p:spPr>
        <p:txBody>
          <a:bodyPr tIns="0" bIns="0" anchor="b" anchorCtr="0">
            <a:normAutofit/>
          </a:bodyPr>
          <a:lstStyle>
            <a:lvl1pPr algn="l">
              <a:lnSpc>
                <a:spcPts val="3500"/>
              </a:lnSpc>
              <a:defRPr sz="3600" b="0" i="0">
                <a:latin typeface="Segoe UI"/>
              </a:defRPr>
            </a:lvl1pPr>
          </a:lstStyle>
          <a:p>
            <a:r>
              <a:rPr lang="en-US" dirty="0" smtClean="0"/>
              <a:t>Sample Slide with Bullets</a:t>
            </a:r>
            <a:endParaRPr lang="en-US" dirty="0"/>
          </a:p>
        </p:txBody>
      </p:sp>
    </p:spTree>
    <p:extLst>
      <p:ext uri="{BB962C8B-B14F-4D97-AF65-F5344CB8AC3E}">
        <p14:creationId xmlns:p14="http://schemas.microsoft.com/office/powerpoint/2010/main" val="336947570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457199" y="39728"/>
            <a:ext cx="8425543" cy="794285"/>
          </a:xfrm>
          <a:prstGeom prst="rect">
            <a:avLst/>
          </a:prstGeom>
        </p:spPr>
        <p:txBody>
          <a:bodyPr tIns="0" bIns="0" anchor="b" anchorCtr="0">
            <a:normAutofit/>
          </a:bodyPr>
          <a:lstStyle>
            <a:lvl1pPr algn="l">
              <a:lnSpc>
                <a:spcPts val="3500"/>
              </a:lnSpc>
              <a:defRPr sz="3600" b="0" i="0">
                <a:latin typeface="Segoe UI"/>
              </a:defRPr>
            </a:lvl1pPr>
          </a:lstStyle>
          <a:p>
            <a:r>
              <a:rPr lang="en-US" dirty="0" smtClean="0"/>
              <a:t>Sample Slide with Bullets</a:t>
            </a:r>
            <a:endParaRPr lang="en-US" dirty="0"/>
          </a:p>
        </p:txBody>
      </p:sp>
    </p:spTree>
    <p:extLst>
      <p:ext uri="{BB962C8B-B14F-4D97-AF65-F5344CB8AC3E}">
        <p14:creationId xmlns:p14="http://schemas.microsoft.com/office/powerpoint/2010/main" val="178741632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Photos">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457200" y="1152525"/>
            <a:ext cx="8425542" cy="3262313"/>
          </a:xfrm>
          <a:prstGeom prst="rect">
            <a:avLst/>
          </a:prstGeom>
        </p:spPr>
        <p:txBody>
          <a:bodyPr vert="horz"/>
          <a:lstStyle>
            <a:lvl1pPr marL="342900" indent="-342900">
              <a:buClr>
                <a:schemeClr val="bg1"/>
              </a:buClr>
              <a:buSzPct val="75000"/>
              <a:buFont typeface="Lucida Grande"/>
              <a:buChar char="▪"/>
              <a:defRPr>
                <a:solidFill>
                  <a:schemeClr val="bg1"/>
                </a:solidFill>
              </a:defRPr>
            </a:lvl1pPr>
          </a:lstStyle>
          <a:p>
            <a:endParaRPr lang="en-US" dirty="0"/>
          </a:p>
        </p:txBody>
      </p:sp>
      <p:sp>
        <p:nvSpPr>
          <p:cNvPr id="4" name="Title 1"/>
          <p:cNvSpPr>
            <a:spLocks noGrp="1"/>
          </p:cNvSpPr>
          <p:nvPr>
            <p:ph type="title" hasCustomPrompt="1"/>
          </p:nvPr>
        </p:nvSpPr>
        <p:spPr>
          <a:xfrm>
            <a:off x="457199" y="39728"/>
            <a:ext cx="8425543" cy="794285"/>
          </a:xfrm>
          <a:prstGeom prst="rect">
            <a:avLst/>
          </a:prstGeom>
        </p:spPr>
        <p:txBody>
          <a:bodyPr tIns="0" bIns="0" anchor="b" anchorCtr="0">
            <a:normAutofit/>
          </a:bodyPr>
          <a:lstStyle>
            <a:lvl1pPr algn="l">
              <a:lnSpc>
                <a:spcPts val="3500"/>
              </a:lnSpc>
              <a:defRPr sz="3600" b="0" i="0">
                <a:latin typeface="Segoe UI"/>
              </a:defRPr>
            </a:lvl1pPr>
          </a:lstStyle>
          <a:p>
            <a:r>
              <a:rPr lang="en-US" dirty="0" smtClean="0"/>
              <a:t>Sample Slide with Bullets</a:t>
            </a:r>
            <a:endParaRPr lang="en-US" dirty="0"/>
          </a:p>
        </p:txBody>
      </p:sp>
    </p:spTree>
    <p:extLst>
      <p:ext uri="{BB962C8B-B14F-4D97-AF65-F5344CB8AC3E}">
        <p14:creationId xmlns:p14="http://schemas.microsoft.com/office/powerpoint/2010/main" val="353081415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6"/>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5" name="Picture 4" descr="jumpstart_logo_tagline.png"/>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2562288" y="1876635"/>
            <a:ext cx="4002154" cy="1388648"/>
          </a:xfrm>
          <a:prstGeom prst="rect">
            <a:avLst/>
          </a:prstGeom>
        </p:spPr>
      </p:pic>
    </p:spTree>
    <p:extLst>
      <p:ext uri="{BB962C8B-B14F-4D97-AF65-F5344CB8AC3E}">
        <p14:creationId xmlns:p14="http://schemas.microsoft.com/office/powerpoint/2010/main" val="1230211589"/>
      </p:ext>
    </p:extLst>
  </p:cSld>
  <p:clrMap bg1="lt1" tx1="dk1" bg2="lt2" tx2="dk2" accent1="accent1" accent2="accent2" accent3="accent3" accent4="accent4" accent5="accent5" accent6="accent6" hlink="hlink" folHlink="folHlink"/>
  <p:sldLayoutIdLst>
    <p:sldLayoutId id="2147483651" r:id="rId1"/>
    <p:sldLayoutId id="2147483674" r:id="rId2"/>
    <p:sldLayoutId id="2147483673" r:id="rId3"/>
    <p:sldLayoutId id="2147483655" r:id="rId4"/>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bg1"/>
          </a:solidFill>
          <a:latin typeface="Segoe UI Ligh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lumMod val="85000"/>
              <a:lumOff val="15000"/>
            </a:schemeClr>
          </a:solidFill>
          <a:latin typeface="Segoe UI"/>
          <a:ea typeface="+mn-ea"/>
          <a:cs typeface="+mn-cs"/>
        </a:defRPr>
      </a:lvl1pPr>
      <a:lvl2pPr marL="742950" indent="-285750" algn="l" defTabSz="457200" rtl="0" eaLnBrk="1" latinLnBrk="0" hangingPunct="1">
        <a:spcBef>
          <a:spcPct val="20000"/>
        </a:spcBef>
        <a:buFont typeface="Arial"/>
        <a:buChar char="–"/>
        <a:defRPr sz="2800" kern="1200">
          <a:solidFill>
            <a:schemeClr val="tx1">
              <a:lumMod val="85000"/>
              <a:lumOff val="15000"/>
            </a:schemeClr>
          </a:solidFill>
          <a:latin typeface="Segoe UI"/>
          <a:ea typeface="+mn-ea"/>
          <a:cs typeface="+mn-cs"/>
        </a:defRPr>
      </a:lvl2pPr>
      <a:lvl3pPr marL="1143000" indent="-228600" algn="l" defTabSz="457200" rtl="0" eaLnBrk="1" latinLnBrk="0" hangingPunct="1">
        <a:spcBef>
          <a:spcPct val="20000"/>
        </a:spcBef>
        <a:buFont typeface="Arial"/>
        <a:buChar char="•"/>
        <a:defRPr sz="2400" kern="1200">
          <a:solidFill>
            <a:schemeClr val="tx1">
              <a:lumMod val="85000"/>
              <a:lumOff val="15000"/>
            </a:schemeClr>
          </a:solidFill>
          <a:latin typeface="Segoe UI"/>
          <a:ea typeface="+mn-ea"/>
          <a:cs typeface="+mn-cs"/>
        </a:defRPr>
      </a:lvl3pPr>
      <a:lvl4pPr marL="1600200" indent="-228600" algn="l" defTabSz="457200" rtl="0" eaLnBrk="1" latinLnBrk="0" hangingPunct="1">
        <a:spcBef>
          <a:spcPct val="20000"/>
        </a:spcBef>
        <a:buFont typeface="Arial"/>
        <a:buChar char="–"/>
        <a:defRPr sz="2000" kern="1200">
          <a:solidFill>
            <a:schemeClr val="tx1">
              <a:lumMod val="85000"/>
              <a:lumOff val="15000"/>
            </a:schemeClr>
          </a:solidFill>
          <a:latin typeface="Segoe UI"/>
          <a:ea typeface="+mn-ea"/>
          <a:cs typeface="+mn-cs"/>
        </a:defRPr>
      </a:lvl4pPr>
      <a:lvl5pPr marL="2057400" indent="-228600" algn="l" defTabSz="457200" rtl="0" eaLnBrk="1" latinLnBrk="0" hangingPunct="1">
        <a:spcBef>
          <a:spcPct val="20000"/>
        </a:spcBef>
        <a:buFont typeface="Arial"/>
        <a:buChar char="»"/>
        <a:defRPr sz="2000" kern="1200">
          <a:solidFill>
            <a:schemeClr val="tx1">
              <a:lumMod val="85000"/>
              <a:lumOff val="15000"/>
            </a:schemeClr>
          </a:solidFill>
          <a:latin typeface="Segoe UI"/>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1">
          <a:blip r:embed="rId8"/>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3" r:id="rId2"/>
    <p:sldLayoutId id="2147483657" r:id="rId3"/>
    <p:sldLayoutId id="2147483656" r:id="rId4"/>
    <p:sldLayoutId id="2147483654" r:id="rId5"/>
    <p:sldLayoutId id="2147483675" r:id="rId6"/>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bg1"/>
          </a:solidFill>
          <a:latin typeface="Segoe UI Ligh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lumMod val="85000"/>
              <a:lumOff val="15000"/>
            </a:schemeClr>
          </a:solidFill>
          <a:latin typeface="Segoe UI"/>
          <a:ea typeface="+mn-ea"/>
          <a:cs typeface="+mn-cs"/>
        </a:defRPr>
      </a:lvl1pPr>
      <a:lvl2pPr marL="742950" indent="-285750" algn="l" defTabSz="457200" rtl="0" eaLnBrk="1" latinLnBrk="0" hangingPunct="1">
        <a:spcBef>
          <a:spcPct val="20000"/>
        </a:spcBef>
        <a:buFont typeface="Arial"/>
        <a:buChar char="–"/>
        <a:defRPr sz="2800" kern="1200">
          <a:solidFill>
            <a:schemeClr val="tx1">
              <a:lumMod val="85000"/>
              <a:lumOff val="15000"/>
            </a:schemeClr>
          </a:solidFill>
          <a:latin typeface="Segoe UI"/>
          <a:ea typeface="+mn-ea"/>
          <a:cs typeface="+mn-cs"/>
        </a:defRPr>
      </a:lvl2pPr>
      <a:lvl3pPr marL="1143000" indent="-228600" algn="l" defTabSz="457200" rtl="0" eaLnBrk="1" latinLnBrk="0" hangingPunct="1">
        <a:spcBef>
          <a:spcPct val="20000"/>
        </a:spcBef>
        <a:buFont typeface="Arial"/>
        <a:buChar char="•"/>
        <a:defRPr sz="2400" kern="1200">
          <a:solidFill>
            <a:schemeClr val="tx1">
              <a:lumMod val="85000"/>
              <a:lumOff val="15000"/>
            </a:schemeClr>
          </a:solidFill>
          <a:latin typeface="Segoe UI"/>
          <a:ea typeface="+mn-ea"/>
          <a:cs typeface="+mn-cs"/>
        </a:defRPr>
      </a:lvl3pPr>
      <a:lvl4pPr marL="1600200" indent="-228600" algn="l" defTabSz="457200" rtl="0" eaLnBrk="1" latinLnBrk="0" hangingPunct="1">
        <a:spcBef>
          <a:spcPct val="20000"/>
        </a:spcBef>
        <a:buFont typeface="Arial"/>
        <a:buChar char="–"/>
        <a:defRPr sz="2000" kern="1200">
          <a:solidFill>
            <a:schemeClr val="tx1">
              <a:lumMod val="85000"/>
              <a:lumOff val="15000"/>
            </a:schemeClr>
          </a:solidFill>
          <a:latin typeface="Segoe UI"/>
          <a:ea typeface="+mn-ea"/>
          <a:cs typeface="+mn-cs"/>
        </a:defRPr>
      </a:lvl4pPr>
      <a:lvl5pPr marL="2057400" indent="-228600" algn="l" defTabSz="457200" rtl="0" eaLnBrk="1" latinLnBrk="0" hangingPunct="1">
        <a:spcBef>
          <a:spcPct val="20000"/>
        </a:spcBef>
        <a:buFont typeface="Arial"/>
        <a:buChar char="»"/>
        <a:defRPr sz="2000" kern="1200">
          <a:solidFill>
            <a:schemeClr val="tx1">
              <a:lumMod val="85000"/>
              <a:lumOff val="15000"/>
            </a:schemeClr>
          </a:solidFill>
          <a:latin typeface="Segoe UI"/>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10.jp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1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74769" y="429828"/>
            <a:ext cx="7143750" cy="394788"/>
          </a:xfrm>
          <a:prstGeom prst="rect">
            <a:avLst/>
          </a:prstGeom>
        </p:spPr>
        <p:txBody>
          <a:bodyPr wrap="square">
            <a:spAutoFit/>
          </a:bodyPr>
          <a:lstStyle/>
          <a:p>
            <a:pPr algn="ctr">
              <a:lnSpc>
                <a:spcPts val="2250"/>
              </a:lnSpc>
            </a:pPr>
            <a:r>
              <a:rPr lang="en-US" sz="2400" dirty="0" smtClean="0">
                <a:solidFill>
                  <a:schemeClr val="bg1"/>
                </a:solidFill>
              </a:rPr>
              <a:t>Mobile Web Application Development Jump Start</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0125" y="1143000"/>
            <a:ext cx="7143750" cy="2857500"/>
          </a:xfrm>
          <a:prstGeom prst="rect">
            <a:avLst/>
          </a:prstGeom>
        </p:spPr>
      </p:pic>
    </p:spTree>
    <p:extLst>
      <p:ext uri="{BB962C8B-B14F-4D97-AF65-F5344CB8AC3E}">
        <p14:creationId xmlns:p14="http://schemas.microsoft.com/office/powerpoint/2010/main" val="2574352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 name="Title 2"/>
          <p:cNvSpPr>
            <a:spLocks noGrp="1"/>
          </p:cNvSpPr>
          <p:nvPr>
            <p:ph type="title"/>
          </p:nvPr>
        </p:nvSpPr>
        <p:spPr/>
        <p:txBody>
          <a:bodyPr>
            <a:normAutofit/>
          </a:bodyPr>
          <a:lstStyle/>
          <a:p>
            <a:r>
              <a:rPr lang="en-US" dirty="0" smtClean="0"/>
              <a:t>	 Join the MVA Community!</a:t>
            </a:r>
            <a:endParaRPr lang="en-US" dirty="0"/>
          </a:p>
        </p:txBody>
      </p:sp>
      <p:sp>
        <p:nvSpPr>
          <p:cNvPr id="2" name="Content Placeholder 1"/>
          <p:cNvSpPr>
            <a:spLocks noGrp="1"/>
          </p:cNvSpPr>
          <p:nvPr>
            <p:ph type="body" sz="quarter" idx="10"/>
          </p:nvPr>
        </p:nvSpPr>
        <p:spPr/>
        <p:txBody>
          <a:bodyPr/>
          <a:lstStyle/>
          <a:p>
            <a:pPr marL="0" indent="0">
              <a:buNone/>
            </a:pPr>
            <a:r>
              <a:rPr lang="en-US" dirty="0" smtClean="0"/>
              <a:t>Microsoft Virtual Academy—Free online training!</a:t>
            </a:r>
          </a:p>
          <a:p>
            <a:pPr lvl="1"/>
            <a:r>
              <a:rPr lang="en-US" dirty="0" smtClean="0"/>
              <a:t>Tailored for IT Pros and Developers </a:t>
            </a:r>
          </a:p>
          <a:p>
            <a:pPr lvl="1"/>
            <a:r>
              <a:rPr lang="en-US" dirty="0" smtClean="0"/>
              <a:t>Over 1M registered users</a:t>
            </a:r>
          </a:p>
          <a:p>
            <a:pPr marL="0" indent="0">
              <a:buNone/>
            </a:pPr>
            <a:r>
              <a:rPr lang="en-US" dirty="0" smtClean="0"/>
              <a:t>Earn while you learn! </a:t>
            </a:r>
          </a:p>
          <a:p>
            <a:pPr lvl="1"/>
            <a:r>
              <a:rPr lang="en-US" dirty="0" smtClean="0"/>
              <a:t>50 MVA Points for this event!</a:t>
            </a:r>
          </a:p>
          <a:p>
            <a:pPr lvl="1"/>
            <a:r>
              <a:rPr lang="en-US" dirty="0" smtClean="0"/>
              <a:t>Visit  </a:t>
            </a:r>
            <a:r>
              <a:rPr lang="en-US" b="1" dirty="0" smtClean="0">
                <a:solidFill>
                  <a:srgbClr val="00B0F0"/>
                </a:solidFill>
              </a:rPr>
              <a:t>http://aka.ms/MVA-Voucher </a:t>
            </a:r>
            <a:endParaRPr lang="en-US" b="1" dirty="0" smtClean="0">
              <a:ln>
                <a:solidFill>
                  <a:srgbClr val="00B0F0"/>
                </a:solidFill>
              </a:ln>
              <a:solidFill>
                <a:srgbClr val="00B0F0"/>
              </a:solidFill>
            </a:endParaRPr>
          </a:p>
          <a:p>
            <a:pPr lvl="1"/>
            <a:r>
              <a:rPr lang="en-US" dirty="0" smtClean="0"/>
              <a:t>Code: </a:t>
            </a:r>
            <a:r>
              <a:rPr lang="en-US" b="1" dirty="0" err="1"/>
              <a:t>MobileWebDev</a:t>
            </a:r>
            <a:r>
              <a:rPr lang="en-US" dirty="0"/>
              <a:t> </a:t>
            </a:r>
            <a:r>
              <a:rPr lang="en-US" dirty="0" smtClean="0"/>
              <a:t>(</a:t>
            </a:r>
            <a:r>
              <a:rPr lang="en-US" dirty="0"/>
              <a:t>expires November </a:t>
            </a:r>
            <a:r>
              <a:rPr lang="en-US" dirty="0" smtClean="0"/>
              <a:t>24, </a:t>
            </a:r>
            <a:r>
              <a:rPr lang="en-US" dirty="0"/>
              <a:t>2014)</a:t>
            </a:r>
          </a:p>
        </p:txBody>
      </p:sp>
      <p:pic>
        <p:nvPicPr>
          <p:cNvPr id="5" name="Picture 4"/>
          <p:cNvPicPr>
            <a:picLocks noChangeAspect="1"/>
          </p:cNvPicPr>
          <p:nvPr/>
        </p:nvPicPr>
        <p:blipFill>
          <a:blip r:embed="rId4"/>
          <a:stretch>
            <a:fillRect/>
          </a:stretch>
        </p:blipFill>
        <p:spPr>
          <a:xfrm>
            <a:off x="135066" y="141284"/>
            <a:ext cx="804319" cy="849316"/>
          </a:xfrm>
          <a:prstGeom prst="rect">
            <a:avLst/>
          </a:prstGeom>
        </p:spPr>
      </p:pic>
    </p:spTree>
    <p:extLst>
      <p:ext uri="{BB962C8B-B14F-4D97-AF65-F5344CB8AC3E}">
        <p14:creationId xmlns:p14="http://schemas.microsoft.com/office/powerpoint/2010/main" val="3160743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invGray">
          <a:xfrm>
            <a:off x="7575946" y="4646798"/>
            <a:ext cx="1219199" cy="261207"/>
          </a:xfrm>
          <a:prstGeom prst="rect">
            <a:avLst/>
          </a:prstGeom>
        </p:spPr>
      </p:pic>
      <p:sp>
        <p:nvSpPr>
          <p:cNvPr id="3" name="Title 2"/>
          <p:cNvSpPr>
            <a:spLocks noGrp="1"/>
          </p:cNvSpPr>
          <p:nvPr>
            <p:ph type="title"/>
          </p:nvPr>
        </p:nvSpPr>
        <p:spPr/>
        <p:txBody>
          <a:bodyPr/>
          <a:lstStyle/>
          <a:p>
            <a:r>
              <a:rPr lang="en-US" dirty="0" smtClean="0"/>
              <a:t>Agenda  </a:t>
            </a:r>
            <a:endParaRPr lang="en-US" dirty="0"/>
          </a:p>
        </p:txBody>
      </p:sp>
      <p:sp>
        <p:nvSpPr>
          <p:cNvPr id="4" name="Text Placeholder 3"/>
          <p:cNvSpPr>
            <a:spLocks noGrp="1"/>
          </p:cNvSpPr>
          <p:nvPr>
            <p:ph type="body" sz="quarter" idx="10"/>
          </p:nvPr>
        </p:nvSpPr>
        <p:spPr>
          <a:xfrm>
            <a:off x="332531" y="1067546"/>
            <a:ext cx="8811469" cy="3579252"/>
          </a:xfrm>
        </p:spPr>
        <p:txBody>
          <a:bodyPr>
            <a:normAutofit lnSpcReduction="10000"/>
          </a:bodyPr>
          <a:lstStyle/>
          <a:p>
            <a:pPr marL="0" indent="0">
              <a:buNone/>
            </a:pPr>
            <a:r>
              <a:rPr lang="en-GB" sz="1600" dirty="0" smtClean="0"/>
              <a:t>9:00-10:00</a:t>
            </a:r>
            <a:r>
              <a:rPr lang="en-GB" sz="1600" dirty="0" smtClean="0"/>
              <a:t>	| </a:t>
            </a:r>
            <a:r>
              <a:rPr lang="en-GB" sz="1600" dirty="0"/>
              <a:t>01 </a:t>
            </a:r>
            <a:r>
              <a:rPr lang="en-GB" sz="1600" dirty="0" smtClean="0"/>
              <a:t>|	</a:t>
            </a:r>
            <a:r>
              <a:rPr lang="en-US" sz="1600" dirty="0" smtClean="0"/>
              <a:t>Designing for Mobile</a:t>
            </a:r>
            <a:endParaRPr lang="en-US" sz="1600" dirty="0" smtClean="0"/>
          </a:p>
          <a:p>
            <a:pPr marL="0" indent="0">
              <a:buNone/>
            </a:pPr>
            <a:r>
              <a:rPr lang="en-GB" sz="1600" dirty="0" smtClean="0"/>
              <a:t>10:00-11:00	| </a:t>
            </a:r>
            <a:r>
              <a:rPr lang="en-GB" sz="1600" dirty="0"/>
              <a:t>02 </a:t>
            </a:r>
            <a:r>
              <a:rPr lang="en-GB" sz="1600" dirty="0" smtClean="0"/>
              <a:t>|	</a:t>
            </a:r>
            <a:r>
              <a:rPr lang="en-US" sz="1600" dirty="0" smtClean="0"/>
              <a:t>Mobile UI</a:t>
            </a:r>
            <a:endParaRPr lang="en-US" sz="1600" dirty="0" smtClean="0"/>
          </a:p>
          <a:p>
            <a:pPr marL="0" indent="0">
              <a:buNone/>
            </a:pPr>
            <a:r>
              <a:rPr lang="en-US" sz="1600" dirty="0" smtClean="0"/>
              <a:t>11:00-12:00	| 03 | </a:t>
            </a:r>
            <a:r>
              <a:rPr lang="en-US" sz="1600" dirty="0" smtClean="0"/>
              <a:t>Integrating Touch</a:t>
            </a:r>
            <a:endParaRPr lang="en-US" sz="1600" dirty="0" smtClean="0"/>
          </a:p>
          <a:p>
            <a:pPr marL="0" indent="0">
              <a:buNone/>
            </a:pPr>
            <a:r>
              <a:rPr lang="en-US" sz="1600" dirty="0" smtClean="0"/>
              <a:t>12:00-1:00	|      </a:t>
            </a:r>
            <a:r>
              <a:rPr lang="en-US" sz="1600" dirty="0" smtClean="0"/>
              <a:t>| Meal break</a:t>
            </a:r>
          </a:p>
          <a:p>
            <a:pPr marL="0" indent="0">
              <a:buNone/>
            </a:pPr>
            <a:r>
              <a:rPr lang="en-US" sz="1600" dirty="0" smtClean="0"/>
              <a:t>1:00-2:00		| 04 | </a:t>
            </a:r>
            <a:r>
              <a:rPr lang="en-US" sz="1600" dirty="0" smtClean="0"/>
              <a:t>Setting Up the Server</a:t>
            </a:r>
            <a:endParaRPr lang="en-US" sz="1600" dirty="0" smtClean="0"/>
          </a:p>
          <a:p>
            <a:pPr marL="0" indent="0">
              <a:buNone/>
            </a:pPr>
            <a:r>
              <a:rPr lang="en-US" sz="1600" dirty="0" smtClean="0"/>
              <a:t>2:00-3:00		| 05 | </a:t>
            </a:r>
            <a:r>
              <a:rPr lang="en-US" sz="1600" dirty="0" smtClean="0"/>
              <a:t>The Mobile Client</a:t>
            </a:r>
            <a:endParaRPr lang="en-US" sz="1600" dirty="0" smtClean="0"/>
          </a:p>
          <a:p>
            <a:pPr marL="0" indent="0">
              <a:buNone/>
            </a:pPr>
            <a:r>
              <a:rPr lang="en-US" sz="1600" dirty="0" smtClean="0"/>
              <a:t>3:00-4:00		| 06 | </a:t>
            </a:r>
            <a:r>
              <a:rPr lang="en-US" sz="1600" dirty="0" smtClean="0"/>
              <a:t>Offline Data</a:t>
            </a:r>
          </a:p>
          <a:p>
            <a:pPr marL="0" indent="0">
              <a:buNone/>
            </a:pPr>
            <a:r>
              <a:rPr lang="en-US" sz="1600" dirty="0" smtClean="0"/>
              <a:t>4:00-5:00		| 07 | Publishing to Azure	</a:t>
            </a:r>
            <a:endParaRPr lang="en-US" sz="1600" dirty="0" smtClean="0"/>
          </a:p>
        </p:txBody>
      </p:sp>
    </p:spTree>
    <p:extLst>
      <p:ext uri="{BB962C8B-B14F-4D97-AF65-F5344CB8AC3E}">
        <p14:creationId xmlns:p14="http://schemas.microsoft.com/office/powerpoint/2010/main" val="11813118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3188086" y="1477311"/>
            <a:ext cx="5400000" cy="2520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68580" rIns="34290" bIns="34290" numCol="1" spcCol="0" rtlCol="0" fromWordArt="0" anchor="t" anchorCtr="0" forceAA="0" compatLnSpc="1">
            <a:prstTxWarp prst="textNoShape">
              <a:avLst/>
            </a:prstTxWarp>
            <a:noAutofit/>
          </a:bodyPr>
          <a:lstStyle/>
          <a:p>
            <a:r>
              <a:rPr lang="en-US" sz="3000" b="1" dirty="0" smtClean="0">
                <a:solidFill>
                  <a:srgbClr val="002060"/>
                </a:solidFill>
                <a:latin typeface="Segoe UI Light" panose="020B0502040204020203" pitchFamily="34" charset="0"/>
                <a:cs typeface="Segoe UI Light" panose="020B0502040204020203" pitchFamily="34" charset="0"/>
              </a:rPr>
              <a:t>Sanjay </a:t>
            </a:r>
            <a:r>
              <a:rPr lang="en-US" sz="3000" b="1" dirty="0" err="1" smtClean="0">
                <a:solidFill>
                  <a:srgbClr val="002060"/>
                </a:solidFill>
                <a:latin typeface="Segoe UI Light" panose="020B0502040204020203" pitchFamily="34" charset="0"/>
                <a:cs typeface="Segoe UI Light" panose="020B0502040204020203" pitchFamily="34" charset="0"/>
              </a:rPr>
              <a:t>Soni</a:t>
            </a:r>
            <a:endParaRPr lang="en-US" sz="3000" dirty="0" smtClean="0">
              <a:solidFill>
                <a:srgbClr val="002060"/>
              </a:solidFill>
              <a:latin typeface="Segoe UI Light" panose="020B0502040204020203" pitchFamily="34" charset="0"/>
              <a:cs typeface="Segoe UI Light" panose="020B0502040204020203" pitchFamily="34" charset="0"/>
            </a:endParaRPr>
          </a:p>
          <a:p>
            <a:r>
              <a:rPr lang="en-US" sz="1200" dirty="0" smtClean="0">
                <a:solidFill>
                  <a:srgbClr val="002060"/>
                </a:solidFill>
                <a:latin typeface="Segoe UI Light" panose="020B0502040204020203" pitchFamily="34" charset="0"/>
                <a:cs typeface="Segoe UI Light" panose="020B0502040204020203" pitchFamily="34" charset="0"/>
              </a:rPr>
              <a:t>Microsoft Senior Product manager</a:t>
            </a:r>
            <a:endParaRPr lang="en-US" sz="1200" dirty="0">
              <a:solidFill>
                <a:srgbClr val="002060"/>
              </a:solidFill>
              <a:latin typeface="Segoe UI Light" panose="020B0502040204020203" pitchFamily="34" charset="0"/>
              <a:cs typeface="Segoe UI Light" panose="020B0502040204020203" pitchFamily="34" charset="0"/>
            </a:endParaRPr>
          </a:p>
          <a:p>
            <a:endParaRPr lang="en-US" sz="1200" dirty="0" smtClean="0">
              <a:solidFill>
                <a:srgbClr val="002060"/>
              </a:solidFill>
              <a:latin typeface="Segoe UI Light" panose="020B0502040204020203" pitchFamily="34" charset="0"/>
              <a:cs typeface="Segoe UI Light" panose="020B0502040204020203" pitchFamily="34" charset="0"/>
            </a:endParaRPr>
          </a:p>
          <a:p>
            <a:r>
              <a:rPr lang="en-US" sz="1200" dirty="0" smtClean="0">
                <a:solidFill>
                  <a:srgbClr val="002060"/>
                </a:solidFill>
                <a:latin typeface="Segoe UI Light" panose="020B0502040204020203" pitchFamily="34" charset="0"/>
                <a:cs typeface="Segoe UI Light" panose="020B0502040204020203" pitchFamily="34" charset="0"/>
              </a:rPr>
              <a:t>      @SQLBI101</a:t>
            </a:r>
          </a:p>
          <a:p>
            <a:endParaRPr lang="en-US" sz="1200" dirty="0">
              <a:solidFill>
                <a:srgbClr val="002060"/>
              </a:solidFill>
              <a:latin typeface="Segoe UI Light" panose="020B0502040204020203" pitchFamily="34" charset="0"/>
              <a:cs typeface="Segoe UI Light" panose="020B0502040204020203" pitchFamily="34" charset="0"/>
            </a:endParaRPr>
          </a:p>
          <a:p>
            <a:pPr>
              <a:spcAft>
                <a:spcPts val="450"/>
              </a:spcAft>
            </a:pPr>
            <a:r>
              <a:rPr lang="en-US" sz="1200" dirty="0">
                <a:solidFill>
                  <a:srgbClr val="002060"/>
                </a:solidFill>
                <a:latin typeface="Segoe UI Light" panose="020B0502040204020203" pitchFamily="34" charset="0"/>
                <a:cs typeface="Segoe UI Light" panose="020B0502040204020203" pitchFamily="34" charset="0"/>
              </a:rPr>
              <a:t>Sanjay </a:t>
            </a:r>
            <a:r>
              <a:rPr lang="en-US" sz="1200" dirty="0" err="1">
                <a:solidFill>
                  <a:srgbClr val="002060"/>
                </a:solidFill>
                <a:latin typeface="Segoe UI Light" panose="020B0502040204020203" pitchFamily="34" charset="0"/>
                <a:cs typeface="Segoe UI Light" panose="020B0502040204020203" pitchFamily="34" charset="0"/>
              </a:rPr>
              <a:t>Soni</a:t>
            </a:r>
            <a:r>
              <a:rPr lang="en-US" sz="1200" dirty="0">
                <a:solidFill>
                  <a:srgbClr val="002060"/>
                </a:solidFill>
                <a:latin typeface="Segoe UI Light" panose="020B0502040204020203" pitchFamily="34" charset="0"/>
                <a:cs typeface="Segoe UI Light" panose="020B0502040204020203" pitchFamily="34" charset="0"/>
              </a:rPr>
              <a:t> is a Senior Technical Product Marketing Manager on the SQL Server Business Intelligence (BI) and Data Warehousing Marketing team at Microsoft. His previous Microsoft roles include Business Intelligence Evangelist, responsible for enabling self-service BI to more than 40,000 users at Microsoft. Sanjay is known for his passion and enthusiasm and for driving structure and delivering results for BI and data warehouse customers for 15 years. </a:t>
            </a:r>
            <a:endParaRPr lang="en-US" sz="1200" spc="-38" dirty="0">
              <a:solidFill>
                <a:srgbClr val="00206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364331" y="273844"/>
            <a:ext cx="7886700" cy="994172"/>
          </a:xfrm>
        </p:spPr>
        <p:txBody>
          <a:bodyPr/>
          <a:lstStyle/>
          <a:p>
            <a:pPr algn="l"/>
            <a:r>
              <a:rPr lang="en-US" dirty="0" smtClean="0">
                <a:solidFill>
                  <a:srgbClr val="00B0F0"/>
                </a:solidFill>
                <a:latin typeface="Segoe UI Light" panose="020B0502040204020203" pitchFamily="34" charset="0"/>
                <a:cs typeface="Segoe UI Light" panose="020B0502040204020203" pitchFamily="34" charset="0"/>
              </a:rPr>
              <a:t>Get to know today’s presenters</a:t>
            </a:r>
            <a:endParaRPr lang="en-US" dirty="0">
              <a:solidFill>
                <a:srgbClr val="00B0F0"/>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5892" y="2225340"/>
            <a:ext cx="190476" cy="190476"/>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6535" y="2371608"/>
            <a:ext cx="190476" cy="190476"/>
          </a:xfrm>
          <a:prstGeom prst="rect">
            <a:avLst/>
          </a:prstGeom>
        </p:spPr>
      </p:pic>
      <p:sp>
        <p:nvSpPr>
          <p:cNvPr id="7" name="Rectangle 6"/>
          <p:cNvSpPr/>
          <p:nvPr/>
        </p:nvSpPr>
        <p:spPr bwMode="auto">
          <a:xfrm>
            <a:off x="3179860" y="1477310"/>
            <a:ext cx="5400000" cy="247599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68580" rIns="34290" bIns="34290" numCol="1" spcCol="0" rtlCol="0" fromWordArt="0" anchor="t" anchorCtr="0" forceAA="0" compatLnSpc="1">
            <a:prstTxWarp prst="textNoShape">
              <a:avLst/>
            </a:prstTxWarp>
            <a:noAutofit/>
          </a:bodyPr>
          <a:lstStyle/>
          <a:p>
            <a:r>
              <a:rPr lang="en-US" sz="3000" b="1" dirty="0" smtClean="0">
                <a:solidFill>
                  <a:srgbClr val="002060"/>
                </a:solidFill>
                <a:latin typeface="Segoe UI Light" panose="020B0502040204020203" pitchFamily="34" charset="0"/>
                <a:cs typeface="Segoe UI Light" panose="020B0502040204020203" pitchFamily="34" charset="0"/>
              </a:rPr>
              <a:t>Jeremy Foster</a:t>
            </a:r>
            <a:endParaRPr lang="en-US" sz="3000" b="1" dirty="0" smtClean="0">
              <a:solidFill>
                <a:srgbClr val="002060"/>
              </a:solidFill>
              <a:latin typeface="Segoe UI Light" panose="020B0502040204020203" pitchFamily="34" charset="0"/>
              <a:cs typeface="Segoe UI Light" panose="020B0502040204020203" pitchFamily="34" charset="0"/>
            </a:endParaRPr>
          </a:p>
          <a:p>
            <a:r>
              <a:rPr lang="en-US" sz="1200" dirty="0" smtClean="0">
                <a:solidFill>
                  <a:srgbClr val="002060"/>
                </a:solidFill>
                <a:latin typeface="Segoe UI Light" panose="020B0502040204020203" pitchFamily="34" charset="0"/>
                <a:cs typeface="Segoe UI Light" panose="020B0502040204020203" pitchFamily="34" charset="0"/>
              </a:rPr>
              <a:t>Microsoft Developer Evangelist</a:t>
            </a:r>
            <a:endParaRPr lang="en-US" sz="1200" dirty="0" smtClean="0">
              <a:solidFill>
                <a:srgbClr val="002060"/>
              </a:solidFill>
              <a:latin typeface="Segoe UI Light" panose="020B0502040204020203" pitchFamily="34" charset="0"/>
              <a:cs typeface="Segoe UI Light" panose="020B0502040204020203" pitchFamily="34" charset="0"/>
            </a:endParaRPr>
          </a:p>
          <a:p>
            <a:endParaRPr lang="en-US" sz="800" dirty="0" smtClean="0">
              <a:solidFill>
                <a:srgbClr val="002060"/>
              </a:solidFill>
              <a:latin typeface="Segoe UI Light" panose="020B0502040204020203" pitchFamily="34" charset="0"/>
              <a:cs typeface="Segoe UI Light" panose="020B0502040204020203" pitchFamily="34" charset="0"/>
            </a:endParaRPr>
          </a:p>
          <a:p>
            <a:r>
              <a:rPr lang="en-US" sz="1200" dirty="0">
                <a:solidFill>
                  <a:srgbClr val="002060"/>
                </a:solidFill>
                <a:latin typeface="Segoe UI Light" panose="020B0502040204020203" pitchFamily="34" charset="0"/>
                <a:cs typeface="Segoe UI Light" panose="020B0502040204020203" pitchFamily="34" charset="0"/>
              </a:rPr>
              <a:t>      </a:t>
            </a:r>
            <a:r>
              <a:rPr lang="en-US" sz="1200" dirty="0" smtClean="0">
                <a:solidFill>
                  <a:srgbClr val="002060"/>
                </a:solidFill>
                <a:latin typeface="Segoe UI Light" panose="020B0502040204020203" pitchFamily="34" charset="0"/>
                <a:cs typeface="Segoe UI Light" panose="020B0502040204020203" pitchFamily="34" charset="0"/>
              </a:rPr>
              <a:t>@</a:t>
            </a:r>
            <a:r>
              <a:rPr lang="en-US" sz="1200" dirty="0" err="1" smtClean="0">
                <a:solidFill>
                  <a:srgbClr val="002060"/>
                </a:solidFill>
                <a:latin typeface="Segoe UI Light" panose="020B0502040204020203" pitchFamily="34" charset="0"/>
                <a:cs typeface="Segoe UI Light" panose="020B0502040204020203" pitchFamily="34" charset="0"/>
              </a:rPr>
              <a:t>codefoster</a:t>
            </a:r>
            <a:endParaRPr lang="en-US" sz="1200" dirty="0" smtClean="0">
              <a:solidFill>
                <a:srgbClr val="002060"/>
              </a:solidFill>
              <a:latin typeface="Segoe UI Light" panose="020B0502040204020203" pitchFamily="34" charset="0"/>
              <a:cs typeface="Segoe UI Light" panose="020B0502040204020203" pitchFamily="34" charset="0"/>
            </a:endParaRPr>
          </a:p>
          <a:p>
            <a:endParaRPr lang="en-US" sz="1200" dirty="0" smtClean="0">
              <a:solidFill>
                <a:srgbClr val="002060"/>
              </a:solidFill>
              <a:latin typeface="Segoe UI Light" panose="020B0502040204020203" pitchFamily="34" charset="0"/>
              <a:cs typeface="Segoe UI Light" panose="020B0502040204020203" pitchFamily="34" charset="0"/>
            </a:endParaRPr>
          </a:p>
          <a:p>
            <a:r>
              <a:rPr lang="en-US" sz="1100" dirty="0" smtClean="0">
                <a:solidFill>
                  <a:srgbClr val="002060"/>
                </a:solidFill>
                <a:latin typeface="Segoe UI Light" panose="020B0502040204020203" pitchFamily="34" charset="0"/>
                <a:cs typeface="Segoe UI Light" panose="020B0502040204020203" pitchFamily="34" charset="0"/>
              </a:rPr>
              <a:t>Jeremy Foster was educated in computer engineering and mathematics, and he gathered disparate industry experience in education, aerospace manufacturing, and insurance. With just enough and not nearly enough education and experience, he finally joined Microsoft with the goal of informing and inspiring other software developers to write code and write it right. Find Jeremy online at codefoster.com.</a:t>
            </a:r>
            <a:endParaRPr lang="en-GB" sz="1100" dirty="0">
              <a:solidFill>
                <a:srgbClr val="002060"/>
              </a:solidFill>
              <a:latin typeface="Segoe UI Light" panose="020B0502040204020203" pitchFamily="34" charset="0"/>
              <a:cs typeface="Segoe UI Light" panose="020B0502040204020203" pitchFamily="34"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9015" y="2350313"/>
            <a:ext cx="190476" cy="19047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183" y="1469226"/>
            <a:ext cx="2535904" cy="2535904"/>
          </a:xfrm>
          <a:prstGeom prst="rect">
            <a:avLst/>
          </a:prstGeom>
        </p:spPr>
      </p:pic>
    </p:spTree>
    <p:extLst>
      <p:ext uri="{BB962C8B-B14F-4D97-AF65-F5344CB8AC3E}">
        <p14:creationId xmlns:p14="http://schemas.microsoft.com/office/powerpoint/2010/main" val="52382724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3188086" y="1477311"/>
            <a:ext cx="5400000" cy="2520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68580" rIns="34290" bIns="34290" numCol="1" spcCol="0" rtlCol="0" fromWordArt="0" anchor="t" anchorCtr="0" forceAA="0" compatLnSpc="1">
            <a:prstTxWarp prst="textNoShape">
              <a:avLst/>
            </a:prstTxWarp>
            <a:noAutofit/>
          </a:bodyPr>
          <a:lstStyle/>
          <a:p>
            <a:r>
              <a:rPr lang="en-US" sz="3000" b="1" dirty="0" smtClean="0">
                <a:solidFill>
                  <a:srgbClr val="002060"/>
                </a:solidFill>
                <a:latin typeface="Segoe UI Light" panose="020B0502040204020203" pitchFamily="34" charset="0"/>
                <a:cs typeface="Segoe UI Light" panose="020B0502040204020203" pitchFamily="34" charset="0"/>
              </a:rPr>
              <a:t>Sanjay </a:t>
            </a:r>
            <a:r>
              <a:rPr lang="en-US" sz="3000" b="1" dirty="0" err="1" smtClean="0">
                <a:solidFill>
                  <a:srgbClr val="002060"/>
                </a:solidFill>
                <a:latin typeface="Segoe UI Light" panose="020B0502040204020203" pitchFamily="34" charset="0"/>
                <a:cs typeface="Segoe UI Light" panose="020B0502040204020203" pitchFamily="34" charset="0"/>
              </a:rPr>
              <a:t>Soni</a:t>
            </a:r>
            <a:endParaRPr lang="en-US" sz="3000" dirty="0" smtClean="0">
              <a:solidFill>
                <a:srgbClr val="002060"/>
              </a:solidFill>
              <a:latin typeface="Segoe UI Light" panose="020B0502040204020203" pitchFamily="34" charset="0"/>
              <a:cs typeface="Segoe UI Light" panose="020B0502040204020203" pitchFamily="34" charset="0"/>
            </a:endParaRPr>
          </a:p>
          <a:p>
            <a:r>
              <a:rPr lang="en-US" sz="1200" dirty="0" smtClean="0">
                <a:solidFill>
                  <a:srgbClr val="002060"/>
                </a:solidFill>
                <a:latin typeface="Segoe UI Light" panose="020B0502040204020203" pitchFamily="34" charset="0"/>
                <a:cs typeface="Segoe UI Light" panose="020B0502040204020203" pitchFamily="34" charset="0"/>
              </a:rPr>
              <a:t>Microsoft Senior Product manager</a:t>
            </a:r>
            <a:endParaRPr lang="en-US" sz="1200" dirty="0">
              <a:solidFill>
                <a:srgbClr val="002060"/>
              </a:solidFill>
              <a:latin typeface="Segoe UI Light" panose="020B0502040204020203" pitchFamily="34" charset="0"/>
              <a:cs typeface="Segoe UI Light" panose="020B0502040204020203" pitchFamily="34" charset="0"/>
            </a:endParaRPr>
          </a:p>
          <a:p>
            <a:endParaRPr lang="en-US" sz="1200" dirty="0" smtClean="0">
              <a:solidFill>
                <a:srgbClr val="002060"/>
              </a:solidFill>
              <a:latin typeface="Segoe UI Light" panose="020B0502040204020203" pitchFamily="34" charset="0"/>
              <a:cs typeface="Segoe UI Light" panose="020B0502040204020203" pitchFamily="34" charset="0"/>
            </a:endParaRPr>
          </a:p>
          <a:p>
            <a:r>
              <a:rPr lang="en-US" sz="1200" dirty="0" smtClean="0">
                <a:solidFill>
                  <a:srgbClr val="002060"/>
                </a:solidFill>
                <a:latin typeface="Segoe UI Light" panose="020B0502040204020203" pitchFamily="34" charset="0"/>
                <a:cs typeface="Segoe UI Light" panose="020B0502040204020203" pitchFamily="34" charset="0"/>
              </a:rPr>
              <a:t>      @SQLBI101</a:t>
            </a:r>
          </a:p>
          <a:p>
            <a:endParaRPr lang="en-US" sz="1200" dirty="0">
              <a:solidFill>
                <a:srgbClr val="002060"/>
              </a:solidFill>
              <a:latin typeface="Segoe UI Light" panose="020B0502040204020203" pitchFamily="34" charset="0"/>
              <a:cs typeface="Segoe UI Light" panose="020B0502040204020203" pitchFamily="34" charset="0"/>
            </a:endParaRPr>
          </a:p>
          <a:p>
            <a:pPr>
              <a:spcAft>
                <a:spcPts val="450"/>
              </a:spcAft>
            </a:pPr>
            <a:r>
              <a:rPr lang="en-US" sz="1200" dirty="0">
                <a:solidFill>
                  <a:srgbClr val="002060"/>
                </a:solidFill>
                <a:latin typeface="Segoe UI Light" panose="020B0502040204020203" pitchFamily="34" charset="0"/>
                <a:cs typeface="Segoe UI Light" panose="020B0502040204020203" pitchFamily="34" charset="0"/>
              </a:rPr>
              <a:t>Sanjay </a:t>
            </a:r>
            <a:r>
              <a:rPr lang="en-US" sz="1200" dirty="0" err="1">
                <a:solidFill>
                  <a:srgbClr val="002060"/>
                </a:solidFill>
                <a:latin typeface="Segoe UI Light" panose="020B0502040204020203" pitchFamily="34" charset="0"/>
                <a:cs typeface="Segoe UI Light" panose="020B0502040204020203" pitchFamily="34" charset="0"/>
              </a:rPr>
              <a:t>Soni</a:t>
            </a:r>
            <a:r>
              <a:rPr lang="en-US" sz="1200" dirty="0">
                <a:solidFill>
                  <a:srgbClr val="002060"/>
                </a:solidFill>
                <a:latin typeface="Segoe UI Light" panose="020B0502040204020203" pitchFamily="34" charset="0"/>
                <a:cs typeface="Segoe UI Light" panose="020B0502040204020203" pitchFamily="34" charset="0"/>
              </a:rPr>
              <a:t> is a Senior Technical Product Marketing Manager on the SQL Server Business Intelligence (BI) and Data Warehousing Marketing team at Microsoft. His previous Microsoft roles include Business Intelligence Evangelist, responsible for enabling self-service BI to more than 40,000 users at Microsoft. Sanjay is known for his passion and enthusiasm and for driving structure and delivering results for BI and data warehouse customers for 15 years. </a:t>
            </a:r>
            <a:endParaRPr lang="en-US" sz="1200" spc="-38" dirty="0">
              <a:solidFill>
                <a:srgbClr val="002060"/>
              </a:solidFill>
              <a:latin typeface="Segoe UI Light" panose="020B0502040204020203" pitchFamily="34" charset="0"/>
              <a:cs typeface="Segoe UI Light" panose="020B0502040204020203" pitchFamily="34" charset="0"/>
            </a:endParaRPr>
          </a:p>
        </p:txBody>
      </p:sp>
      <p:sp>
        <p:nvSpPr>
          <p:cNvPr id="2" name="Title 1"/>
          <p:cNvSpPr>
            <a:spLocks noGrp="1"/>
          </p:cNvSpPr>
          <p:nvPr>
            <p:ph type="title"/>
          </p:nvPr>
        </p:nvSpPr>
        <p:spPr>
          <a:xfrm>
            <a:off x="364331" y="273844"/>
            <a:ext cx="7886700" cy="994172"/>
          </a:xfrm>
        </p:spPr>
        <p:txBody>
          <a:bodyPr/>
          <a:lstStyle/>
          <a:p>
            <a:pPr algn="l"/>
            <a:r>
              <a:rPr lang="en-US" dirty="0" smtClean="0">
                <a:solidFill>
                  <a:srgbClr val="00B0F0"/>
                </a:solidFill>
                <a:latin typeface="Segoe UI Light" panose="020B0502040204020203" pitchFamily="34" charset="0"/>
                <a:cs typeface="Segoe UI Light" panose="020B0502040204020203" pitchFamily="34" charset="0"/>
              </a:rPr>
              <a:t>Get to know today’s presenters</a:t>
            </a:r>
            <a:endParaRPr lang="en-US" dirty="0">
              <a:solidFill>
                <a:srgbClr val="00B0F0"/>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5892" y="2225340"/>
            <a:ext cx="190476" cy="190476"/>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6535" y="2371608"/>
            <a:ext cx="190476" cy="190476"/>
          </a:xfrm>
          <a:prstGeom prst="rect">
            <a:avLst/>
          </a:prstGeom>
        </p:spPr>
      </p:pic>
      <p:sp>
        <p:nvSpPr>
          <p:cNvPr id="7" name="Rectangle 6"/>
          <p:cNvSpPr/>
          <p:nvPr/>
        </p:nvSpPr>
        <p:spPr bwMode="auto">
          <a:xfrm>
            <a:off x="3179860" y="1477310"/>
            <a:ext cx="5400000" cy="247599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68580" rIns="34290" bIns="34290" numCol="1" spcCol="0" rtlCol="0" fromWordArt="0" anchor="t" anchorCtr="0" forceAA="0" compatLnSpc="1">
            <a:prstTxWarp prst="textNoShape">
              <a:avLst/>
            </a:prstTxWarp>
            <a:noAutofit/>
          </a:bodyPr>
          <a:lstStyle/>
          <a:p>
            <a:r>
              <a:rPr lang="en-US" sz="3000" b="1" dirty="0" smtClean="0">
                <a:solidFill>
                  <a:srgbClr val="002060"/>
                </a:solidFill>
                <a:latin typeface="Segoe UI Light" panose="020B0502040204020203" pitchFamily="34" charset="0"/>
                <a:cs typeface="Segoe UI Light" panose="020B0502040204020203" pitchFamily="34" charset="0"/>
              </a:rPr>
              <a:t>Christopher Harrison</a:t>
            </a:r>
            <a:endParaRPr lang="en-US" sz="3000" b="1" dirty="0" smtClean="0">
              <a:solidFill>
                <a:srgbClr val="002060"/>
              </a:solidFill>
              <a:latin typeface="Segoe UI Light" panose="020B0502040204020203" pitchFamily="34" charset="0"/>
              <a:cs typeface="Segoe UI Light" panose="020B0502040204020203" pitchFamily="34" charset="0"/>
            </a:endParaRPr>
          </a:p>
          <a:p>
            <a:r>
              <a:rPr lang="en-US" sz="1200" dirty="0" smtClean="0">
                <a:solidFill>
                  <a:srgbClr val="002060"/>
                </a:solidFill>
                <a:latin typeface="Segoe UI Light" panose="020B0502040204020203" pitchFamily="34" charset="0"/>
                <a:cs typeface="Segoe UI Light" panose="020B0502040204020203" pitchFamily="34" charset="0"/>
              </a:rPr>
              <a:t>Content Developer</a:t>
            </a:r>
            <a:endParaRPr lang="en-US" sz="1200" dirty="0" smtClean="0">
              <a:solidFill>
                <a:srgbClr val="002060"/>
              </a:solidFill>
              <a:latin typeface="Segoe UI Light" panose="020B0502040204020203" pitchFamily="34" charset="0"/>
              <a:cs typeface="Segoe UI Light" panose="020B0502040204020203" pitchFamily="34" charset="0"/>
            </a:endParaRPr>
          </a:p>
          <a:p>
            <a:endParaRPr lang="en-US" sz="800" dirty="0" smtClean="0">
              <a:solidFill>
                <a:srgbClr val="002060"/>
              </a:solidFill>
              <a:latin typeface="Segoe UI Light" panose="020B0502040204020203" pitchFamily="34" charset="0"/>
              <a:cs typeface="Segoe UI Light" panose="020B0502040204020203" pitchFamily="34" charset="0"/>
            </a:endParaRPr>
          </a:p>
          <a:p>
            <a:r>
              <a:rPr lang="en-US" sz="1200" dirty="0">
                <a:solidFill>
                  <a:srgbClr val="002060"/>
                </a:solidFill>
                <a:latin typeface="Segoe UI Light" panose="020B0502040204020203" pitchFamily="34" charset="0"/>
                <a:cs typeface="Segoe UI Light" panose="020B0502040204020203" pitchFamily="34" charset="0"/>
              </a:rPr>
              <a:t>      </a:t>
            </a:r>
            <a:r>
              <a:rPr lang="en-US" sz="1200" dirty="0" smtClean="0">
                <a:solidFill>
                  <a:srgbClr val="002060"/>
                </a:solidFill>
                <a:latin typeface="Segoe UI Light" panose="020B0502040204020203" pitchFamily="34" charset="0"/>
                <a:cs typeface="Segoe UI Light" panose="020B0502040204020203" pitchFamily="34" charset="0"/>
              </a:rPr>
              <a:t>@</a:t>
            </a:r>
            <a:r>
              <a:rPr lang="en-US" sz="1200" dirty="0" err="1" smtClean="0">
                <a:solidFill>
                  <a:srgbClr val="002060"/>
                </a:solidFill>
                <a:latin typeface="Segoe UI Light" panose="020B0502040204020203" pitchFamily="34" charset="0"/>
                <a:cs typeface="Segoe UI Light" panose="020B0502040204020203" pitchFamily="34" charset="0"/>
              </a:rPr>
              <a:t>geektrainer</a:t>
            </a:r>
            <a:endParaRPr lang="en-US" sz="1200" dirty="0" smtClean="0">
              <a:solidFill>
                <a:srgbClr val="002060"/>
              </a:solidFill>
              <a:latin typeface="Segoe UI Light" panose="020B0502040204020203" pitchFamily="34" charset="0"/>
              <a:cs typeface="Segoe UI Light" panose="020B0502040204020203" pitchFamily="34" charset="0"/>
            </a:endParaRPr>
          </a:p>
          <a:p>
            <a:endParaRPr lang="en-US" sz="1200" dirty="0" smtClean="0">
              <a:solidFill>
                <a:srgbClr val="002060"/>
              </a:solidFill>
              <a:latin typeface="Segoe UI Light" panose="020B0502040204020203" pitchFamily="34" charset="0"/>
              <a:cs typeface="Segoe UI Light" panose="020B0502040204020203" pitchFamily="34" charset="0"/>
            </a:endParaRPr>
          </a:p>
          <a:p>
            <a:r>
              <a:rPr lang="en-US" sz="1100" dirty="0" smtClean="0">
                <a:solidFill>
                  <a:schemeClr val="tx1"/>
                </a:solidFill>
                <a:latin typeface="Segoe UI Light" panose="020B0502040204020203" pitchFamily="34" charset="0"/>
                <a:cs typeface="Segoe UI Light" panose="020B0502040204020203" pitchFamily="34" charset="0"/>
              </a:rPr>
              <a:t>Christopher </a:t>
            </a:r>
            <a:r>
              <a:rPr lang="en-US" sz="1100" dirty="0">
                <a:solidFill>
                  <a:schemeClr val="tx1"/>
                </a:solidFill>
                <a:latin typeface="Segoe UI Light" panose="020B0502040204020203" pitchFamily="34" charset="0"/>
                <a:cs typeface="Segoe UI Light" panose="020B0502040204020203" pitchFamily="34" charset="0"/>
              </a:rPr>
              <a:t>Harrison is a self-proclaimed geek with a passion for development and educating others. He got his first introduction to technology when his father brought home a VIC-20, graduated to a Commodore 64, and kept growing from there. Christopher parlayed that into a long career as a Microsoft Certified Trainer (MCT), with a focus on .NET development, SharePoint, and SQL Server. When offered the opportunity to become a content developer at Microsoft, he just couldn't resist and he made the jump. </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9015" y="2350313"/>
            <a:ext cx="190476" cy="19047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8086" y="1477311"/>
            <a:ext cx="2520000" cy="2520000"/>
          </a:xfrm>
          <a:prstGeom prst="rect">
            <a:avLst/>
          </a:prstGeom>
        </p:spPr>
      </p:pic>
    </p:spTree>
    <p:extLst>
      <p:ext uri="{BB962C8B-B14F-4D97-AF65-F5344CB8AC3E}">
        <p14:creationId xmlns:p14="http://schemas.microsoft.com/office/powerpoint/2010/main" val="2478939071"/>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Upcoming Web Wednesday Events</a:t>
            </a:r>
            <a:endParaRPr lang="en-US" dirty="0"/>
          </a:p>
        </p:txBody>
      </p:sp>
      <p:sp>
        <p:nvSpPr>
          <p:cNvPr id="3" name="Text Placeholder 2"/>
          <p:cNvSpPr>
            <a:spLocks noGrp="1"/>
          </p:cNvSpPr>
          <p:nvPr>
            <p:ph type="body" sz="quarter" idx="10"/>
          </p:nvPr>
        </p:nvSpPr>
        <p:spPr/>
        <p:txBody>
          <a:bodyPr/>
          <a:lstStyle/>
          <a:p>
            <a:r>
              <a:rPr lang="en-US" dirty="0" smtClean="0"/>
              <a:t>October </a:t>
            </a:r>
            <a:r>
              <a:rPr lang="en-US" dirty="0" smtClean="0"/>
              <a:t>29</a:t>
            </a:r>
            <a:r>
              <a:rPr lang="en-US" baseline="30000" dirty="0" smtClean="0"/>
              <a:t>th</a:t>
            </a:r>
            <a:r>
              <a:rPr lang="en-US" dirty="0" smtClean="0"/>
              <a:t> – Introduction to jQuery</a:t>
            </a:r>
          </a:p>
          <a:p>
            <a:pPr lvl="1"/>
            <a:r>
              <a:rPr lang="en-US" dirty="0" smtClean="0"/>
              <a:t>Jeremy Foster (@</a:t>
            </a:r>
            <a:r>
              <a:rPr lang="en-US" dirty="0" err="1" smtClean="0"/>
              <a:t>codefoster</a:t>
            </a:r>
            <a:r>
              <a:rPr lang="en-US" dirty="0" smtClean="0"/>
              <a:t>) and Rachel Appel (@</a:t>
            </a:r>
            <a:r>
              <a:rPr lang="en-US" dirty="0" err="1" smtClean="0"/>
              <a:t>rachelappel</a:t>
            </a:r>
            <a:r>
              <a:rPr lang="en-US" dirty="0" smtClean="0"/>
              <a:t>)</a:t>
            </a:r>
          </a:p>
          <a:p>
            <a:pPr lvl="1"/>
            <a:r>
              <a:rPr lang="en-US" dirty="0"/>
              <a:t>http://</a:t>
            </a:r>
            <a:r>
              <a:rPr lang="en-US" dirty="0" smtClean="0"/>
              <a:t>aka.ms/intro-jquery</a:t>
            </a:r>
          </a:p>
          <a:p>
            <a:r>
              <a:rPr lang="en-US" dirty="0" smtClean="0"/>
              <a:t>November 26</a:t>
            </a:r>
            <a:r>
              <a:rPr lang="en-US" baseline="30000" dirty="0" smtClean="0"/>
              <a:t>th</a:t>
            </a:r>
            <a:r>
              <a:rPr lang="en-US" dirty="0" smtClean="0"/>
              <a:t> – Customizing Identity in ASP.NET</a:t>
            </a:r>
          </a:p>
          <a:p>
            <a:pPr lvl="1"/>
            <a:r>
              <a:rPr lang="en-US" dirty="0" smtClean="0"/>
              <a:t>Jeremy Foster (@</a:t>
            </a:r>
            <a:r>
              <a:rPr lang="en-US" dirty="0" err="1" smtClean="0"/>
              <a:t>codefoster</a:t>
            </a:r>
            <a:r>
              <a:rPr lang="en-US" dirty="0" smtClean="0"/>
              <a:t>) and Adam Tuliper (@</a:t>
            </a:r>
            <a:r>
              <a:rPr lang="en-US" dirty="0" err="1" smtClean="0"/>
              <a:t>adamtuliper</a:t>
            </a:r>
            <a:r>
              <a:rPr lang="en-US" dirty="0" smtClean="0"/>
              <a:t>)</a:t>
            </a:r>
          </a:p>
          <a:p>
            <a:pPr lvl="1"/>
            <a:r>
              <a:rPr lang="en-US" dirty="0" smtClean="0"/>
              <a:t>Details coming soon</a:t>
            </a:r>
            <a:endParaRPr lang="en-US" dirty="0"/>
          </a:p>
          <a:p>
            <a:endParaRPr lang="en-US" dirty="0" smtClean="0"/>
          </a:p>
        </p:txBody>
      </p:sp>
    </p:spTree>
    <p:extLst>
      <p:ext uri="{BB962C8B-B14F-4D97-AF65-F5344CB8AC3E}">
        <p14:creationId xmlns:p14="http://schemas.microsoft.com/office/powerpoint/2010/main" val="1783618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the source code</a:t>
            </a:r>
            <a:endParaRPr lang="en-US" dirty="0"/>
          </a:p>
        </p:txBody>
      </p:sp>
      <p:sp>
        <p:nvSpPr>
          <p:cNvPr id="3" name="Text Placeholder 2"/>
          <p:cNvSpPr>
            <a:spLocks noGrp="1"/>
          </p:cNvSpPr>
          <p:nvPr>
            <p:ph type="body" sz="quarter" idx="10"/>
          </p:nvPr>
        </p:nvSpPr>
        <p:spPr/>
        <p:txBody>
          <a:bodyPr/>
          <a:lstStyle/>
          <a:p>
            <a:r>
              <a:rPr lang="en-US" dirty="0"/>
              <a:t>https://github.com/GeekTrainer/FrayedKnot</a:t>
            </a:r>
            <a:endParaRPr lang="en-US" dirty="0"/>
          </a:p>
        </p:txBody>
      </p:sp>
    </p:spTree>
    <p:extLst>
      <p:ext uri="{BB962C8B-B14F-4D97-AF65-F5344CB8AC3E}">
        <p14:creationId xmlns:p14="http://schemas.microsoft.com/office/powerpoint/2010/main" val="1325980532"/>
      </p:ext>
    </p:extLst>
  </p:cSld>
  <p:clrMapOvr>
    <a:masterClrMapping/>
  </p:clrMapOvr>
</p:sld>
</file>

<file path=ppt/theme/theme1.xml><?xml version="1.0" encoding="utf-8"?>
<a:theme xmlns:a="http://schemas.openxmlformats.org/drawingml/2006/main" name="Cover Slide">
  <a:themeElements>
    <a:clrScheme name="Custom 2">
      <a:dk1>
        <a:sysClr val="windowText" lastClr="000000"/>
      </a:dk1>
      <a:lt1>
        <a:sysClr val="window" lastClr="FFFFFF"/>
      </a:lt1>
      <a:dk2>
        <a:srgbClr val="147B33"/>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BreakSlides-Template Azure Dev Camp draft Day 2 April 24.potx" id="{ED74E470-6DB1-48F8-8F1A-7CAB83FD0BE5}" vid="{CE0851F9-900B-4131-A3BE-ED7259773C77}"/>
    </a:ext>
  </a:extLst>
</a:theme>
</file>

<file path=ppt/theme/theme2.xml><?xml version="1.0" encoding="utf-8"?>
<a:theme xmlns:a="http://schemas.openxmlformats.org/drawingml/2006/main" name="Content Slide">
  <a:themeElements>
    <a:clrScheme name="Custom 4">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474747"/>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BreakSlides-Template Azure Dev Camp draft Day 2 April 24.potx" id="{ED74E470-6DB1-48F8-8F1A-7CAB83FD0BE5}" vid="{C73617F2-B2B7-464D-B515-A967B34771C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40f62f3d-88fb-416f-8aeb-e1a0b982e955">
      <UserInfo>
        <DisplayName>Jeremy Thake</DisplayName>
        <AccountId>3278</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950112AD8B795438BF76DC29E37E368" ma:contentTypeVersion="1" ma:contentTypeDescription="Create a new document." ma:contentTypeScope="" ma:versionID="ab64a1350ae4601b1700e84aab503654">
  <xsd:schema xmlns:xsd="http://www.w3.org/2001/XMLSchema" xmlns:xs="http://www.w3.org/2001/XMLSchema" xmlns:p="http://schemas.microsoft.com/office/2006/metadata/properties" xmlns:ns3="40f62f3d-88fb-416f-8aeb-e1a0b982e955" targetNamespace="http://schemas.microsoft.com/office/2006/metadata/properties" ma:root="true" ma:fieldsID="f35b2b2bf5bbfa784ec62d29f705a4d5" ns3:_="">
    <xsd:import namespace="40f62f3d-88fb-416f-8aeb-e1a0b982e955"/>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f62f3d-88fb-416f-8aeb-e1a0b982e95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E0815C6-0C3C-41B2-94A3-08042AD9971B}">
  <ds:schemaRefs>
    <ds:schemaRef ds:uri="http://schemas.microsoft.com/sharepoint/v3/contenttype/forms"/>
  </ds:schemaRefs>
</ds:datastoreItem>
</file>

<file path=customXml/itemProps2.xml><?xml version="1.0" encoding="utf-8"?>
<ds:datastoreItem xmlns:ds="http://schemas.openxmlformats.org/officeDocument/2006/customXml" ds:itemID="{5D599C98-5E90-4F27-9E1E-CD2420FEB30D}">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40f62f3d-88fb-416f-8aeb-e1a0b982e955"/>
    <ds:schemaRef ds:uri="http://www.w3.org/XML/1998/namespace"/>
    <ds:schemaRef ds:uri="http://purl.org/dc/dcmitype/"/>
  </ds:schemaRefs>
</ds:datastoreItem>
</file>

<file path=customXml/itemProps3.xml><?xml version="1.0" encoding="utf-8"?>
<ds:datastoreItem xmlns:ds="http://schemas.openxmlformats.org/officeDocument/2006/customXml" ds:itemID="{FE124E90-27AF-4BC0-ADAA-435F2FC671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0f62f3d-88fb-416f-8aeb-e1a0b982e9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BreakSlides-Template Azure Dev Camp draft Day 2 April 24</Template>
  <TotalTime>2884</TotalTime>
  <Words>453</Words>
  <Application>Microsoft Office PowerPoint</Application>
  <PresentationFormat>On-screen Show (16:9)</PresentationFormat>
  <Paragraphs>58</Paragraphs>
  <Slides>7</Slides>
  <Notes>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7</vt:i4>
      </vt:variant>
    </vt:vector>
  </HeadingPairs>
  <TitlesOfParts>
    <vt:vector size="17" baseType="lpstr">
      <vt:lpstr>Arial</vt:lpstr>
      <vt:lpstr>Calibri</vt:lpstr>
      <vt:lpstr>Lucida Grande</vt:lpstr>
      <vt:lpstr>Segoe UI</vt:lpstr>
      <vt:lpstr>Segoe UI Light</vt:lpstr>
      <vt:lpstr>Segoe UI Semibold</vt:lpstr>
      <vt:lpstr>Segoe UI Semilight</vt:lpstr>
      <vt:lpstr>Times New Roman</vt:lpstr>
      <vt:lpstr>Cover Slide</vt:lpstr>
      <vt:lpstr>Content Slide</vt:lpstr>
      <vt:lpstr>PowerPoint Presentation</vt:lpstr>
      <vt:lpstr>  Join the MVA Community!</vt:lpstr>
      <vt:lpstr>Agenda  </vt:lpstr>
      <vt:lpstr>Get to know today’s presenters</vt:lpstr>
      <vt:lpstr>Get to know today’s presenters</vt:lpstr>
      <vt:lpstr>Upcoming Web Wednesday Events</vt:lpstr>
      <vt:lpstr>Access the source code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Sanito</dc:creator>
  <cp:lastModifiedBy>Christopher Harrison</cp:lastModifiedBy>
  <cp:revision>53</cp:revision>
  <dcterms:created xsi:type="dcterms:W3CDTF">2014-04-23T12:09:31Z</dcterms:created>
  <dcterms:modified xsi:type="dcterms:W3CDTF">2014-10-21T17:10:44Z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0x0101003950112AD8B795438BF76DC29E37E368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