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83" r:id="rId22"/>
    <p:sldId id="484" r:id="rId23"/>
    <p:sldId id="485" r:id="rId24"/>
    <p:sldId id="463" r:id="rId25"/>
    <p:sldId id="465" r:id="rId26"/>
    <p:sldId id="468" r:id="rId27"/>
    <p:sldId id="466" r:id="rId28"/>
    <p:sldId id="467" r:id="rId29"/>
    <p:sldId id="473" r:id="rId30"/>
    <p:sldId id="472" r:id="rId31"/>
    <p:sldId id="474" r:id="rId32"/>
    <p:sldId id="470" r:id="rId33"/>
    <p:sldId id="471" r:id="rId34"/>
    <p:sldId id="477" r:id="rId35"/>
    <p:sldId id="478" r:id="rId36"/>
    <p:sldId id="479" r:id="rId37"/>
    <p:sldId id="476" r:id="rId38"/>
    <p:sldId id="416" r:id="rId39"/>
    <p:sldId id="469" r:id="rId40"/>
    <p:sldId id="475"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83"/>
            <p14:sldId id="484"/>
            <p14:sldId id="485"/>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84" d="100"/>
          <a:sy n="84" d="100"/>
        </p:scale>
        <p:origin x="390" y="78"/>
      </p:cViewPr>
      <p:guideLst/>
    </p:cSldViewPr>
  </p:slideViewPr>
  <p:notesTextViewPr>
    <p:cViewPr>
      <p:scale>
        <a:sx n="1" d="1"/>
        <a:sy n="1" d="1"/>
      </p:scale>
      <p:origin x="0" y="0"/>
    </p:cViewPr>
  </p:notesTextViewPr>
  <p:sorterViewPr>
    <p:cViewPr>
      <p:scale>
        <a:sx n="100" d="100"/>
        <a:sy n="100" d="100"/>
      </p:scale>
      <p:origin x="0" y="-1002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0786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Christopher 1,2,3,6</a:t>
            </a:r>
          </a:p>
          <a:p>
            <a:r>
              <a:rPr lang="en-US" baseline="0" dirty="0" smtClean="0"/>
              <a:t>Jeremy 4,5,7</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28253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hyperlink" Target="http://wtfmobileweb.com/"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solidFill>
                  <a:schemeClr val="bg1"/>
                </a:solidFill>
              </a:rPr>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solidFill>
                  <a:schemeClr val="bg1"/>
                </a:solidFill>
              </a:rPr>
              <a:t>tl;dr</a:t>
            </a:r>
            <a:r>
              <a:rPr lang="en-US" sz="6000" dirty="0" smtClean="0">
                <a:solidFill>
                  <a:schemeClr val="bg1"/>
                </a:solidFill>
              </a:rPr>
              <a:t> version:</a:t>
            </a:r>
          </a:p>
          <a:p>
            <a:endParaRPr lang="en-US" dirty="0">
              <a:solidFill>
                <a:schemeClr val="bg1"/>
              </a:solidFill>
            </a:endParaRPr>
          </a:p>
          <a:p>
            <a:r>
              <a:rPr lang="en-US" sz="2000" dirty="0" smtClean="0">
                <a:solidFill>
                  <a:schemeClr val="bg1"/>
                </a:solidFill>
              </a:rPr>
              <a:t>Focusing on mobile devices with smaller screens and limited</a:t>
            </a:r>
          </a:p>
          <a:p>
            <a:pPr algn="ctr"/>
            <a:r>
              <a:rPr lang="en-US" sz="2000" dirty="0" smtClean="0">
                <a:solidFill>
                  <a:schemeClr val="bg1"/>
                </a:solidFill>
              </a:rPr>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a:t>
            </a:r>
            <a:r>
              <a:rPr lang="en-US" dirty="0" smtClean="0"/>
              <a:t>growth has </a:t>
            </a:r>
            <a:r>
              <a:rPr lang="en-US" dirty="0" smtClean="0"/>
              <a:t>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360133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8993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azure.microsoft.com/</a:t>
            </a:r>
            <a:r>
              <a:rPr lang="en-GB" dirty="0" err="1" smtClean="0"/>
              <a:t>en</a:t>
            </a:r>
            <a:r>
              <a:rPr lang="en-GB" dirty="0" smtClean="0"/>
              <a:t>-us/develop/mobile/reference</a:t>
            </a:r>
          </a:p>
          <a:p>
            <a:r>
              <a:rPr lang="en-GB" dirty="0" smtClean="0"/>
              <a:t>odata.org</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6891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solidFill>
                  <a:schemeClr val="bg1"/>
                </a:solidFill>
              </a:rPr>
              <a:t>Four seconds</a:t>
            </a:r>
            <a:endParaRPr lang="en-US" sz="4400" dirty="0">
              <a:solidFill>
                <a:schemeClr val="bg1"/>
              </a:solidFill>
            </a:endParaRPr>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solidFill>
                  <a:schemeClr val="bg1"/>
                </a:solidFill>
              </a:rPr>
              <a:t>That's it. That's all you get. Four seconds.</a:t>
            </a:r>
          </a:p>
          <a:p>
            <a:pPr algn="ctr"/>
            <a:endParaRPr lang="en-US" sz="2400" dirty="0">
              <a:solidFill>
                <a:schemeClr val="bg1"/>
              </a:solidFill>
            </a:endParaRPr>
          </a:p>
          <a:p>
            <a:pPr algn="ctr"/>
            <a:r>
              <a:rPr lang="en-US" sz="2400" dirty="0" smtClean="0">
                <a:solidFill>
                  <a:schemeClr val="bg1"/>
                </a:solidFill>
              </a:rPr>
              <a:t>If your page doesn't render in four seconds your users will perceive your page as slow.</a:t>
            </a:r>
          </a:p>
          <a:p>
            <a:pPr algn="ctr"/>
            <a:endParaRPr lang="en-US" sz="2400" dirty="0">
              <a:solidFill>
                <a:schemeClr val="bg1"/>
              </a:solidFill>
            </a:endParaRPr>
          </a:p>
          <a:p>
            <a:pPr algn="ctr"/>
            <a:r>
              <a:rPr lang="en-US" sz="2400" dirty="0" smtClean="0">
                <a:solidFill>
                  <a:schemeClr val="bg1"/>
                </a:solidFill>
              </a:rPr>
              <a:t>And perception is reality</a:t>
            </a:r>
            <a:endParaRPr lang="en-US" sz="2400" dirty="0">
              <a:solidFill>
                <a:schemeClr val="bg1"/>
              </a:solidFill>
            </a:endParaRPr>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02558" y="2082260"/>
            <a:ext cx="4551426" cy="707453"/>
          </a:xfrm>
        </p:spPr>
        <p:txBody>
          <a:bodyPr/>
          <a:lstStyle/>
          <a:p>
            <a:r>
              <a:rPr lang="en-US" dirty="0" smtClean="0"/>
              <a:t>Don’t use plugins</a:t>
            </a:r>
            <a:endParaRPr lang="en-US" dirty="0"/>
          </a:p>
        </p:txBody>
      </p:sp>
      <p:sp>
        <p:nvSpPr>
          <p:cNvPr id="3" name="Content Placeholder 2"/>
          <p:cNvSpPr>
            <a:spLocks noGrp="1"/>
          </p:cNvSpPr>
          <p:nvPr>
            <p:ph sz="quarter" idx="4294967295"/>
          </p:nvPr>
        </p:nvSpPr>
        <p:spPr>
          <a:xfrm>
            <a:off x="5019294" y="3435731"/>
            <a:ext cx="1917954" cy="733933"/>
          </a:xfrm>
          <a:prstGeom prst="rect">
            <a:avLst/>
          </a:prstGeom>
        </p:spPr>
        <p:txBody>
          <a:bodyPr/>
          <a:lstStyle/>
          <a:p>
            <a:pPr marL="0" indent="0">
              <a:buNone/>
            </a:pPr>
            <a:r>
              <a:rPr lang="en-US" dirty="0" smtClean="0"/>
              <a:t>Just don’t</a:t>
            </a:r>
            <a:endParaRPr lang="en-US" dirty="0"/>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hlinkClick r:id="rId2"/>
              </a:rPr>
              <a:t>http</a:t>
            </a:r>
            <a:r>
              <a:rPr lang="en-US">
                <a:hlinkClick r:id="rId2"/>
              </a:rPr>
              <a:t>://</a:t>
            </a:r>
            <a:r>
              <a:rPr lang="en-US" smtClean="0">
                <a:hlinkClick r:id="rId2"/>
              </a:rPr>
              <a:t>wtfmobileweb.com</a:t>
            </a:r>
            <a:r>
              <a:rPr lang="en-US" dirty="0">
                <a:hlinkClick r:id="rId2"/>
              </a:rPr>
              <a:t>/</a:t>
            </a:r>
            <a:endParaRPr lang="en-US" dirty="0"/>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Beginner to intermediate web platform experience</a:t>
            </a:r>
          </a:p>
          <a:p>
            <a:pPr lvl="1"/>
            <a:r>
              <a:rPr lang="en-US" dirty="0" smtClean="0"/>
              <a:t>Those looking for latest in modern web platform</a:t>
            </a:r>
          </a:p>
          <a:p>
            <a:r>
              <a:rPr lang="en-US" dirty="0" smtClean="0"/>
              <a:t>Suggested Prerequisites/Supporting Material</a:t>
            </a:r>
          </a:p>
          <a:p>
            <a:pPr lvl="1"/>
            <a:r>
              <a:rPr lang="en-US" dirty="0" smtClean="0"/>
              <a:t>Basic understanding of web platform (HTML/CSS/JavaScript)</a:t>
            </a:r>
          </a:p>
          <a:p>
            <a:pPr lvl="1"/>
            <a:r>
              <a:rPr lang="en-US" dirty="0" smtClean="0"/>
              <a:t>microsoftvirtualacademy.com (mva.ms)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a:t>MobileWebDev</a:t>
            </a:r>
            <a:r>
              <a:rPr lang="en-US" dirty="0" smtClean="0">
                <a:solidFill>
                  <a:srgbClr val="FF0000"/>
                </a:solidFill>
              </a:rPr>
              <a:t> </a:t>
            </a:r>
            <a:r>
              <a:rPr lang="en-US" dirty="0"/>
              <a:t>(expires 24 Nov 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12582</TotalTime>
  <Words>1177</Words>
  <Application>Microsoft Office PowerPoint</Application>
  <PresentationFormat>Widescreen</PresentationFormat>
  <Paragraphs>232</Paragraphs>
  <Slides>37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Things to think about…</vt:lpstr>
      <vt:lpstr>Benefits of JSON and OData</vt:lpstr>
      <vt:lpstr>Resources</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180</cp:revision>
  <dcterms:created xsi:type="dcterms:W3CDTF">2013-02-15T23:12:42Z</dcterms:created>
  <dcterms:modified xsi:type="dcterms:W3CDTF">2014-10-21T16:17:26Z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