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4" r:id="rId5"/>
  </p:sldMasterIdLst>
  <p:notesMasterIdLst>
    <p:notesMasterId r:id="rId43"/>
  </p:notesMasterIdLst>
  <p:handoutMasterIdLst>
    <p:handoutMasterId r:id="rId44"/>
  </p:handoutMasterIdLst>
  <p:sldIdLst>
    <p:sldId id="271" r:id="rId6"/>
    <p:sldId id="459" r:id="rId7"/>
    <p:sldId id="283" r:id="rId8"/>
    <p:sldId id="288" r:id="rId9"/>
    <p:sldId id="414" r:id="rId10"/>
    <p:sldId id="461" r:id="rId11"/>
    <p:sldId id="460" r:id="rId12"/>
    <p:sldId id="488" r:id="rId13"/>
    <p:sldId id="489" r:id="rId14"/>
    <p:sldId id="462" r:id="rId15"/>
    <p:sldId id="463" r:id="rId16"/>
    <p:sldId id="465" r:id="rId17"/>
    <p:sldId id="466" r:id="rId18"/>
    <p:sldId id="467" r:id="rId19"/>
    <p:sldId id="464" r:id="rId20"/>
    <p:sldId id="447" r:id="rId21"/>
    <p:sldId id="468" r:id="rId22"/>
    <p:sldId id="469" r:id="rId23"/>
    <p:sldId id="470" r:id="rId24"/>
    <p:sldId id="471" r:id="rId25"/>
    <p:sldId id="472" r:id="rId26"/>
    <p:sldId id="416" r:id="rId27"/>
    <p:sldId id="473" r:id="rId28"/>
    <p:sldId id="474" r:id="rId29"/>
    <p:sldId id="476" r:id="rId30"/>
    <p:sldId id="477" r:id="rId31"/>
    <p:sldId id="475" r:id="rId32"/>
    <p:sldId id="478" r:id="rId33"/>
    <p:sldId id="479" r:id="rId34"/>
    <p:sldId id="480" r:id="rId35"/>
    <p:sldId id="481" r:id="rId36"/>
    <p:sldId id="482" r:id="rId37"/>
    <p:sldId id="483" r:id="rId38"/>
    <p:sldId id="484" r:id="rId39"/>
    <p:sldId id="485" r:id="rId40"/>
    <p:sldId id="486" r:id="rId41"/>
    <p:sldId id="269"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urse Introduction" id="{17A22057-09B0-47CC-835A-CE984DDFC841}">
          <p14:sldIdLst>
            <p14:sldId id="271"/>
            <p14:sldId id="459"/>
          </p14:sldIdLst>
        </p14:section>
        <p14:section name="Module Slides" id="{2FF5E6E5-1CE0-412A-8CE0-3C6B6C89EC1C}">
          <p14:sldIdLst>
            <p14:sldId id="283"/>
            <p14:sldId id="288"/>
            <p14:sldId id="414"/>
            <p14:sldId id="461"/>
            <p14:sldId id="460"/>
            <p14:sldId id="488"/>
            <p14:sldId id="489"/>
            <p14:sldId id="462"/>
            <p14:sldId id="463"/>
            <p14:sldId id="465"/>
            <p14:sldId id="466"/>
            <p14:sldId id="467"/>
            <p14:sldId id="464"/>
            <p14:sldId id="447"/>
            <p14:sldId id="468"/>
            <p14:sldId id="469"/>
            <p14:sldId id="470"/>
            <p14:sldId id="471"/>
            <p14:sldId id="472"/>
            <p14:sldId id="416"/>
            <p14:sldId id="473"/>
            <p14:sldId id="474"/>
            <p14:sldId id="476"/>
            <p14:sldId id="477"/>
            <p14:sldId id="475"/>
            <p14:sldId id="478"/>
            <p14:sldId id="479"/>
            <p14:sldId id="480"/>
            <p14:sldId id="481"/>
            <p14:sldId id="482"/>
            <p14:sldId id="483"/>
            <p14:sldId id="484"/>
            <p14:sldId id="485"/>
            <p14:sldId id="486"/>
          </p14:sldIdLst>
        </p14:section>
        <p14:section name="End" id="{E17367C9-8ACE-479F-BE70-706EA28440B9}">
          <p14:sldIdLst>
            <p14:sldId id="26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A4F93"/>
    <a:srgbClr val="F7F7F7"/>
    <a:srgbClr val="6187A6"/>
    <a:srgbClr val="1F497D"/>
    <a:srgbClr val="002050"/>
    <a:srgbClr val="007233"/>
    <a:srgbClr val="86C400"/>
    <a:srgbClr val="82BF36"/>
    <a:srgbClr val="7FB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471" autoAdjust="0"/>
    <p:restoredTop sz="77755" autoAdjust="0"/>
  </p:normalViewPr>
  <p:slideViewPr>
    <p:cSldViewPr snapToGrid="0">
      <p:cViewPr varScale="1">
        <p:scale>
          <a:sx n="84" d="100"/>
          <a:sy n="84" d="100"/>
        </p:scale>
        <p:origin x="1026" y="78"/>
      </p:cViewPr>
      <p:guideLst/>
    </p:cSldViewPr>
  </p:slideViewPr>
  <p:notesTextViewPr>
    <p:cViewPr>
      <p:scale>
        <a:sx n="1" d="1"/>
        <a:sy n="1" d="1"/>
      </p:scale>
      <p:origin x="0" y="0"/>
    </p:cViewPr>
  </p:notesTextViewPr>
  <p:sorterViewPr>
    <p:cViewPr>
      <p:scale>
        <a:sx n="75" d="100"/>
        <a:sy n="75" d="100"/>
      </p:scale>
      <p:origin x="0" y="0"/>
    </p:cViewPr>
  </p:sorter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notesMaster" Target="notesMasters/notesMaster1.xml"/><Relationship Id="rId4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10/21/2014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10/21/2014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6111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jeremy</a:t>
            </a:r>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40162649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
        <p:nvSpPr>
          <p:cNvPr id="3" name="Notes Placeholder 2"/>
          <p:cNvSpPr>
            <a:spLocks noGrp="1"/>
          </p:cNvSpPr>
          <p:nvPr>
            <p:ph type="body" idx="1"/>
          </p:nvPr>
        </p:nvSpPr>
        <p:spPr/>
        <p:txBody>
          <a:bodyPr/>
          <a:lstStyle/>
          <a:p>
            <a:r>
              <a:rPr lang="en-US" dirty="0" smtClean="0"/>
              <a:t>Really, styling and layout are</a:t>
            </a:r>
            <a:r>
              <a:rPr lang="en-US" baseline="0" dirty="0" smtClean="0"/>
              <a:t> not entirely exclusively defined and we use CSS properties to affect both, but basically styling is changing the look of things – the colors, the fonts, the sizes, etc. Layout, on the other hand, is more a matter of where on the screen things appear, how much space there is between things, and how things behave when the screen is resized or reoriented by the user.</a:t>
            </a:r>
            <a:endParaRPr lang="en-US" dirty="0"/>
          </a:p>
        </p:txBody>
      </p:sp>
    </p:spTree>
    <p:extLst>
      <p:ext uri="{BB962C8B-B14F-4D97-AF65-F5344CB8AC3E}">
        <p14:creationId xmlns:p14="http://schemas.microsoft.com/office/powerpoint/2010/main" val="12452561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Tree>
    <p:extLst>
      <p:ext uri="{BB962C8B-B14F-4D97-AF65-F5344CB8AC3E}">
        <p14:creationId xmlns:p14="http://schemas.microsoft.com/office/powerpoint/2010/main" val="38097120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17</a:t>
            </a:fld>
            <a:endParaRPr lang="en-US" dirty="0"/>
          </a:p>
        </p:txBody>
      </p:sp>
    </p:spTree>
    <p:extLst>
      <p:ext uri="{BB962C8B-B14F-4D97-AF65-F5344CB8AC3E}">
        <p14:creationId xmlns:p14="http://schemas.microsoft.com/office/powerpoint/2010/main" val="6454716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18</a:t>
            </a:fld>
            <a:endParaRPr lang="en-US" dirty="0"/>
          </a:p>
        </p:txBody>
      </p:sp>
    </p:spTree>
    <p:extLst>
      <p:ext uri="{BB962C8B-B14F-4D97-AF65-F5344CB8AC3E}">
        <p14:creationId xmlns:p14="http://schemas.microsoft.com/office/powerpoint/2010/main" val="315205568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322903557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288649176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160585369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8896800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598571014"/>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18343046"/>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61880397"/>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6441253"/>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526697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code">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533400"/>
            <a:ext cx="10972800" cy="5943600"/>
          </a:xfrm>
          <a:prstGeom prst="rect">
            <a:avLst/>
          </a:prstGeom>
        </p:spPr>
        <p:txBody>
          <a:bodyPr anchor="t">
            <a:normAutofit/>
          </a:bodyPr>
          <a:lstStyle>
            <a:lvl1pPr algn="l">
              <a:defRPr sz="3200">
                <a:latin typeface="Andale Mono"/>
                <a:ea typeface="Segoe UI Symbol" pitchFamily="34" charset="0"/>
                <a:cs typeface="Andale Mono"/>
              </a:defRPr>
            </a:lvl1pPr>
            <a:lvl2pPr algn="ctr">
              <a:defRPr/>
            </a:lvl2pPr>
          </a:lstStyle>
          <a:p>
            <a:pPr lvl="0"/>
            <a:r>
              <a:rPr lang="en-US" dirty="0" smtClean="0"/>
              <a:t>Click to edit Master text styles</a:t>
            </a:r>
          </a:p>
        </p:txBody>
      </p:sp>
    </p:spTree>
    <p:extLst>
      <p:ext uri="{BB962C8B-B14F-4D97-AF65-F5344CB8AC3E}">
        <p14:creationId xmlns:p14="http://schemas.microsoft.com/office/powerpoint/2010/main" val="1471645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con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533400"/>
            <a:ext cx="10972800" cy="5943600"/>
          </a:xfrm>
          <a:prstGeom prst="rect">
            <a:avLst/>
          </a:prstGeom>
        </p:spPr>
        <p:txBody>
          <a:bodyPr anchor="ctr"/>
          <a:lstStyle>
            <a:lvl1pPr algn="ctr">
              <a:defRPr/>
            </a:lvl1pPr>
            <a:lvl2pPr algn="ctr">
              <a:defRPr/>
            </a:lvl2pPr>
          </a:lstStyle>
          <a:p>
            <a:pPr lvl="0"/>
            <a:r>
              <a:rPr lang="en-US" dirty="0" smtClean="0"/>
              <a:t>Click to edit Master text styles</a:t>
            </a:r>
          </a:p>
          <a:p>
            <a:pPr lvl="1"/>
            <a:r>
              <a:rPr lang="en-US" dirty="0" smtClean="0"/>
              <a:t>Second level</a:t>
            </a:r>
          </a:p>
        </p:txBody>
      </p:sp>
    </p:spTree>
    <p:extLst>
      <p:ext uri="{BB962C8B-B14F-4D97-AF65-F5344CB8AC3E}">
        <p14:creationId xmlns:p14="http://schemas.microsoft.com/office/powerpoint/2010/main" val="359264594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theme" Target="../theme/theme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1343556344"/>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hyperlink" Target="http://en.wikipedia.org/wiki/Favicon" TargetMode="Externa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g13n/ua.js" TargetMode="Externa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Christopher Harrison</a:t>
            </a:r>
          </a:p>
          <a:p>
            <a:r>
              <a:rPr lang="en-US" dirty="0" smtClean="0"/>
              <a:t>Jeremy Foster</a:t>
            </a:r>
            <a:endParaRPr lang="en-US" dirty="0">
              <a:solidFill>
                <a:srgbClr val="FF0000"/>
              </a:solidFill>
            </a:endParaRPr>
          </a:p>
        </p:txBody>
      </p:sp>
      <p:sp>
        <p:nvSpPr>
          <p:cNvPr id="2" name="Title 1"/>
          <p:cNvSpPr>
            <a:spLocks noGrp="1"/>
          </p:cNvSpPr>
          <p:nvPr>
            <p:ph type="ctrTitle"/>
          </p:nvPr>
        </p:nvSpPr>
        <p:spPr>
          <a:solidFill>
            <a:srgbClr val="007233"/>
          </a:solidFill>
        </p:spPr>
        <p:txBody>
          <a:bodyPr/>
          <a:lstStyle/>
          <a:p>
            <a:r>
              <a:rPr lang="en-US" sz="4000" dirty="0" smtClean="0"/>
              <a:t>Mobile Web</a:t>
            </a:r>
            <a:endParaRPr lang="en-US" sz="4000" dirty="0"/>
          </a:p>
        </p:txBody>
      </p:sp>
    </p:spTree>
    <p:extLst>
      <p:ext uri="{BB962C8B-B14F-4D97-AF65-F5344CB8AC3E}">
        <p14:creationId xmlns:p14="http://schemas.microsoft.com/office/powerpoint/2010/main" val="16657330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Media queries</a:t>
            </a:r>
            <a:endParaRPr lang="en-US" dirty="0"/>
          </a:p>
        </p:txBody>
      </p:sp>
      <p:sp>
        <p:nvSpPr>
          <p:cNvPr id="3" name="Content Placeholder 2"/>
          <p:cNvSpPr>
            <a:spLocks noGrp="1"/>
          </p:cNvSpPr>
          <p:nvPr>
            <p:ph sz="quarter" idx="10"/>
          </p:nvPr>
        </p:nvSpPr>
        <p:spPr/>
        <p:txBody>
          <a:bodyPr/>
          <a:lstStyle/>
          <a:p>
            <a:r>
              <a:rPr lang="en-US" dirty="0" smtClean="0"/>
              <a:t>Specify different settings based on</a:t>
            </a:r>
          </a:p>
          <a:p>
            <a:pPr lvl="1"/>
            <a:r>
              <a:rPr lang="en-US" dirty="0" smtClean="0"/>
              <a:t>Device type</a:t>
            </a:r>
          </a:p>
          <a:p>
            <a:pPr lvl="1"/>
            <a:r>
              <a:rPr lang="en-US" dirty="0" smtClean="0"/>
              <a:t>State</a:t>
            </a:r>
          </a:p>
          <a:p>
            <a:pPr lvl="1"/>
            <a:r>
              <a:rPr lang="en-US" dirty="0" smtClean="0"/>
              <a:t>Screen size</a:t>
            </a:r>
          </a:p>
        </p:txBody>
      </p:sp>
    </p:spTree>
    <p:extLst>
      <p:ext uri="{BB962C8B-B14F-4D97-AF65-F5344CB8AC3E}">
        <p14:creationId xmlns:p14="http://schemas.microsoft.com/office/powerpoint/2010/main" val="17017599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Device types</a:t>
            </a:r>
            <a:endParaRPr lang="en-US" dirty="0"/>
          </a:p>
        </p:txBody>
      </p:sp>
      <p:sp>
        <p:nvSpPr>
          <p:cNvPr id="3" name="Content Placeholder 2"/>
          <p:cNvSpPr>
            <a:spLocks noGrp="1"/>
          </p:cNvSpPr>
          <p:nvPr>
            <p:ph sz="quarter" idx="10"/>
          </p:nvPr>
        </p:nvSpPr>
        <p:spPr/>
        <p:txBody>
          <a:bodyPr/>
          <a:lstStyle/>
          <a:p>
            <a:r>
              <a:rPr lang="en-US" dirty="0" smtClean="0"/>
              <a:t>Screen</a:t>
            </a:r>
          </a:p>
          <a:p>
            <a:r>
              <a:rPr lang="en-US" dirty="0" smtClean="0"/>
              <a:t>Print</a:t>
            </a:r>
          </a:p>
          <a:p>
            <a:r>
              <a:rPr lang="en-US" dirty="0" smtClean="0"/>
              <a:t>Projector</a:t>
            </a:r>
          </a:p>
          <a:p>
            <a:r>
              <a:rPr lang="en-US" dirty="0" smtClean="0"/>
              <a:t>Handheld</a:t>
            </a:r>
          </a:p>
          <a:p>
            <a:pPr lvl="1"/>
            <a:r>
              <a:rPr lang="en-US" dirty="0" smtClean="0"/>
              <a:t>Don't use</a:t>
            </a:r>
          </a:p>
          <a:p>
            <a:pPr lvl="1"/>
            <a:r>
              <a:rPr lang="en-US" dirty="0" smtClean="0"/>
              <a:t>Won't test as positive for most tablets</a:t>
            </a:r>
          </a:p>
          <a:p>
            <a:pPr lvl="1"/>
            <a:r>
              <a:rPr lang="en-US" dirty="0" smtClean="0"/>
              <a:t>Doesn't give us enough information</a:t>
            </a:r>
            <a:endParaRPr lang="en-US" dirty="0"/>
          </a:p>
        </p:txBody>
      </p:sp>
    </p:spTree>
    <p:extLst>
      <p:ext uri="{BB962C8B-B14F-4D97-AF65-F5344CB8AC3E}">
        <p14:creationId xmlns:p14="http://schemas.microsoft.com/office/powerpoint/2010/main" val="3430814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fade">
                                      <p:cBhvr>
                                        <p:cTn id="12" dur="500"/>
                                        <p:tgtEl>
                                          <p:spTgt spid="3">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fade">
                                      <p:cBhvr>
                                        <p:cTn id="1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Orientation</a:t>
            </a:r>
            <a:endParaRPr lang="en-US" dirty="0"/>
          </a:p>
        </p:txBody>
      </p:sp>
      <p:sp>
        <p:nvSpPr>
          <p:cNvPr id="3" name="Content Placeholder 2"/>
          <p:cNvSpPr>
            <a:spLocks noGrp="1"/>
          </p:cNvSpPr>
          <p:nvPr>
            <p:ph sz="quarter" idx="10"/>
          </p:nvPr>
        </p:nvSpPr>
        <p:spPr/>
        <p:txBody>
          <a:bodyPr/>
          <a:lstStyle/>
          <a:p>
            <a:r>
              <a:rPr lang="en-US" dirty="0" smtClean="0"/>
              <a:t>Portrait</a:t>
            </a:r>
          </a:p>
          <a:p>
            <a:endParaRPr lang="en-US" dirty="0" smtClean="0"/>
          </a:p>
          <a:p>
            <a:endParaRPr lang="en-US" dirty="0"/>
          </a:p>
          <a:p>
            <a:endParaRPr lang="en-US" dirty="0" smtClean="0"/>
          </a:p>
          <a:p>
            <a:r>
              <a:rPr lang="en-US" dirty="0" smtClean="0"/>
              <a:t>Landscape</a:t>
            </a:r>
          </a:p>
        </p:txBody>
      </p:sp>
      <p:sp>
        <p:nvSpPr>
          <p:cNvPr id="4" name="Rectangle 3"/>
          <p:cNvSpPr/>
          <p:nvPr/>
        </p:nvSpPr>
        <p:spPr>
          <a:xfrm>
            <a:off x="1265275" y="2077029"/>
            <a:ext cx="1286540" cy="19563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rot="5400000">
            <a:off x="1265274" y="4387298"/>
            <a:ext cx="1286540" cy="19563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139223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Size</a:t>
            </a:r>
            <a:endParaRPr lang="en-US" dirty="0"/>
          </a:p>
        </p:txBody>
      </p:sp>
      <p:sp>
        <p:nvSpPr>
          <p:cNvPr id="3" name="Content Placeholder 2"/>
          <p:cNvSpPr>
            <a:spLocks noGrp="1"/>
          </p:cNvSpPr>
          <p:nvPr>
            <p:ph sz="quarter" idx="10"/>
          </p:nvPr>
        </p:nvSpPr>
        <p:spPr/>
        <p:txBody>
          <a:bodyPr/>
          <a:lstStyle/>
          <a:p>
            <a:r>
              <a:rPr lang="en-US" dirty="0" smtClean="0"/>
              <a:t>Width and height</a:t>
            </a:r>
          </a:p>
          <a:p>
            <a:pPr lvl="1"/>
            <a:r>
              <a:rPr lang="en-US" dirty="0" smtClean="0"/>
              <a:t>Size of the current window</a:t>
            </a:r>
          </a:p>
          <a:p>
            <a:r>
              <a:rPr lang="en-US" dirty="0" smtClean="0"/>
              <a:t>Device-width and device-height</a:t>
            </a:r>
          </a:p>
          <a:p>
            <a:pPr lvl="1"/>
            <a:r>
              <a:rPr lang="en-US" dirty="0" smtClean="0"/>
              <a:t>Size of the current device</a:t>
            </a:r>
          </a:p>
          <a:p>
            <a:r>
              <a:rPr lang="en-US" dirty="0" smtClean="0"/>
              <a:t>Max and min modifiers</a:t>
            </a:r>
            <a:endParaRPr lang="en-US" dirty="0"/>
          </a:p>
        </p:txBody>
      </p:sp>
    </p:spTree>
    <p:extLst>
      <p:ext uri="{BB962C8B-B14F-4D97-AF65-F5344CB8AC3E}">
        <p14:creationId xmlns:p14="http://schemas.microsoft.com/office/powerpoint/2010/main" val="40327475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media queries</a:t>
            </a:r>
            <a:endParaRPr lang="en-US" dirty="0"/>
          </a:p>
        </p:txBody>
      </p:sp>
      <p:sp>
        <p:nvSpPr>
          <p:cNvPr id="3" name="Content Placeholder 2"/>
          <p:cNvSpPr>
            <a:spLocks noGrp="1"/>
          </p:cNvSpPr>
          <p:nvPr>
            <p:ph sz="quarter" idx="10"/>
          </p:nvPr>
        </p:nvSpPr>
        <p:spPr/>
        <p:txBody>
          <a:bodyPr/>
          <a:lstStyle/>
          <a:p>
            <a:r>
              <a:rPr lang="en-US" dirty="0" smtClean="0"/>
              <a:t>Remember cascading rules</a:t>
            </a:r>
          </a:p>
          <a:p>
            <a:pPr lvl="1"/>
            <a:r>
              <a:rPr lang="en-US" dirty="0" smtClean="0"/>
              <a:t>Higher precedence to best match</a:t>
            </a:r>
          </a:p>
          <a:p>
            <a:pPr lvl="1"/>
            <a:r>
              <a:rPr lang="en-US" dirty="0" smtClean="0"/>
              <a:t>Media query sections override generic rules</a:t>
            </a:r>
          </a:p>
          <a:p>
            <a:r>
              <a:rPr lang="en-US" dirty="0" smtClean="0"/>
              <a:t>Ordering matters</a:t>
            </a:r>
          </a:p>
          <a:p>
            <a:pPr lvl="1"/>
            <a:r>
              <a:rPr lang="en-US" dirty="0" smtClean="0"/>
              <a:t>Put global rules first</a:t>
            </a:r>
          </a:p>
          <a:p>
            <a:pPr lvl="1"/>
            <a:r>
              <a:rPr lang="en-US" dirty="0" smtClean="0"/>
              <a:t>Smallest to largest or largest to smallest</a:t>
            </a:r>
            <a:endParaRPr lang="en-US" dirty="0"/>
          </a:p>
        </p:txBody>
      </p:sp>
    </p:spTree>
    <p:extLst>
      <p:ext uri="{BB962C8B-B14F-4D97-AF65-F5344CB8AC3E}">
        <p14:creationId xmlns:p14="http://schemas.microsoft.com/office/powerpoint/2010/main" val="1674281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Media queries</a:t>
            </a:r>
            <a:endParaRPr lang="en-US" dirty="0"/>
          </a:p>
        </p:txBody>
      </p:sp>
    </p:spTree>
    <p:extLst>
      <p:ext uri="{BB962C8B-B14F-4D97-AF65-F5344CB8AC3E}">
        <p14:creationId xmlns:p14="http://schemas.microsoft.com/office/powerpoint/2010/main" val="18673654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Bootstrap</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19029023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6A4F93"/>
        </a:solidFill>
        <a:effectLst/>
      </p:bgPr>
    </p:bg>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pPr marL="0" indent="0">
              <a:buNone/>
            </a:pPr>
            <a:r>
              <a:rPr lang="en-US" dirty="0"/>
              <a:t>The most popular front-end framework for developing </a:t>
            </a:r>
            <a:r>
              <a:rPr lang="en-US" dirty="0" smtClean="0"/>
              <a:t/>
            </a:r>
            <a:br>
              <a:rPr lang="en-US" dirty="0" smtClean="0"/>
            </a:br>
            <a:r>
              <a:rPr lang="en-US" dirty="0" smtClean="0"/>
              <a:t>responsive</a:t>
            </a:r>
            <a:r>
              <a:rPr lang="en-US" dirty="0"/>
              <a:t>, mobile first projects on the web.</a:t>
            </a:r>
            <a:endParaRPr lang="en-GB" dirty="0" smtClean="0"/>
          </a:p>
        </p:txBody>
      </p:sp>
      <p:sp>
        <p:nvSpPr>
          <p:cNvPr id="2" name="Title 1"/>
          <p:cNvSpPr>
            <a:spLocks noGrp="1"/>
          </p:cNvSpPr>
          <p:nvPr>
            <p:ph type="title"/>
          </p:nvPr>
        </p:nvSpPr>
        <p:spPr/>
        <p:txBody>
          <a:bodyPr/>
          <a:lstStyle/>
          <a:p>
            <a:r>
              <a:rPr lang="en-US" dirty="0" smtClean="0"/>
              <a:t>Bootstrap</a:t>
            </a:r>
            <a:endParaRPr lang="en-US" dirty="0"/>
          </a:p>
        </p:txBody>
      </p:sp>
      <p:pic>
        <p:nvPicPr>
          <p:cNvPr id="3" name="Picture 2" descr="Screen Clipping"/>
          <p:cNvPicPr>
            <a:picLocks noChangeAspect="1"/>
          </p:cNvPicPr>
          <p:nvPr/>
        </p:nvPicPr>
        <p:blipFill rotWithShape="1">
          <a:blip r:embed="rId3">
            <a:extLst>
              <a:ext uri="{28A0092B-C50C-407E-A947-70E740481C1C}">
                <a14:useLocalDpi xmlns:a14="http://schemas.microsoft.com/office/drawing/2010/main" val="0"/>
              </a:ext>
            </a:extLst>
          </a:blip>
          <a:srcRect b="3785"/>
          <a:stretch/>
        </p:blipFill>
        <p:spPr>
          <a:xfrm>
            <a:off x="-25295" y="0"/>
            <a:ext cx="12217295" cy="6134100"/>
          </a:xfrm>
          <a:prstGeom prst="rect">
            <a:avLst/>
          </a:prstGeom>
        </p:spPr>
      </p:pic>
    </p:spTree>
    <p:extLst>
      <p:ext uri="{BB962C8B-B14F-4D97-AF65-F5344CB8AC3E}">
        <p14:creationId xmlns:p14="http://schemas.microsoft.com/office/powerpoint/2010/main" val="81559060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US" dirty="0"/>
              <a:t>Theme Support </a:t>
            </a:r>
            <a:endParaRPr lang="en-US" dirty="0" smtClean="0"/>
          </a:p>
          <a:p>
            <a:r>
              <a:rPr lang="en-US" dirty="0" smtClean="0"/>
              <a:t>Responsive</a:t>
            </a:r>
            <a:endParaRPr lang="en-US" dirty="0"/>
          </a:p>
          <a:p>
            <a:r>
              <a:rPr lang="en-US" dirty="0"/>
              <a:t>Grid</a:t>
            </a:r>
          </a:p>
          <a:p>
            <a:r>
              <a:rPr lang="en-US" dirty="0"/>
              <a:t>Components</a:t>
            </a:r>
          </a:p>
          <a:p>
            <a:pPr lvl="1"/>
            <a:r>
              <a:rPr lang="en-US" dirty="0"/>
              <a:t>Pagination</a:t>
            </a:r>
          </a:p>
          <a:p>
            <a:pPr lvl="1"/>
            <a:r>
              <a:rPr lang="en-US" dirty="0"/>
              <a:t>Buttons</a:t>
            </a:r>
          </a:p>
          <a:p>
            <a:pPr lvl="1"/>
            <a:r>
              <a:rPr lang="en-US" dirty="0"/>
              <a:t>Modal</a:t>
            </a:r>
          </a:p>
          <a:p>
            <a:r>
              <a:rPr lang="en-US" dirty="0" smtClean="0"/>
              <a:t>Great Visual </a:t>
            </a:r>
            <a:r>
              <a:rPr lang="en-US" dirty="0"/>
              <a:t>Studio </a:t>
            </a:r>
            <a:r>
              <a:rPr lang="en-US" dirty="0" smtClean="0"/>
              <a:t>support</a:t>
            </a:r>
            <a:endParaRPr lang="en-US" dirty="0"/>
          </a:p>
        </p:txBody>
      </p:sp>
      <p:sp>
        <p:nvSpPr>
          <p:cNvPr id="2" name="Title 1"/>
          <p:cNvSpPr>
            <a:spLocks noGrp="1"/>
          </p:cNvSpPr>
          <p:nvPr>
            <p:ph type="title"/>
          </p:nvPr>
        </p:nvSpPr>
        <p:spPr/>
        <p:txBody>
          <a:bodyPr/>
          <a:lstStyle/>
          <a:p>
            <a:r>
              <a:rPr lang="en-US" smtClean="0"/>
              <a:t>Bootstrap Features</a:t>
            </a:r>
            <a:endParaRPr lang="en-US" dirty="0"/>
          </a:p>
        </p:txBody>
      </p:sp>
    </p:spTree>
    <p:extLst>
      <p:ext uri="{BB962C8B-B14F-4D97-AF65-F5344CB8AC3E}">
        <p14:creationId xmlns:p14="http://schemas.microsoft.com/office/powerpoint/2010/main" val="180545090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Responsive Layout</a:t>
            </a:r>
            <a:endParaRPr lang="en-US" dirty="0"/>
          </a:p>
        </p:txBody>
      </p:sp>
      <p:pic>
        <p:nvPicPr>
          <p:cNvPr id="4" name="Content Placeholder 3" descr="Screen Clipping"/>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3128113" y="1208989"/>
            <a:ext cx="5935774" cy="4440022"/>
          </a:xfrm>
        </p:spPr>
      </p:pic>
    </p:spTree>
    <p:extLst>
      <p:ext uri="{BB962C8B-B14F-4D97-AF65-F5344CB8AC3E}">
        <p14:creationId xmlns:p14="http://schemas.microsoft.com/office/powerpoint/2010/main" val="1494827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Course Topics</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521422569"/>
              </p:ext>
            </p:extLst>
          </p:nvPr>
        </p:nvGraphicFramePr>
        <p:xfrm>
          <a:off x="379413" y="1417636"/>
          <a:ext cx="11525250" cy="3838160"/>
        </p:xfrm>
        <a:graphic>
          <a:graphicData uri="http://schemas.openxmlformats.org/drawingml/2006/table">
            <a:tbl>
              <a:tblPr firstRow="1" bandRow="1">
                <a:tableStyleId>{5C22544A-7EE6-4342-B048-85BDC9FD1C3A}</a:tableStyleId>
              </a:tblPr>
              <a:tblGrid>
                <a:gridCol w="5762625">
                  <a:extLst>
                    <a:ext uri="{9D8B030D-6E8A-4147-A177-3AD203B41FA5}">
                      <a16:colId xmlns="" xmlns:a16="http://schemas.microsoft.com/office/drawing/2014/main" val="1632794655"/>
                    </a:ext>
                  </a:extLst>
                </a:gridCol>
                <a:gridCol w="5762625">
                  <a:extLst>
                    <a:ext uri="{9D8B030D-6E8A-4147-A177-3AD203B41FA5}">
                      <a16:colId xmlns="" xmlns:a16="http://schemas.microsoft.com/office/drawing/2014/main" val="2011313899"/>
                    </a:ext>
                  </a:extLst>
                </a:gridCol>
              </a:tblGrid>
              <a:tr h="767632">
                <a:tc gridSpan="2">
                  <a:txBody>
                    <a:bodyPr/>
                    <a:lstStyle/>
                    <a:p>
                      <a:r>
                        <a:rPr lang="en-US" sz="3600" dirty="0" smtClean="0">
                          <a:latin typeface="Segoe UI Light" panose="020B0502040204020203" pitchFamily="34" charset="0"/>
                          <a:cs typeface="Segoe UI Light" panose="020B0502040204020203" pitchFamily="34" charset="0"/>
                        </a:rPr>
                        <a:t>Mobile Web</a:t>
                      </a:r>
                      <a:endParaRPr lang="en-US" sz="3600" dirty="0">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extLst>
                  <a:ext uri="{0D108BD9-81ED-4DB2-BD59-A6C34878D82A}">
                    <a16:rowId xmlns="" xmlns:a16="http://schemas.microsoft.com/office/drawing/2014/main" val="1789177411"/>
                  </a:ext>
                </a:extLst>
              </a:tr>
              <a:tr h="767632">
                <a:tc>
                  <a:txBody>
                    <a:bodyPr/>
                    <a:lstStyle/>
                    <a:p>
                      <a:r>
                        <a:rPr lang="en-US" sz="2400" dirty="0" smtClean="0">
                          <a:latin typeface="Segoe UI Light" panose="020B0502040204020203" pitchFamily="34" charset="0"/>
                          <a:cs typeface="Segoe UI Light" panose="020B0502040204020203" pitchFamily="34" charset="0"/>
                        </a:rPr>
                        <a:t>01 | Designing</a:t>
                      </a:r>
                      <a:r>
                        <a:rPr lang="en-US" sz="2400" baseline="0" dirty="0" smtClean="0">
                          <a:latin typeface="Segoe UI Light" panose="020B0502040204020203" pitchFamily="34" charset="0"/>
                          <a:cs typeface="Segoe UI Light" panose="020B0502040204020203" pitchFamily="34" charset="0"/>
                        </a:rPr>
                        <a:t> for Mobile</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05 | The Mobile</a:t>
                      </a:r>
                      <a:r>
                        <a:rPr lang="en-US" sz="2400" baseline="0" dirty="0" smtClean="0">
                          <a:latin typeface="Segoe UI Light" panose="020B0502040204020203" pitchFamily="34" charset="0"/>
                          <a:cs typeface="Segoe UI Light" panose="020B0502040204020203" pitchFamily="34" charset="0"/>
                        </a:rPr>
                        <a:t> Client</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3842815335"/>
                  </a:ext>
                </a:extLst>
              </a:tr>
              <a:tr h="767632">
                <a:tc>
                  <a:txBody>
                    <a:bodyPr/>
                    <a:lstStyle/>
                    <a:p>
                      <a:r>
                        <a:rPr lang="en-US" sz="2400" dirty="0" smtClean="0">
                          <a:latin typeface="Segoe UI Light" panose="020B0502040204020203" pitchFamily="34" charset="0"/>
                          <a:cs typeface="Segoe UI Light" panose="020B0502040204020203" pitchFamily="34" charset="0"/>
                        </a:rPr>
                        <a:t>02 | Mobile UI</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06 | Offline Data</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321066646"/>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 Integrating Touch</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07 | Publishing to Azure</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3812060533"/>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04 | Setting Up the</a:t>
                      </a:r>
                      <a:r>
                        <a:rPr lang="en-US" sz="2400" baseline="0" dirty="0" smtClean="0">
                          <a:latin typeface="Segoe UI Light" panose="020B0502040204020203" pitchFamily="34" charset="0"/>
                          <a:cs typeface="Segoe UI Light" panose="020B0502040204020203" pitchFamily="34" charset="0"/>
                        </a:rPr>
                        <a:t> Server</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endParaRPr lang="en-US" sz="2400" dirty="0">
                        <a:latin typeface="Segoe UI Light" panose="020B0502040204020203" pitchFamily="34" charset="0"/>
                        <a:cs typeface="Segoe UI Light" panose="020B0502040204020203" pitchFamily="34" charset="0"/>
                      </a:endParaRPr>
                    </a:p>
                  </a:txBody>
                  <a:tcPr anchor="ctr"/>
                </a:tc>
              </a:tr>
            </a:tbl>
          </a:graphicData>
        </a:graphic>
      </p:graphicFrame>
    </p:spTree>
    <p:extLst>
      <p:ext uri="{BB962C8B-B14F-4D97-AF65-F5344CB8AC3E}">
        <p14:creationId xmlns:p14="http://schemas.microsoft.com/office/powerpoint/2010/main" val="26434368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Responsive Layout</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9870" y="1289634"/>
            <a:ext cx="2342071" cy="4264214"/>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7865" y="1245702"/>
            <a:ext cx="6029184" cy="4308146"/>
          </a:xfrm>
          <a:prstGeom prst="rect">
            <a:avLst/>
          </a:prstGeom>
        </p:spPr>
      </p:pic>
    </p:spTree>
    <p:extLst>
      <p:ext uri="{BB962C8B-B14F-4D97-AF65-F5344CB8AC3E}">
        <p14:creationId xmlns:p14="http://schemas.microsoft.com/office/powerpoint/2010/main" val="184108244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Bootstrap and mobile devices</a:t>
            </a:r>
            <a:endParaRPr lang="en-US" dirty="0"/>
          </a:p>
        </p:txBody>
      </p:sp>
    </p:spTree>
    <p:extLst>
      <p:ext uri="{BB962C8B-B14F-4D97-AF65-F5344CB8AC3E}">
        <p14:creationId xmlns:p14="http://schemas.microsoft.com/office/powerpoint/2010/main" val="419421004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Images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24337424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What not to do</a:t>
            </a:r>
            <a:br>
              <a:rPr lang="en-US" dirty="0" smtClean="0"/>
            </a:br>
            <a:r>
              <a:rPr lang="en-US" dirty="0" smtClean="0"/>
              <a:t/>
            </a:r>
            <a:br>
              <a:rPr lang="en-US" dirty="0" smtClean="0"/>
            </a:br>
            <a:r>
              <a:rPr lang="en-US" dirty="0" smtClean="0"/>
              <a:t>F12 tools</a:t>
            </a:r>
            <a:endParaRPr lang="en-US" dirty="0"/>
          </a:p>
        </p:txBody>
      </p:sp>
    </p:spTree>
    <p:extLst>
      <p:ext uri="{BB962C8B-B14F-4D97-AF65-F5344CB8AC3E}">
        <p14:creationId xmlns:p14="http://schemas.microsoft.com/office/powerpoint/2010/main" val="159221526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Image issues</a:t>
            </a:r>
            <a:endParaRPr lang="en-US" dirty="0"/>
          </a:p>
        </p:txBody>
      </p:sp>
      <p:sp>
        <p:nvSpPr>
          <p:cNvPr id="4" name="Content Placeholder 3"/>
          <p:cNvSpPr>
            <a:spLocks noGrp="1"/>
          </p:cNvSpPr>
          <p:nvPr>
            <p:ph sz="quarter" idx="10"/>
          </p:nvPr>
        </p:nvSpPr>
        <p:spPr/>
        <p:txBody>
          <a:bodyPr/>
          <a:lstStyle/>
          <a:p>
            <a:r>
              <a:rPr lang="en-US" dirty="0" smtClean="0"/>
              <a:t>Need to send down right sized images</a:t>
            </a:r>
          </a:p>
          <a:p>
            <a:r>
              <a:rPr lang="en-US" dirty="0" smtClean="0"/>
              <a:t>Servers don't automatically resize images</a:t>
            </a:r>
          </a:p>
          <a:p>
            <a:r>
              <a:rPr lang="en-US" dirty="0" err="1" smtClean="0"/>
              <a:t>img</a:t>
            </a:r>
            <a:r>
              <a:rPr lang="en-US" dirty="0" smtClean="0"/>
              <a:t> tag doesn't support size detection</a:t>
            </a:r>
            <a:endParaRPr lang="en-US" dirty="0"/>
          </a:p>
        </p:txBody>
      </p:sp>
    </p:spTree>
    <p:extLst>
      <p:ext uri="{BB962C8B-B14F-4D97-AF65-F5344CB8AC3E}">
        <p14:creationId xmlns:p14="http://schemas.microsoft.com/office/powerpoint/2010/main" val="321205600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Option one</a:t>
            </a:r>
            <a:endParaRPr lang="en-US" dirty="0"/>
          </a:p>
        </p:txBody>
      </p:sp>
      <p:sp>
        <p:nvSpPr>
          <p:cNvPr id="3" name="Content Placeholder 2"/>
          <p:cNvSpPr>
            <a:spLocks noGrp="1"/>
          </p:cNvSpPr>
          <p:nvPr>
            <p:ph sz="quarter" idx="10"/>
          </p:nvPr>
        </p:nvSpPr>
        <p:spPr/>
        <p:txBody>
          <a:bodyPr>
            <a:normAutofit lnSpcReduction="10000"/>
          </a:bodyPr>
          <a:lstStyle/>
          <a:p>
            <a:r>
              <a:rPr lang="en-US" dirty="0" smtClean="0"/>
              <a:t>SVG graphics</a:t>
            </a:r>
          </a:p>
          <a:p>
            <a:r>
              <a:rPr lang="en-US" dirty="0" smtClean="0"/>
              <a:t>The name says it all</a:t>
            </a:r>
          </a:p>
          <a:p>
            <a:pPr lvl="1"/>
            <a:r>
              <a:rPr lang="en-US" dirty="0" smtClean="0"/>
              <a:t>Scalable</a:t>
            </a:r>
          </a:p>
          <a:p>
            <a:pPr lvl="1"/>
            <a:r>
              <a:rPr lang="en-US" dirty="0" smtClean="0"/>
              <a:t>Vector</a:t>
            </a:r>
          </a:p>
          <a:p>
            <a:pPr lvl="1"/>
            <a:r>
              <a:rPr lang="en-US" dirty="0" smtClean="0"/>
              <a:t>Graphics</a:t>
            </a:r>
          </a:p>
          <a:p>
            <a:r>
              <a:rPr lang="en-US" dirty="0" smtClean="0"/>
              <a:t>Images are created declaratively</a:t>
            </a:r>
          </a:p>
          <a:p>
            <a:pPr lvl="1"/>
            <a:r>
              <a:rPr lang="en-US" dirty="0" smtClean="0"/>
              <a:t>Least amount of data to be downloaded</a:t>
            </a:r>
          </a:p>
          <a:p>
            <a:r>
              <a:rPr lang="en-US" dirty="0" smtClean="0"/>
              <a:t>Potential issues</a:t>
            </a:r>
          </a:p>
          <a:p>
            <a:pPr lvl="1"/>
            <a:r>
              <a:rPr lang="en-US" dirty="0" smtClean="0"/>
              <a:t>Browser support</a:t>
            </a:r>
          </a:p>
          <a:p>
            <a:pPr lvl="1"/>
            <a:r>
              <a:rPr lang="en-US" dirty="0" smtClean="0"/>
              <a:t>Generating SVG</a:t>
            </a:r>
            <a:endParaRPr lang="en-US" dirty="0"/>
          </a:p>
        </p:txBody>
      </p:sp>
    </p:spTree>
    <p:extLst>
      <p:ext uri="{BB962C8B-B14F-4D97-AF65-F5344CB8AC3E}">
        <p14:creationId xmlns:p14="http://schemas.microsoft.com/office/powerpoint/2010/main" val="338776985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 simple SVG</a:t>
            </a:r>
            <a:endParaRPr lang="en-US" dirty="0"/>
          </a:p>
        </p:txBody>
      </p:sp>
    </p:spTree>
    <p:extLst>
      <p:ext uri="{BB962C8B-B14F-4D97-AF65-F5344CB8AC3E}">
        <p14:creationId xmlns:p14="http://schemas.microsoft.com/office/powerpoint/2010/main" val="321867437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Option two</a:t>
            </a:r>
            <a:endParaRPr lang="en-US" dirty="0"/>
          </a:p>
        </p:txBody>
      </p:sp>
      <p:sp>
        <p:nvSpPr>
          <p:cNvPr id="3" name="Content Placeholder 2"/>
          <p:cNvSpPr>
            <a:spLocks noGrp="1"/>
          </p:cNvSpPr>
          <p:nvPr>
            <p:ph sz="quarter" idx="10"/>
          </p:nvPr>
        </p:nvSpPr>
        <p:spPr/>
        <p:txBody>
          <a:bodyPr/>
          <a:lstStyle/>
          <a:p>
            <a:r>
              <a:rPr lang="en-US" dirty="0" smtClean="0"/>
              <a:t>HTML5 picture element</a:t>
            </a:r>
          </a:p>
          <a:p>
            <a:r>
              <a:rPr lang="en-US" dirty="0" smtClean="0"/>
              <a:t>W3C draft standard</a:t>
            </a:r>
          </a:p>
          <a:p>
            <a:r>
              <a:rPr lang="en-US" dirty="0" smtClean="0"/>
              <a:t>Similar to audio and video elements</a:t>
            </a:r>
          </a:p>
          <a:p>
            <a:pPr lvl="1"/>
            <a:r>
              <a:rPr lang="en-US" dirty="0" smtClean="0"/>
              <a:t>Specify multiple images</a:t>
            </a:r>
          </a:p>
          <a:p>
            <a:pPr lvl="1"/>
            <a:r>
              <a:rPr lang="en-US" dirty="0" smtClean="0"/>
              <a:t>Supports media queries</a:t>
            </a:r>
          </a:p>
          <a:p>
            <a:r>
              <a:rPr lang="en-US" dirty="0" smtClean="0"/>
              <a:t>Potential issues</a:t>
            </a:r>
          </a:p>
          <a:p>
            <a:pPr lvl="1"/>
            <a:r>
              <a:rPr lang="en-US" dirty="0" smtClean="0"/>
              <a:t>Browser support</a:t>
            </a:r>
          </a:p>
          <a:p>
            <a:pPr lvl="1"/>
            <a:r>
              <a:rPr lang="en-US" dirty="0" smtClean="0"/>
              <a:t>Scott </a:t>
            </a:r>
            <a:r>
              <a:rPr lang="en-US" dirty="0" err="1" smtClean="0"/>
              <a:t>Jehl's</a:t>
            </a:r>
            <a:r>
              <a:rPr lang="en-US" dirty="0" smtClean="0"/>
              <a:t> </a:t>
            </a:r>
            <a:r>
              <a:rPr lang="en-US" dirty="0" err="1" smtClean="0"/>
              <a:t>picturefill</a:t>
            </a:r>
            <a:r>
              <a:rPr lang="en-US" dirty="0"/>
              <a:t>: https://github.com/scottjehl/picturefill</a:t>
            </a:r>
          </a:p>
        </p:txBody>
      </p:sp>
    </p:spTree>
    <p:extLst>
      <p:ext uri="{BB962C8B-B14F-4D97-AF65-F5344CB8AC3E}">
        <p14:creationId xmlns:p14="http://schemas.microsoft.com/office/powerpoint/2010/main" val="284964147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Picture element</a:t>
            </a:r>
            <a:endParaRPr lang="en-US" dirty="0"/>
          </a:p>
        </p:txBody>
      </p:sp>
      <p:sp>
        <p:nvSpPr>
          <p:cNvPr id="5" name="Rectangle 4"/>
          <p:cNvSpPr/>
          <p:nvPr/>
        </p:nvSpPr>
        <p:spPr>
          <a:xfrm>
            <a:off x="2523519" y="6145164"/>
            <a:ext cx="7602279" cy="400110"/>
          </a:xfrm>
          <a:prstGeom prst="rect">
            <a:avLst/>
          </a:prstGeom>
        </p:spPr>
        <p:style>
          <a:lnRef idx="3">
            <a:schemeClr val="lt1"/>
          </a:lnRef>
          <a:fillRef idx="1">
            <a:schemeClr val="accent6"/>
          </a:fillRef>
          <a:effectRef idx="1">
            <a:schemeClr val="accent6"/>
          </a:effectRef>
          <a:fontRef idx="minor">
            <a:schemeClr val="lt1"/>
          </a:fontRef>
        </p:style>
        <p:txBody>
          <a:bodyPr wrap="square">
            <a:spAutoFit/>
          </a:bodyPr>
          <a:lstStyle/>
          <a:p>
            <a:r>
              <a:rPr lang="en-US" sz="2000" dirty="0"/>
              <a:t>http://www.html5rocks.com/en/tutorials/responsive/picture-element/</a:t>
            </a:r>
          </a:p>
        </p:txBody>
      </p:sp>
    </p:spTree>
    <p:extLst>
      <p:ext uri="{BB962C8B-B14F-4D97-AF65-F5344CB8AC3E}">
        <p14:creationId xmlns:p14="http://schemas.microsoft.com/office/powerpoint/2010/main" val="24901101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Option three</a:t>
            </a:r>
            <a:endParaRPr lang="en-US" dirty="0"/>
          </a:p>
        </p:txBody>
      </p:sp>
      <p:sp>
        <p:nvSpPr>
          <p:cNvPr id="4" name="Content Placeholder 3"/>
          <p:cNvSpPr>
            <a:spLocks noGrp="1"/>
          </p:cNvSpPr>
          <p:nvPr>
            <p:ph sz="quarter" idx="10"/>
          </p:nvPr>
        </p:nvSpPr>
        <p:spPr/>
        <p:txBody>
          <a:bodyPr/>
          <a:lstStyle/>
          <a:p>
            <a:r>
              <a:rPr lang="en-US" dirty="0" smtClean="0"/>
              <a:t>Background images on div tags</a:t>
            </a:r>
          </a:p>
          <a:p>
            <a:r>
              <a:rPr lang="en-US" dirty="0" smtClean="0"/>
              <a:t>Always works</a:t>
            </a:r>
          </a:p>
          <a:p>
            <a:r>
              <a:rPr lang="en-US" dirty="0" smtClean="0"/>
              <a:t>Supports media queries</a:t>
            </a:r>
          </a:p>
          <a:p>
            <a:r>
              <a:rPr lang="en-US" dirty="0" smtClean="0"/>
              <a:t>Potential issues</a:t>
            </a:r>
          </a:p>
          <a:p>
            <a:pPr lvl="1"/>
            <a:r>
              <a:rPr lang="en-US" dirty="0" smtClean="0"/>
              <a:t>It's a hack</a:t>
            </a:r>
            <a:endParaRPr lang="en-US" dirty="0"/>
          </a:p>
        </p:txBody>
      </p:sp>
    </p:spTree>
    <p:extLst>
      <p:ext uri="{BB962C8B-B14F-4D97-AF65-F5344CB8AC3E}">
        <p14:creationId xmlns:p14="http://schemas.microsoft.com/office/powerpoint/2010/main" val="33566723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02 | Mobile UI</a:t>
            </a:r>
            <a:endParaRPr lang="en-US" dirty="0"/>
          </a:p>
        </p:txBody>
      </p:sp>
      <p:sp>
        <p:nvSpPr>
          <p:cNvPr id="4" name="Subtitle 3"/>
          <p:cNvSpPr>
            <a:spLocks noGrp="1"/>
          </p:cNvSpPr>
          <p:nvPr>
            <p:ph type="subTitle" idx="1"/>
          </p:nvPr>
        </p:nvSpPr>
        <p:spPr/>
        <p:txBody>
          <a:bodyPr/>
          <a:lstStyle/>
          <a:p>
            <a:r>
              <a:rPr lang="en-US" dirty="0"/>
              <a:t>Christopher Harrison | </a:t>
            </a:r>
            <a:r>
              <a:rPr lang="en-US" dirty="0" smtClean="0"/>
              <a:t>@</a:t>
            </a:r>
            <a:r>
              <a:rPr lang="en-US" smtClean="0"/>
              <a:t>GeekTrainer</a:t>
            </a:r>
            <a:endParaRPr lang="en-US" dirty="0"/>
          </a:p>
          <a:p>
            <a:r>
              <a:rPr lang="en-US" dirty="0"/>
              <a:t>Jeremy Foster | @codefoster</a:t>
            </a:r>
          </a:p>
        </p:txBody>
      </p:sp>
    </p:spTree>
    <p:extLst>
      <p:ext uri="{BB962C8B-B14F-4D97-AF65-F5344CB8AC3E}">
        <p14:creationId xmlns:p14="http://schemas.microsoft.com/office/powerpoint/2010/main" val="102780224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Background images</a:t>
            </a:r>
            <a:endParaRPr lang="en-US" dirty="0"/>
          </a:p>
        </p:txBody>
      </p:sp>
    </p:spTree>
    <p:extLst>
      <p:ext uri="{BB962C8B-B14F-4D97-AF65-F5344CB8AC3E}">
        <p14:creationId xmlns:p14="http://schemas.microsoft.com/office/powerpoint/2010/main" val="344414489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Mimicking apps</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83895643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Just because it's not an app...</a:t>
            </a:r>
            <a:endParaRPr lang="en-US" dirty="0"/>
          </a:p>
        </p:txBody>
      </p:sp>
      <p:sp>
        <p:nvSpPr>
          <p:cNvPr id="5" name="Content Placeholder 4"/>
          <p:cNvSpPr>
            <a:spLocks noGrp="1"/>
          </p:cNvSpPr>
          <p:nvPr>
            <p:ph sz="quarter" idx="10"/>
          </p:nvPr>
        </p:nvSpPr>
        <p:spPr/>
        <p:txBody>
          <a:bodyPr/>
          <a:lstStyle/>
          <a:p>
            <a:r>
              <a:rPr lang="en-US" dirty="0" smtClean="0"/>
              <a:t>Doesn't mean we don't want it to behave like one</a:t>
            </a:r>
          </a:p>
          <a:p>
            <a:r>
              <a:rPr lang="en-US" dirty="0" smtClean="0"/>
              <a:t>Components</a:t>
            </a:r>
          </a:p>
          <a:p>
            <a:pPr lvl="1"/>
            <a:r>
              <a:rPr lang="en-US" dirty="0" smtClean="0"/>
              <a:t>Controlling the browser</a:t>
            </a:r>
          </a:p>
          <a:p>
            <a:pPr lvl="1"/>
            <a:r>
              <a:rPr lang="en-US" dirty="0" smtClean="0"/>
              <a:t>Shortcut icon</a:t>
            </a:r>
          </a:p>
        </p:txBody>
      </p:sp>
    </p:spTree>
    <p:extLst>
      <p:ext uri="{BB962C8B-B14F-4D97-AF65-F5344CB8AC3E}">
        <p14:creationId xmlns:p14="http://schemas.microsoft.com/office/powerpoint/2010/main" val="119159240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Controlling the browser</a:t>
            </a:r>
            <a:endParaRPr lang="en-US" dirty="0"/>
          </a:p>
        </p:txBody>
      </p:sp>
      <p:sp>
        <p:nvSpPr>
          <p:cNvPr id="3" name="Content Placeholder 2"/>
          <p:cNvSpPr>
            <a:spLocks noGrp="1"/>
          </p:cNvSpPr>
          <p:nvPr>
            <p:ph sz="quarter" idx="10"/>
          </p:nvPr>
        </p:nvSpPr>
        <p:spPr/>
        <p:txBody>
          <a:bodyPr/>
          <a:lstStyle/>
          <a:p>
            <a:r>
              <a:rPr lang="en-US" dirty="0" smtClean="0"/>
              <a:t>viewport meta tag</a:t>
            </a:r>
          </a:p>
          <a:p>
            <a:pPr lvl="1"/>
            <a:r>
              <a:rPr lang="en-US" dirty="0" smtClean="0"/>
              <a:t>Set zoom capabilities</a:t>
            </a:r>
          </a:p>
          <a:p>
            <a:r>
              <a:rPr lang="en-US" dirty="0" smtClean="0"/>
              <a:t>Hiding the address bar</a:t>
            </a:r>
          </a:p>
          <a:p>
            <a:pPr lvl="1"/>
            <a:r>
              <a:rPr lang="en-US" dirty="0"/>
              <a:t>https://</a:t>
            </a:r>
            <a:r>
              <a:rPr lang="en-US" dirty="0" smtClean="0"/>
              <a:t>gist.github.com/scottjehl/1183357</a:t>
            </a:r>
          </a:p>
          <a:p>
            <a:pPr lvl="2"/>
            <a:r>
              <a:rPr lang="en-US" dirty="0" smtClean="0"/>
              <a:t>(iOS and Android only)</a:t>
            </a:r>
            <a:endParaRPr lang="en-US" dirty="0"/>
          </a:p>
        </p:txBody>
      </p:sp>
    </p:spTree>
    <p:extLst>
      <p:ext uri="{BB962C8B-B14F-4D97-AF65-F5344CB8AC3E}">
        <p14:creationId xmlns:p14="http://schemas.microsoft.com/office/powerpoint/2010/main" val="366710633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Icons</a:t>
            </a:r>
            <a:endParaRPr lang="en-US" dirty="0"/>
          </a:p>
        </p:txBody>
      </p:sp>
      <p:sp>
        <p:nvSpPr>
          <p:cNvPr id="3" name="Content Placeholder 2"/>
          <p:cNvSpPr>
            <a:spLocks noGrp="1"/>
          </p:cNvSpPr>
          <p:nvPr>
            <p:ph sz="quarter" idx="10"/>
          </p:nvPr>
        </p:nvSpPr>
        <p:spPr/>
        <p:txBody>
          <a:bodyPr/>
          <a:lstStyle/>
          <a:p>
            <a:r>
              <a:rPr lang="en-US" dirty="0" smtClean="0"/>
              <a:t>Determine what is placed on home screen when "installed"</a:t>
            </a:r>
          </a:p>
          <a:p>
            <a:r>
              <a:rPr lang="en-US" dirty="0" smtClean="0"/>
              <a:t>Unfortunately, each vendor has their own method</a:t>
            </a:r>
          </a:p>
          <a:p>
            <a:pPr lvl="1"/>
            <a:r>
              <a:rPr lang="en-US" dirty="0">
                <a:hlinkClick r:id="rId2"/>
              </a:rPr>
              <a:t>http://</a:t>
            </a:r>
            <a:r>
              <a:rPr lang="en-US" dirty="0" smtClean="0">
                <a:hlinkClick r:id="rId2"/>
              </a:rPr>
              <a:t>en.wikipedia.org/wiki/Favicon</a:t>
            </a:r>
            <a:endParaRPr lang="en-US" dirty="0" smtClean="0"/>
          </a:p>
        </p:txBody>
      </p:sp>
    </p:spTree>
    <p:extLst>
      <p:ext uri="{BB962C8B-B14F-4D97-AF65-F5344CB8AC3E}">
        <p14:creationId xmlns:p14="http://schemas.microsoft.com/office/powerpoint/2010/main" val="370791273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Mimicking live tile</a:t>
            </a:r>
            <a:endParaRPr lang="en-US" dirty="0"/>
          </a:p>
        </p:txBody>
      </p:sp>
      <p:sp>
        <p:nvSpPr>
          <p:cNvPr id="3" name="Content Placeholder 2"/>
          <p:cNvSpPr>
            <a:spLocks noGrp="1"/>
          </p:cNvSpPr>
          <p:nvPr>
            <p:ph sz="quarter" idx="10"/>
          </p:nvPr>
        </p:nvSpPr>
        <p:spPr/>
        <p:txBody>
          <a:bodyPr/>
          <a:lstStyle/>
          <a:p>
            <a:r>
              <a:rPr lang="en-US" dirty="0" smtClean="0"/>
              <a:t>Live tiles show state of an application</a:t>
            </a:r>
          </a:p>
          <a:p>
            <a:pPr lvl="1"/>
            <a:r>
              <a:rPr lang="en-US" dirty="0" smtClean="0"/>
              <a:t>Unread messages</a:t>
            </a:r>
          </a:p>
          <a:p>
            <a:pPr lvl="1"/>
            <a:r>
              <a:rPr lang="en-US" dirty="0" smtClean="0"/>
              <a:t>Number of posted updates</a:t>
            </a:r>
          </a:p>
          <a:p>
            <a:r>
              <a:rPr lang="en-US" dirty="0" smtClean="0"/>
              <a:t>Using polling, pinned sites can behave like live tiles</a:t>
            </a:r>
          </a:p>
          <a:p>
            <a:pPr lvl="1"/>
            <a:r>
              <a:rPr lang="en-US" dirty="0" smtClean="0"/>
              <a:t>Full details:</a:t>
            </a:r>
          </a:p>
          <a:p>
            <a:pPr lvl="2"/>
            <a:r>
              <a:rPr lang="en-US" dirty="0" smtClean="0"/>
              <a:t>http</a:t>
            </a:r>
            <a:r>
              <a:rPr lang="en-US" dirty="0"/>
              <a:t>://msdn.microsoft.com/en-us/library/ie/dn455115(v=vs.85).</a:t>
            </a:r>
            <a:r>
              <a:rPr lang="en-US" dirty="0" smtClean="0"/>
              <a:t>aspx</a:t>
            </a:r>
          </a:p>
          <a:p>
            <a:pPr lvl="1"/>
            <a:r>
              <a:rPr lang="en-US" dirty="0" smtClean="0"/>
              <a:t>Scott </a:t>
            </a:r>
            <a:r>
              <a:rPr lang="en-US" dirty="0" err="1" smtClean="0"/>
              <a:t>Hanselman's</a:t>
            </a:r>
            <a:r>
              <a:rPr lang="en-US" dirty="0" smtClean="0"/>
              <a:t> blog:</a:t>
            </a:r>
          </a:p>
          <a:p>
            <a:pPr lvl="2"/>
            <a:r>
              <a:rPr lang="en-US" dirty="0"/>
              <a:t>http://</a:t>
            </a:r>
            <a:r>
              <a:rPr lang="en-US" dirty="0" smtClean="0"/>
              <a:t>www.hanselman.com/blog/MakeAWindows81PinnedLiveTileForYOURWebsiteInMinutes.aspx</a:t>
            </a:r>
          </a:p>
          <a:p>
            <a:pPr lvl="1"/>
            <a:r>
              <a:rPr lang="en-US" dirty="0" smtClean="0"/>
              <a:t>Build My Pinned Site</a:t>
            </a:r>
          </a:p>
          <a:p>
            <a:pPr lvl="2"/>
            <a:r>
              <a:rPr lang="en-US" dirty="0"/>
              <a:t>http://</a:t>
            </a:r>
            <a:r>
              <a:rPr lang="en-US" dirty="0" smtClean="0"/>
              <a:t>www.buildmypinnedsite.com/</a:t>
            </a:r>
            <a:endParaRPr lang="en-US" dirty="0"/>
          </a:p>
        </p:txBody>
      </p:sp>
    </p:spTree>
    <p:extLst>
      <p:ext uri="{BB962C8B-B14F-4D97-AF65-F5344CB8AC3E}">
        <p14:creationId xmlns:p14="http://schemas.microsoft.com/office/powerpoint/2010/main" val="145218193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Live tiles</a:t>
            </a:r>
            <a:endParaRPr lang="en-US" dirty="0"/>
          </a:p>
        </p:txBody>
      </p:sp>
    </p:spTree>
    <p:extLst>
      <p:ext uri="{BB962C8B-B14F-4D97-AF65-F5344CB8AC3E}">
        <p14:creationId xmlns:p14="http://schemas.microsoft.com/office/powerpoint/2010/main" val="159160661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CSS and media queries</a:t>
            </a:r>
          </a:p>
          <a:p>
            <a:r>
              <a:rPr lang="en-GB" dirty="0" smtClean="0"/>
              <a:t>Bootstrap</a:t>
            </a:r>
          </a:p>
          <a:p>
            <a:r>
              <a:rPr lang="en-GB" dirty="0" smtClean="0"/>
              <a:t>Images</a:t>
            </a:r>
          </a:p>
          <a:p>
            <a:r>
              <a:rPr lang="en-GB" dirty="0" smtClean="0"/>
              <a:t>Mimicking Apps</a:t>
            </a:r>
          </a:p>
        </p:txBody>
      </p:sp>
      <p:sp>
        <p:nvSpPr>
          <p:cNvPr id="2" name="Title 1"/>
          <p:cNvSpPr>
            <a:spLocks noGrp="1"/>
          </p:cNvSpPr>
          <p:nvPr>
            <p:ph type="title"/>
          </p:nvPr>
        </p:nvSpPr>
        <p:spPr/>
        <p:txBody>
          <a:bodyPr/>
          <a:lstStyle/>
          <a:p>
            <a:r>
              <a:rPr lang="en-US" smtClean="0"/>
              <a:t>Module Overview</a:t>
            </a:r>
            <a:endParaRPr lang="en-US" dirty="0"/>
          </a:p>
        </p:txBody>
      </p:sp>
    </p:spTree>
    <p:extLst>
      <p:ext uri="{BB962C8B-B14F-4D97-AF65-F5344CB8AC3E}">
        <p14:creationId xmlns:p14="http://schemas.microsoft.com/office/powerpoint/2010/main" val="12842208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CSS and media queries</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7290757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30 second CSS review</a:t>
            </a:r>
            <a:endParaRPr lang="en-US" dirty="0"/>
          </a:p>
        </p:txBody>
      </p:sp>
      <p:sp>
        <p:nvSpPr>
          <p:cNvPr id="3" name="Content Placeholder 2"/>
          <p:cNvSpPr>
            <a:spLocks noGrp="1"/>
          </p:cNvSpPr>
          <p:nvPr>
            <p:ph sz="quarter" idx="10"/>
          </p:nvPr>
        </p:nvSpPr>
        <p:spPr/>
        <p:txBody>
          <a:bodyPr/>
          <a:lstStyle/>
          <a:p>
            <a:r>
              <a:rPr lang="en-US" dirty="0" smtClean="0"/>
              <a:t>Cascading style sheets</a:t>
            </a:r>
          </a:p>
          <a:p>
            <a:pPr lvl="1"/>
            <a:r>
              <a:rPr lang="en-US" dirty="0" smtClean="0"/>
              <a:t>Higher precedence for best matches</a:t>
            </a:r>
          </a:p>
          <a:p>
            <a:pPr lvl="2"/>
            <a:r>
              <a:rPr lang="en-US" dirty="0" smtClean="0"/>
              <a:t>ID</a:t>
            </a:r>
          </a:p>
          <a:p>
            <a:pPr lvl="2"/>
            <a:r>
              <a:rPr lang="en-US" dirty="0" smtClean="0"/>
              <a:t>Class</a:t>
            </a:r>
          </a:p>
          <a:p>
            <a:pPr lvl="2"/>
            <a:r>
              <a:rPr lang="en-US" dirty="0" smtClean="0"/>
              <a:t>Element</a:t>
            </a:r>
            <a:endParaRPr lang="en-US" dirty="0"/>
          </a:p>
          <a:p>
            <a:pPr lvl="1"/>
            <a:r>
              <a:rPr lang="en-US" dirty="0" smtClean="0"/>
              <a:t>Last write wins</a:t>
            </a:r>
            <a:endParaRPr lang="en-US" dirty="0"/>
          </a:p>
        </p:txBody>
      </p:sp>
    </p:spTree>
    <p:extLst>
      <p:ext uri="{BB962C8B-B14F-4D97-AF65-F5344CB8AC3E}">
        <p14:creationId xmlns:p14="http://schemas.microsoft.com/office/powerpoint/2010/main" val="38934622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Browser detection</a:t>
            </a:r>
            <a:endParaRPr lang="en-US" dirty="0"/>
          </a:p>
        </p:txBody>
      </p:sp>
      <p:sp>
        <p:nvSpPr>
          <p:cNvPr id="5" name="Content Placeholder 4"/>
          <p:cNvSpPr>
            <a:spLocks noGrp="1"/>
          </p:cNvSpPr>
          <p:nvPr>
            <p:ph sz="quarter" idx="10"/>
          </p:nvPr>
        </p:nvSpPr>
        <p:spPr/>
        <p:txBody>
          <a:bodyPr/>
          <a:lstStyle/>
          <a:p>
            <a:r>
              <a:rPr lang="en-US" dirty="0" smtClean="0"/>
              <a:t>Challenging at best</a:t>
            </a:r>
          </a:p>
          <a:p>
            <a:pPr lvl="1"/>
            <a:r>
              <a:rPr lang="en-US" dirty="0" smtClean="0"/>
              <a:t>User agent strings can be misleading</a:t>
            </a:r>
          </a:p>
          <a:p>
            <a:pPr lvl="1"/>
            <a:r>
              <a:rPr lang="en-US" dirty="0" smtClean="0"/>
              <a:t>User agent strings can be spoofed</a:t>
            </a:r>
          </a:p>
          <a:p>
            <a:r>
              <a:rPr lang="en-US" dirty="0" smtClean="0"/>
              <a:t>Use a library</a:t>
            </a:r>
          </a:p>
          <a:p>
            <a:pPr lvl="1"/>
            <a:r>
              <a:rPr lang="en-US" dirty="0" smtClean="0"/>
              <a:t>UA.js</a:t>
            </a:r>
          </a:p>
          <a:p>
            <a:pPr lvl="2"/>
            <a:r>
              <a:rPr lang="en-US" dirty="0">
                <a:hlinkClick r:id="rId2"/>
              </a:rPr>
              <a:t>https://github.com/g13n/ua.js</a:t>
            </a:r>
            <a:endParaRPr lang="en-US" dirty="0" smtClean="0"/>
          </a:p>
        </p:txBody>
      </p:sp>
    </p:spTree>
    <p:extLst>
      <p:ext uri="{BB962C8B-B14F-4D97-AF65-F5344CB8AC3E}">
        <p14:creationId xmlns:p14="http://schemas.microsoft.com/office/powerpoint/2010/main" val="26625829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Browser Capability Detection</a:t>
            </a:r>
            <a:endParaRPr lang="en-US" dirty="0"/>
          </a:p>
        </p:txBody>
      </p:sp>
      <p:sp>
        <p:nvSpPr>
          <p:cNvPr id="3" name="Content Placeholder 2"/>
          <p:cNvSpPr>
            <a:spLocks noGrp="1"/>
          </p:cNvSpPr>
          <p:nvPr>
            <p:ph sz="quarter" idx="10"/>
          </p:nvPr>
        </p:nvSpPr>
        <p:spPr/>
        <p:txBody>
          <a:bodyPr/>
          <a:lstStyle/>
          <a:p>
            <a:r>
              <a:rPr lang="en-US" dirty="0" smtClean="0"/>
              <a:t>What the browser is doesn't matter</a:t>
            </a:r>
          </a:p>
          <a:p>
            <a:pPr lvl="1"/>
            <a:r>
              <a:rPr lang="en-US" dirty="0" smtClean="0"/>
              <a:t>What matters is what features it supports</a:t>
            </a:r>
          </a:p>
          <a:p>
            <a:r>
              <a:rPr lang="en-US" dirty="0" err="1" smtClean="0"/>
              <a:t>Modernizr</a:t>
            </a:r>
            <a:endParaRPr lang="en-US" dirty="0" smtClean="0"/>
          </a:p>
          <a:p>
            <a:pPr lvl="1"/>
            <a:r>
              <a:rPr lang="en-US" dirty="0" smtClean="0"/>
              <a:t>Open source library</a:t>
            </a:r>
          </a:p>
          <a:p>
            <a:pPr lvl="1"/>
            <a:r>
              <a:rPr lang="en-US" dirty="0" smtClean="0"/>
              <a:t>Adds classes based on browser capabilities</a:t>
            </a:r>
          </a:p>
          <a:p>
            <a:pPr lvl="2"/>
            <a:r>
              <a:rPr lang="en-US" dirty="0" smtClean="0"/>
              <a:t>feature (if supported)</a:t>
            </a:r>
          </a:p>
          <a:p>
            <a:pPr lvl="3"/>
            <a:r>
              <a:rPr lang="en-US" dirty="0" smtClean="0"/>
              <a:t>video</a:t>
            </a:r>
          </a:p>
          <a:p>
            <a:pPr lvl="2"/>
            <a:r>
              <a:rPr lang="en-US" dirty="0" smtClean="0"/>
              <a:t>feature (if not supported)</a:t>
            </a:r>
          </a:p>
          <a:p>
            <a:pPr lvl="3"/>
            <a:r>
              <a:rPr lang="en-US" dirty="0" smtClean="0"/>
              <a:t>no-video</a:t>
            </a:r>
          </a:p>
        </p:txBody>
      </p:sp>
    </p:spTree>
    <p:extLst>
      <p:ext uri="{BB962C8B-B14F-4D97-AF65-F5344CB8AC3E}">
        <p14:creationId xmlns:p14="http://schemas.microsoft.com/office/powerpoint/2010/main" val="10305804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modernizr</a:t>
            </a:r>
            <a:endParaRPr lang="en-US" dirty="0"/>
          </a:p>
        </p:txBody>
      </p:sp>
    </p:spTree>
    <p:extLst>
      <p:ext uri="{BB962C8B-B14F-4D97-AF65-F5344CB8AC3E}">
        <p14:creationId xmlns:p14="http://schemas.microsoft.com/office/powerpoint/2010/main" val="2772127319"/>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F3CFFA86DA93345A891C3CCBC738F63" ma:contentTypeVersion="1" ma:contentTypeDescription="Create a new document." ma:contentTypeScope="" ma:versionID="060e45d69093970729cdde03e78aa3cc">
  <xsd:schema xmlns:xsd="http://www.w3.org/2001/XMLSchema" xmlns:xs="http://www.w3.org/2001/XMLSchema" xmlns:p="http://schemas.microsoft.com/office/2006/metadata/properties" xmlns:ns3="ecd1fa32-ae44-48d6-80a1-71a52da60b4a" targetNamespace="http://schemas.microsoft.com/office/2006/metadata/properties" ma:root="true" ma:fieldsID="2fc9741b54117334ed0e10932dac3600" ns3:_="">
    <xsd:import namespace="ecd1fa32-ae44-48d6-80a1-71a52da60b4a"/>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cd1fa32-ae44-48d6-80a1-71a52da60b4a"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545FFDC-6555-4FAD-8A13-72F96FEB88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cd1fa32-ae44-48d6-80a1-71a52da60b4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3.xml><?xml version="1.0" encoding="utf-8"?>
<ds:datastoreItem xmlns:ds="http://schemas.openxmlformats.org/officeDocument/2006/customXml" ds:itemID="{7025FDD9-4C58-4084-9F89-0E6ADD6FFF55}">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ecd1fa32-ae44-48d6-80a1-71a52da60b4a"/>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11469</TotalTime>
  <Words>595</Words>
  <Application>Microsoft Office PowerPoint</Application>
  <PresentationFormat>Widescreen</PresentationFormat>
  <Paragraphs>166</Paragraphs>
  <Slides>37</Slides>
  <Notes>6</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37</vt:i4>
      </vt:variant>
    </vt:vector>
  </HeadingPairs>
  <TitlesOfParts>
    <vt:vector size="46" baseType="lpstr">
      <vt:lpstr>Andale Mono</vt:lpstr>
      <vt:lpstr>Arial</vt:lpstr>
      <vt:lpstr>Calibri</vt:lpstr>
      <vt:lpstr>Segoe</vt:lpstr>
      <vt:lpstr>Segoe UI</vt:lpstr>
      <vt:lpstr>Segoe UI Light</vt:lpstr>
      <vt:lpstr>Segoe UI Symbol</vt:lpstr>
      <vt:lpstr>1_Office Theme</vt:lpstr>
      <vt:lpstr>2_Office Theme</vt:lpstr>
      <vt:lpstr>Mobile Web</vt:lpstr>
      <vt:lpstr>Course Topics</vt:lpstr>
      <vt:lpstr>PowerPoint Presentation</vt:lpstr>
      <vt:lpstr>Module Overview</vt:lpstr>
      <vt:lpstr>PowerPoint Presentation</vt:lpstr>
      <vt:lpstr>30 second CSS review</vt:lpstr>
      <vt:lpstr>Browser detection</vt:lpstr>
      <vt:lpstr>Browser Capability Detection</vt:lpstr>
      <vt:lpstr>modernizr</vt:lpstr>
      <vt:lpstr>Media queries</vt:lpstr>
      <vt:lpstr>Device types</vt:lpstr>
      <vt:lpstr>Orientation</vt:lpstr>
      <vt:lpstr>Size</vt:lpstr>
      <vt:lpstr>Using media queries</vt:lpstr>
      <vt:lpstr>Media queries</vt:lpstr>
      <vt:lpstr>PowerPoint Presentation</vt:lpstr>
      <vt:lpstr>Bootstrap</vt:lpstr>
      <vt:lpstr>Bootstrap Features</vt:lpstr>
      <vt:lpstr>Responsive Layout</vt:lpstr>
      <vt:lpstr>Responsive Layout</vt:lpstr>
      <vt:lpstr>Bootstrap and mobile devices</vt:lpstr>
      <vt:lpstr>PowerPoint Presentation</vt:lpstr>
      <vt:lpstr>What not to do  F12 tools</vt:lpstr>
      <vt:lpstr>Image issues</vt:lpstr>
      <vt:lpstr>Option one</vt:lpstr>
      <vt:lpstr>A simple SVG</vt:lpstr>
      <vt:lpstr>Option two</vt:lpstr>
      <vt:lpstr>Picture element</vt:lpstr>
      <vt:lpstr>Option three</vt:lpstr>
      <vt:lpstr>Background images</vt:lpstr>
      <vt:lpstr>PowerPoint Presentation</vt:lpstr>
      <vt:lpstr>Just because it's not an app...</vt:lpstr>
      <vt:lpstr>Controlling the browser</vt:lpstr>
      <vt:lpstr>Icons</vt:lpstr>
      <vt:lpstr>Mimicking live tile</vt:lpstr>
      <vt:lpstr>Live tiles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Christopher Harrison</cp:lastModifiedBy>
  <cp:revision>175</cp:revision>
  <dcterms:created xsi:type="dcterms:W3CDTF">2013-02-15T23:12:42Z</dcterms:created>
  <dcterms:modified xsi:type="dcterms:W3CDTF">2014-10-21T16:24:21Z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0x010100CF3CFFA86DA93345A891C3CCBC738F63</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ies>
</file>