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4" r:id="rId5"/>
  </p:sldMasterIdLst>
  <p:notesMasterIdLst>
    <p:notesMasterId r:id="rId17"/>
  </p:notesMasterIdLst>
  <p:handoutMasterIdLst>
    <p:handoutMasterId r:id="rId18"/>
  </p:handoutMasterIdLst>
  <p:sldIdLst>
    <p:sldId id="459" r:id="rId6"/>
    <p:sldId id="460" r:id="rId7"/>
    <p:sldId id="283" r:id="rId8"/>
    <p:sldId id="288" r:id="rId9"/>
    <p:sldId id="414" r:id="rId10"/>
    <p:sldId id="461" r:id="rId11"/>
    <p:sldId id="462" r:id="rId12"/>
    <p:sldId id="447" r:id="rId13"/>
    <p:sldId id="463" r:id="rId14"/>
    <p:sldId id="464"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troduction" id="{17A22057-09B0-47CC-835A-CE984DDFC841}">
          <p14:sldIdLst>
            <p14:sldId id="459"/>
            <p14:sldId id="460"/>
          </p14:sldIdLst>
        </p14:section>
        <p14:section name="Module Slides" id="{2FF5E6E5-1CE0-412A-8CE0-3C6B6C89EC1C}">
          <p14:sldIdLst>
            <p14:sldId id="283"/>
            <p14:sldId id="288"/>
            <p14:sldId id="414"/>
            <p14:sldId id="461"/>
            <p14:sldId id="462"/>
            <p14:sldId id="447"/>
            <p14:sldId id="463"/>
            <p14:sldId id="464"/>
          </p14:sldIdLst>
        </p14:section>
        <p14:section name="End" id="{E17367C9-8ACE-479F-BE70-706EA28440B9}">
          <p14:sldIdLst>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6187A6"/>
    <a:srgbClr val="1F497D"/>
    <a:srgbClr val="002050"/>
    <a:srgbClr val="007233"/>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71" autoAdjust="0"/>
    <p:restoredTop sz="77755" autoAdjust="0"/>
  </p:normalViewPr>
  <p:slideViewPr>
    <p:cSldViewPr snapToGrid="0">
      <p:cViewPr varScale="1">
        <p:scale>
          <a:sx n="72" d="100"/>
          <a:sy n="72" d="100"/>
        </p:scale>
        <p:origin x="756" y="54"/>
      </p:cViewPr>
      <p:guideLst/>
    </p:cSldViewPr>
  </p:slideViewPr>
  <p:notesTextViewPr>
    <p:cViewPr>
      <p:scale>
        <a:sx n="1" d="1"/>
        <a:sy n="1" d="1"/>
      </p:scale>
      <p:origin x="0" y="0"/>
    </p:cViewPr>
  </p:notesTextViewPr>
  <p:sorterViewPr>
    <p:cViewPr>
      <p:scale>
        <a:sx n="75" d="100"/>
        <a:sy n="75"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10/20/2014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10/20/2014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8930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jeremy</a:t>
            </a:r>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475433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5256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809712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Advisability of splitting out an API</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4206615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going to do a lot here – create the mobile service, create a knots table, create a steps table,</a:t>
            </a:r>
            <a:r>
              <a:rPr lang="en-US" baseline="0" dirty="0" smtClean="0"/>
              <a:t> add sample data, create a knots </a:t>
            </a:r>
            <a:r>
              <a:rPr lang="en-US" baseline="0" dirty="0" err="1" smtClean="0"/>
              <a:t>api</a:t>
            </a:r>
            <a:r>
              <a:rPr lang="en-US" baseline="0" dirty="0" smtClean="0"/>
              <a:t>, show the PowerShell functions for simple get and post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1836319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34259446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2290355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8864917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60585369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89680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85710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834304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188039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44125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52669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t">
            <a:normAutofit/>
          </a:bodyPr>
          <a:lstStyle>
            <a:lvl1pPr algn="l">
              <a:defRPr sz="3200">
                <a:latin typeface="Andale Mono"/>
                <a:ea typeface="Segoe UI Symbol" pitchFamily="34" charset="0"/>
                <a:cs typeface="Andale Mono"/>
              </a:defRPr>
            </a:lvl1pPr>
            <a:lvl2pPr algn="ctr">
              <a:defRPr/>
            </a:lvl2pPr>
          </a:lstStyle>
          <a:p>
            <a:pPr lvl="0"/>
            <a:r>
              <a:rPr lang="en-US" dirty="0" smtClean="0"/>
              <a:t>Click to edit Master text styles</a:t>
            </a:r>
          </a:p>
        </p:txBody>
      </p:sp>
    </p:spTree>
    <p:extLst>
      <p:ext uri="{BB962C8B-B14F-4D97-AF65-F5344CB8AC3E}">
        <p14:creationId xmlns:p14="http://schemas.microsoft.com/office/powerpoint/2010/main" val="1471645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ctr"/>
          <a:lstStyle>
            <a:lvl1pPr algn="ctr">
              <a:defRPr/>
            </a:lvl1pPr>
            <a:lvl2pPr algn="ctr">
              <a:defRPr/>
            </a:lvl2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5926459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34355634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Jeremy Foster</a:t>
            </a:r>
          </a:p>
          <a:p>
            <a:r>
              <a:rPr lang="en-US" dirty="0" smtClean="0"/>
              <a:t>Christopher Harrison</a:t>
            </a:r>
            <a:endParaRPr lang="en-US" dirty="0">
              <a:solidFill>
                <a:srgbClr val="FF0000"/>
              </a:solidFill>
            </a:endParaRPr>
          </a:p>
        </p:txBody>
      </p:sp>
      <p:sp>
        <p:nvSpPr>
          <p:cNvPr id="2" name="Title 1"/>
          <p:cNvSpPr>
            <a:spLocks noGrp="1"/>
          </p:cNvSpPr>
          <p:nvPr>
            <p:ph type="ctrTitle"/>
          </p:nvPr>
        </p:nvSpPr>
        <p:spPr>
          <a:solidFill>
            <a:srgbClr val="007233"/>
          </a:solidFill>
        </p:spPr>
        <p:txBody>
          <a:bodyPr/>
          <a:lstStyle/>
          <a:p>
            <a:r>
              <a:rPr lang="en-US" sz="4000" dirty="0" smtClean="0"/>
              <a:t>Mobile Web</a:t>
            </a:r>
            <a:endParaRPr lang="en-US" sz="4000" dirty="0"/>
          </a:p>
        </p:txBody>
      </p:sp>
    </p:spTree>
    <p:extLst>
      <p:ext uri="{BB962C8B-B14F-4D97-AF65-F5344CB8AC3E}">
        <p14:creationId xmlns:p14="http://schemas.microsoft.com/office/powerpoint/2010/main" val="15590459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Server architecture</a:t>
            </a:r>
            <a:endParaRPr lang="en-GB" dirty="0"/>
          </a:p>
          <a:p>
            <a:r>
              <a:rPr lang="en-GB" dirty="0" smtClean="0"/>
              <a:t>Creating the Mobile </a:t>
            </a:r>
            <a:r>
              <a:rPr lang="en-GB" dirty="0" smtClean="0"/>
              <a:t>Service</a:t>
            </a:r>
            <a:endParaRPr lang="en-GB" dirty="0"/>
          </a:p>
        </p:txBody>
      </p:sp>
      <p:sp>
        <p:nvSpPr>
          <p:cNvPr id="2" name="Title 1"/>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34101251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752778009"/>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Mobile Web</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Designing</a:t>
                      </a:r>
                      <a:r>
                        <a:rPr lang="en-US" sz="2400" baseline="0" dirty="0" smtClean="0">
                          <a:latin typeface="Segoe UI Light" panose="020B0502040204020203" pitchFamily="34" charset="0"/>
                          <a:cs typeface="Segoe UI Light" panose="020B0502040204020203" pitchFamily="34" charset="0"/>
                        </a:rPr>
                        <a:t> for Mobile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The Mobile</a:t>
                      </a:r>
                      <a:r>
                        <a:rPr lang="en-US" sz="2400" baseline="0" dirty="0" smtClean="0">
                          <a:latin typeface="Segoe UI Light" panose="020B0502040204020203" pitchFamily="34" charset="0"/>
                          <a:cs typeface="Segoe UI Light" panose="020B0502040204020203" pitchFamily="34" charset="0"/>
                        </a:rPr>
                        <a:t> Client</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Mobile UI</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Offline Data</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Integrating Touch</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Publishing to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Setting Up the</a:t>
                      </a:r>
                      <a:r>
                        <a:rPr lang="en-US" sz="2400" baseline="0" dirty="0" smtClean="0">
                          <a:latin typeface="Segoe UI Light" panose="020B0502040204020203" pitchFamily="34" charset="0"/>
                          <a:cs typeface="Segoe UI Light" panose="020B0502040204020203" pitchFamily="34" charset="0"/>
                        </a:rPr>
                        <a:t> Server</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4066991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04 | Setting Up the Server</a:t>
            </a:r>
            <a:endParaRPr lang="en-US" dirty="0"/>
          </a:p>
        </p:txBody>
      </p:sp>
      <p:sp>
        <p:nvSpPr>
          <p:cNvPr id="4" name="Subtitle 3"/>
          <p:cNvSpPr>
            <a:spLocks noGrp="1"/>
          </p:cNvSpPr>
          <p:nvPr>
            <p:ph type="subTitle" idx="1"/>
          </p:nvPr>
        </p:nvSpPr>
        <p:spPr/>
        <p:txBody>
          <a:bodyPr/>
          <a:lstStyle/>
          <a:p>
            <a:r>
              <a:rPr lang="en-US" dirty="0"/>
              <a:t>Jeremy Foster | @</a:t>
            </a:r>
            <a:r>
              <a:rPr lang="en-US" dirty="0" smtClean="0"/>
              <a:t>codefoster</a:t>
            </a:r>
          </a:p>
          <a:p>
            <a:r>
              <a:rPr lang="en-US" dirty="0" smtClean="0"/>
              <a:t>Christopher Harrison </a:t>
            </a:r>
            <a:r>
              <a:rPr lang="en-US" dirty="0"/>
              <a:t>| </a:t>
            </a:r>
            <a:r>
              <a:rPr lang="en-US" dirty="0" smtClean="0"/>
              <a:t>@</a:t>
            </a:r>
            <a:r>
              <a:rPr lang="en-US" dirty="0" err="1" smtClean="0"/>
              <a:t>GeekTrainer</a:t>
            </a:r>
            <a:endParaRPr lang="en-US" dirty="0"/>
          </a:p>
        </p:txBody>
      </p:sp>
    </p:spTree>
    <p:extLst>
      <p:ext uri="{BB962C8B-B14F-4D97-AF65-F5344CB8AC3E}">
        <p14:creationId xmlns:p14="http://schemas.microsoft.com/office/powerpoint/2010/main" val="1027802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Server architecture</a:t>
            </a:r>
            <a:endParaRPr lang="en-GB" dirty="0"/>
          </a:p>
          <a:p>
            <a:r>
              <a:rPr lang="en-GB" dirty="0" smtClean="0"/>
              <a:t>Creating the Mobile Service</a:t>
            </a:r>
          </a:p>
          <a:p>
            <a:pPr marL="0" indent="0">
              <a:buNone/>
            </a:pP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1284220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Server Architecture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29075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5" name="Picture 4"/>
          <p:cNvPicPr>
            <a:picLocks noChangeAspect="1"/>
          </p:cNvPicPr>
          <p:nvPr/>
        </p:nvPicPr>
        <p:blipFill>
          <a:blip r:embed="rId3"/>
          <a:stretch>
            <a:fillRect/>
          </a:stretch>
        </p:blipFill>
        <p:spPr>
          <a:xfrm>
            <a:off x="1701387" y="4569563"/>
            <a:ext cx="1534482" cy="1415563"/>
          </a:xfrm>
          <a:prstGeom prst="rect">
            <a:avLst/>
          </a:prstGeom>
        </p:spPr>
      </p:pic>
      <p:pic>
        <p:nvPicPr>
          <p:cNvPr id="12" name="Picture 11"/>
          <p:cNvPicPr>
            <a:picLocks noChangeAspect="1"/>
          </p:cNvPicPr>
          <p:nvPr/>
        </p:nvPicPr>
        <p:blipFill>
          <a:blip r:embed="rId4">
            <a:duotone>
              <a:schemeClr val="accent1">
                <a:shade val="45000"/>
                <a:satMod val="135000"/>
              </a:schemeClr>
              <a:prstClr val="white"/>
            </a:duotone>
          </a:blip>
          <a:stretch>
            <a:fillRect/>
          </a:stretch>
        </p:blipFill>
        <p:spPr>
          <a:xfrm>
            <a:off x="2505156" y="1497196"/>
            <a:ext cx="1647609" cy="1070239"/>
          </a:xfrm>
          <a:prstGeom prst="rect">
            <a:avLst/>
          </a:prstGeom>
        </p:spPr>
      </p:pic>
      <p:pic>
        <p:nvPicPr>
          <p:cNvPr id="72" name="Picture 71"/>
          <p:cNvPicPr>
            <a:picLocks noChangeAspect="1"/>
          </p:cNvPicPr>
          <p:nvPr/>
        </p:nvPicPr>
        <p:blipFill>
          <a:blip r:embed="rId5"/>
          <a:stretch>
            <a:fillRect/>
          </a:stretch>
        </p:blipFill>
        <p:spPr>
          <a:xfrm>
            <a:off x="4553631" y="5487591"/>
            <a:ext cx="352842" cy="497535"/>
          </a:xfrm>
          <a:prstGeom prst="rect">
            <a:avLst/>
          </a:prstGeom>
        </p:spPr>
      </p:pic>
      <p:pic>
        <p:nvPicPr>
          <p:cNvPr id="73" name="Picture 72"/>
          <p:cNvPicPr>
            <a:picLocks noChangeAspect="1"/>
          </p:cNvPicPr>
          <p:nvPr/>
        </p:nvPicPr>
        <p:blipFill>
          <a:blip r:embed="rId6"/>
          <a:stretch>
            <a:fillRect/>
          </a:stretch>
        </p:blipFill>
        <p:spPr>
          <a:xfrm>
            <a:off x="3436063" y="5379405"/>
            <a:ext cx="917374" cy="605721"/>
          </a:xfrm>
          <a:prstGeom prst="rect">
            <a:avLst/>
          </a:prstGeom>
        </p:spPr>
      </p:pic>
      <p:sp>
        <p:nvSpPr>
          <p:cNvPr id="74" name="TextBox 73"/>
          <p:cNvSpPr txBox="1"/>
          <p:nvPr/>
        </p:nvSpPr>
        <p:spPr>
          <a:xfrm>
            <a:off x="2231127" y="2549498"/>
            <a:ext cx="2195666" cy="369332"/>
          </a:xfrm>
          <a:prstGeom prst="rect">
            <a:avLst/>
          </a:prstGeom>
          <a:noFill/>
        </p:spPr>
        <p:txBody>
          <a:bodyPr wrap="none" rtlCol="0">
            <a:spAutoFit/>
          </a:bodyPr>
          <a:lstStyle/>
          <a:p>
            <a:r>
              <a:rPr lang="en-US" dirty="0" smtClean="0"/>
              <a:t>www.frayedknot.com</a:t>
            </a:r>
            <a:endParaRPr lang="en-US" dirty="0"/>
          </a:p>
        </p:txBody>
      </p:sp>
      <p:pic>
        <p:nvPicPr>
          <p:cNvPr id="75" name="Picture 74"/>
          <p:cNvPicPr>
            <a:picLocks noChangeAspect="1"/>
          </p:cNvPicPr>
          <p:nvPr/>
        </p:nvPicPr>
        <p:blipFill>
          <a:blip r:embed="rId4">
            <a:duotone>
              <a:schemeClr val="accent1">
                <a:shade val="45000"/>
                <a:satMod val="135000"/>
              </a:schemeClr>
              <a:prstClr val="white"/>
            </a:duotone>
          </a:blip>
          <a:stretch>
            <a:fillRect/>
          </a:stretch>
        </p:blipFill>
        <p:spPr>
          <a:xfrm>
            <a:off x="6569659" y="1497196"/>
            <a:ext cx="1647609" cy="1070239"/>
          </a:xfrm>
          <a:prstGeom prst="rect">
            <a:avLst/>
          </a:prstGeom>
        </p:spPr>
      </p:pic>
      <p:sp>
        <p:nvSpPr>
          <p:cNvPr id="76" name="TextBox 75"/>
          <p:cNvSpPr txBox="1"/>
          <p:nvPr/>
        </p:nvSpPr>
        <p:spPr>
          <a:xfrm>
            <a:off x="6295630" y="2549498"/>
            <a:ext cx="1998624" cy="369332"/>
          </a:xfrm>
          <a:prstGeom prst="rect">
            <a:avLst/>
          </a:prstGeom>
          <a:noFill/>
        </p:spPr>
        <p:txBody>
          <a:bodyPr wrap="none" rtlCol="0">
            <a:spAutoFit/>
          </a:bodyPr>
          <a:lstStyle/>
          <a:p>
            <a:r>
              <a:rPr lang="en-US" dirty="0" smtClean="0"/>
              <a:t>api.frayedknot.com</a:t>
            </a:r>
            <a:endParaRPr lang="en-US" dirty="0"/>
          </a:p>
        </p:txBody>
      </p:sp>
      <p:pic>
        <p:nvPicPr>
          <p:cNvPr id="77" name="Picture 76"/>
          <p:cNvPicPr>
            <a:picLocks noChangeAspect="1"/>
          </p:cNvPicPr>
          <p:nvPr/>
        </p:nvPicPr>
        <p:blipFill>
          <a:blip r:embed="rId4">
            <a:duotone>
              <a:schemeClr val="accent1">
                <a:shade val="45000"/>
                <a:satMod val="135000"/>
              </a:schemeClr>
              <a:prstClr val="white"/>
            </a:duotone>
          </a:blip>
          <a:stretch>
            <a:fillRect/>
          </a:stretch>
        </p:blipFill>
        <p:spPr>
          <a:xfrm>
            <a:off x="9039354" y="1497196"/>
            <a:ext cx="1647609" cy="1070239"/>
          </a:xfrm>
          <a:prstGeom prst="rect">
            <a:avLst/>
          </a:prstGeom>
        </p:spPr>
      </p:pic>
      <p:sp>
        <p:nvSpPr>
          <p:cNvPr id="78" name="TextBox 77"/>
          <p:cNvSpPr txBox="1"/>
          <p:nvPr/>
        </p:nvSpPr>
        <p:spPr>
          <a:xfrm>
            <a:off x="8765325" y="2549498"/>
            <a:ext cx="2195666" cy="369332"/>
          </a:xfrm>
          <a:prstGeom prst="rect">
            <a:avLst/>
          </a:prstGeom>
          <a:noFill/>
        </p:spPr>
        <p:txBody>
          <a:bodyPr wrap="none" rtlCol="0">
            <a:spAutoFit/>
          </a:bodyPr>
          <a:lstStyle/>
          <a:p>
            <a:r>
              <a:rPr lang="en-US" dirty="0" smtClean="0"/>
              <a:t>www.frayedknot.com</a:t>
            </a:r>
            <a:endParaRPr lang="en-US" dirty="0"/>
          </a:p>
        </p:txBody>
      </p:sp>
      <p:pic>
        <p:nvPicPr>
          <p:cNvPr id="79" name="Picture 78"/>
          <p:cNvPicPr>
            <a:picLocks noChangeAspect="1"/>
          </p:cNvPicPr>
          <p:nvPr/>
        </p:nvPicPr>
        <p:blipFill>
          <a:blip r:embed="rId3"/>
          <a:stretch>
            <a:fillRect/>
          </a:stretch>
        </p:blipFill>
        <p:spPr>
          <a:xfrm>
            <a:off x="6945192" y="4569563"/>
            <a:ext cx="1534482" cy="1415563"/>
          </a:xfrm>
          <a:prstGeom prst="rect">
            <a:avLst/>
          </a:prstGeom>
        </p:spPr>
      </p:pic>
      <p:pic>
        <p:nvPicPr>
          <p:cNvPr id="80" name="Picture 79"/>
          <p:cNvPicPr>
            <a:picLocks noChangeAspect="1"/>
          </p:cNvPicPr>
          <p:nvPr/>
        </p:nvPicPr>
        <p:blipFill>
          <a:blip r:embed="rId5"/>
          <a:stretch>
            <a:fillRect/>
          </a:stretch>
        </p:blipFill>
        <p:spPr>
          <a:xfrm>
            <a:off x="9797436" y="5487591"/>
            <a:ext cx="352842" cy="497535"/>
          </a:xfrm>
          <a:prstGeom prst="rect">
            <a:avLst/>
          </a:prstGeom>
        </p:spPr>
      </p:pic>
      <p:pic>
        <p:nvPicPr>
          <p:cNvPr id="81" name="Picture 80"/>
          <p:cNvPicPr>
            <a:picLocks noChangeAspect="1"/>
          </p:cNvPicPr>
          <p:nvPr/>
        </p:nvPicPr>
        <p:blipFill>
          <a:blip r:embed="rId6"/>
          <a:stretch>
            <a:fillRect/>
          </a:stretch>
        </p:blipFill>
        <p:spPr>
          <a:xfrm>
            <a:off x="8679868" y="5379405"/>
            <a:ext cx="917374" cy="605721"/>
          </a:xfrm>
          <a:prstGeom prst="rect">
            <a:avLst/>
          </a:prstGeom>
        </p:spPr>
      </p:pic>
      <p:sp>
        <p:nvSpPr>
          <p:cNvPr id="82" name="Rectangle 81"/>
          <p:cNvSpPr/>
          <p:nvPr/>
        </p:nvSpPr>
        <p:spPr>
          <a:xfrm>
            <a:off x="5651573" y="2032315"/>
            <a:ext cx="120006" cy="37322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4071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Options</a:t>
            </a:r>
            <a:endParaRPr lang="en-US" dirty="0"/>
          </a:p>
        </p:txBody>
      </p:sp>
      <p:sp>
        <p:nvSpPr>
          <p:cNvPr id="3" name="Content Placeholder 2"/>
          <p:cNvSpPr>
            <a:spLocks noGrp="1"/>
          </p:cNvSpPr>
          <p:nvPr>
            <p:ph sz="quarter" idx="10"/>
          </p:nvPr>
        </p:nvSpPr>
        <p:spPr/>
        <p:txBody>
          <a:bodyPr/>
          <a:lstStyle/>
          <a:p>
            <a:r>
              <a:rPr lang="en-US" dirty="0" smtClean="0"/>
              <a:t>ASP.NET MVC</a:t>
            </a:r>
          </a:p>
          <a:p>
            <a:r>
              <a:rPr lang="en-US" dirty="0" smtClean="0"/>
              <a:t>ASP.NET Web API</a:t>
            </a:r>
          </a:p>
          <a:p>
            <a:r>
              <a:rPr lang="en-US" dirty="0" smtClean="0"/>
              <a:t>node.js</a:t>
            </a:r>
          </a:p>
          <a:p>
            <a:r>
              <a:rPr lang="en-US" dirty="0" smtClean="0"/>
              <a:t>Backend as a service (</a:t>
            </a:r>
            <a:r>
              <a:rPr lang="en-US" dirty="0" err="1" smtClean="0"/>
              <a:t>BaaS</a:t>
            </a:r>
            <a:r>
              <a:rPr lang="en-US" dirty="0" smtClean="0"/>
              <a:t>)</a:t>
            </a:r>
          </a:p>
          <a:p>
            <a:pPr lvl="1"/>
            <a:r>
              <a:rPr lang="en-US" dirty="0" smtClean="0"/>
              <a:t>Azure Mobile Services (C# or JavaScript)</a:t>
            </a:r>
          </a:p>
          <a:p>
            <a:pPr lvl="1"/>
            <a:r>
              <a:rPr lang="en-US" dirty="0" smtClean="0"/>
              <a:t>Buddy.com</a:t>
            </a:r>
          </a:p>
          <a:p>
            <a:pPr lvl="1"/>
            <a:r>
              <a:rPr lang="en-US" dirty="0" smtClean="0"/>
              <a:t>Parse.com</a:t>
            </a:r>
            <a:endParaRPr lang="en-US" dirty="0"/>
          </a:p>
        </p:txBody>
      </p:sp>
    </p:spTree>
    <p:extLst>
      <p:ext uri="{BB962C8B-B14F-4D97-AF65-F5344CB8AC3E}">
        <p14:creationId xmlns:p14="http://schemas.microsoft.com/office/powerpoint/2010/main" val="589837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Creating the Mobile Service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0290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Azure Mobile Service</a:t>
            </a:r>
            <a:br>
              <a:rPr lang="en-US" dirty="0" smtClean="0"/>
            </a:br>
            <a:r>
              <a:rPr lang="en-US" dirty="0" smtClean="0"/>
              <a:t>Adding data</a:t>
            </a:r>
            <a:br>
              <a:rPr lang="en-US" dirty="0" smtClean="0"/>
            </a:br>
            <a:r>
              <a:rPr lang="en-US" dirty="0" smtClean="0"/>
              <a:t>Creating API method</a:t>
            </a:r>
            <a:endParaRPr lang="en-US" dirty="0"/>
          </a:p>
        </p:txBody>
      </p:sp>
    </p:spTree>
    <p:extLst>
      <p:ext uri="{BB962C8B-B14F-4D97-AF65-F5344CB8AC3E}">
        <p14:creationId xmlns:p14="http://schemas.microsoft.com/office/powerpoint/2010/main" val="393611897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F3CFFA86DA93345A891C3CCBC738F63" ma:contentTypeVersion="1" ma:contentTypeDescription="Create a new document." ma:contentTypeScope="" ma:versionID="060e45d69093970729cdde03e78aa3cc">
  <xsd:schema xmlns:xsd="http://www.w3.org/2001/XMLSchema" xmlns:xs="http://www.w3.org/2001/XMLSchema" xmlns:p="http://schemas.microsoft.com/office/2006/metadata/properties" xmlns:ns3="ecd1fa32-ae44-48d6-80a1-71a52da60b4a" targetNamespace="http://schemas.microsoft.com/office/2006/metadata/properties" ma:root="true" ma:fieldsID="2fc9741b54117334ed0e10932dac3600" ns3:_="">
    <xsd:import namespace="ecd1fa32-ae44-48d6-80a1-71a52da60b4a"/>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d1fa32-ae44-48d6-80a1-71a52da60b4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purl.org/dc/terms/"/>
    <ds:schemaRef ds:uri="http://schemas.microsoft.com/office/2006/documentManagement/types"/>
    <ds:schemaRef ds:uri="http://schemas.microsoft.com/office/infopath/2007/PartnerControls"/>
    <ds:schemaRef ds:uri="ecd1fa32-ae44-48d6-80a1-71a52da60b4a"/>
    <ds:schemaRef ds:uri="http://schemas.openxmlformats.org/package/2006/metadata/core-propertie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A545FFDC-6555-4FAD-8A13-72F96FEB8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d1fa32-ae44-48d6-80a1-71a52da60b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11591</TotalTime>
  <Words>170</Words>
  <Application>Microsoft Office PowerPoint</Application>
  <PresentationFormat>Widescreen</PresentationFormat>
  <Paragraphs>46</Paragraphs>
  <Slides>11</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Andale Mono</vt:lpstr>
      <vt:lpstr>Arial</vt:lpstr>
      <vt:lpstr>Calibri</vt:lpstr>
      <vt:lpstr>Segoe</vt:lpstr>
      <vt:lpstr>Segoe UI</vt:lpstr>
      <vt:lpstr>Segoe UI Light</vt:lpstr>
      <vt:lpstr>Segoe UI Symbol</vt:lpstr>
      <vt:lpstr>1_Office Theme</vt:lpstr>
      <vt:lpstr>2_Office Theme</vt:lpstr>
      <vt:lpstr>Mobile Web</vt:lpstr>
      <vt:lpstr>Course Topics</vt:lpstr>
      <vt:lpstr>PowerPoint Presentation</vt:lpstr>
      <vt:lpstr>Module Overview</vt:lpstr>
      <vt:lpstr>PowerPoint Presentation</vt:lpstr>
      <vt:lpstr>Architecture</vt:lpstr>
      <vt:lpstr>Server Options</vt:lpstr>
      <vt:lpstr>PowerPoint Presentation</vt:lpstr>
      <vt:lpstr>Creating an Azure Mobile Service Adding data Creating API method</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Foster</cp:lastModifiedBy>
  <cp:revision>182</cp:revision>
  <dcterms:created xsi:type="dcterms:W3CDTF">2013-02-15T23:12:42Z</dcterms:created>
  <dcterms:modified xsi:type="dcterms:W3CDTF">2014-10-20T20:43:53Z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0x010100CF3CFFA86DA93345A891C3CCBC738F63</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