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4" r:id="rId5"/>
  </p:sldMasterIdLst>
  <p:notesMasterIdLst>
    <p:notesMasterId r:id="rId26"/>
  </p:notesMasterIdLst>
  <p:handoutMasterIdLst>
    <p:handoutMasterId r:id="rId27"/>
  </p:handoutMasterIdLst>
  <p:sldIdLst>
    <p:sldId id="460" r:id="rId6"/>
    <p:sldId id="459" r:id="rId7"/>
    <p:sldId id="461" r:id="rId8"/>
    <p:sldId id="462" r:id="rId9"/>
    <p:sldId id="463" r:id="rId10"/>
    <p:sldId id="464" r:id="rId11"/>
    <p:sldId id="465" r:id="rId12"/>
    <p:sldId id="466" r:id="rId13"/>
    <p:sldId id="467" r:id="rId14"/>
    <p:sldId id="468" r:id="rId15"/>
    <p:sldId id="469" r:id="rId16"/>
    <p:sldId id="470" r:id="rId17"/>
    <p:sldId id="471" r:id="rId18"/>
    <p:sldId id="472" r:id="rId19"/>
    <p:sldId id="473" r:id="rId20"/>
    <p:sldId id="474" r:id="rId21"/>
    <p:sldId id="475" r:id="rId22"/>
    <p:sldId id="476" r:id="rId23"/>
    <p:sldId id="477" r:id="rId24"/>
    <p:sldId id="26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ntroduction" id="{17A22057-09B0-47CC-835A-CE984DDFC841}">
          <p14:sldIdLst>
            <p14:sldId id="460"/>
            <p14:sldId id="459"/>
          </p14:sldIdLst>
        </p14:section>
        <p14:section name="Module Slides" id="{2FF5E6E5-1CE0-412A-8CE0-3C6B6C89EC1C}">
          <p14:sldIdLst>
            <p14:sldId id="461"/>
            <p14:sldId id="462"/>
            <p14:sldId id="463"/>
            <p14:sldId id="464"/>
            <p14:sldId id="465"/>
            <p14:sldId id="466"/>
            <p14:sldId id="467"/>
            <p14:sldId id="468"/>
            <p14:sldId id="469"/>
            <p14:sldId id="470"/>
            <p14:sldId id="471"/>
            <p14:sldId id="472"/>
            <p14:sldId id="473"/>
            <p14:sldId id="474"/>
            <p14:sldId id="475"/>
            <p14:sldId id="476"/>
            <p14:sldId id="477"/>
          </p14:sldIdLst>
        </p14:section>
        <p14:section name="End" id="{E17367C9-8ACE-479F-BE70-706EA28440B9}">
          <p14:sldIdLst>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6187A6"/>
    <a:srgbClr val="1F497D"/>
    <a:srgbClr val="002050"/>
    <a:srgbClr val="007233"/>
    <a:srgbClr val="86C400"/>
    <a:srgbClr val="82BF36"/>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1755" autoAdjust="0"/>
    <p:restoredTop sz="77755" autoAdjust="0"/>
  </p:normalViewPr>
  <p:slideViewPr>
    <p:cSldViewPr snapToGrid="0">
      <p:cViewPr varScale="1">
        <p:scale>
          <a:sx n="128" d="100"/>
          <a:sy n="128" d="100"/>
        </p:scale>
        <p:origin x="138" y="240"/>
      </p:cViewPr>
      <p:guideLst/>
    </p:cSldViewPr>
  </p:slideViewPr>
  <p:notesTextViewPr>
    <p:cViewPr>
      <p:scale>
        <a:sx n="1" d="1"/>
        <a:sy n="1" d="1"/>
      </p:scale>
      <p:origin x="0" y="0"/>
    </p:cViewPr>
  </p:notesTextViewPr>
  <p:sorterViewPr>
    <p:cViewPr>
      <p:scale>
        <a:sx n="75" d="100"/>
        <a:sy n="75"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10/3/2014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10/3/2014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56972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jeremy</a:t>
            </a:r>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2054098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2290355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88649176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60585369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8896800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9857101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834304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6188039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644125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52669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t">
            <a:normAutofit/>
          </a:bodyPr>
          <a:lstStyle>
            <a:lvl1pPr algn="l">
              <a:defRPr sz="3200">
                <a:latin typeface="Andale Mono"/>
                <a:ea typeface="Segoe UI Symbol" pitchFamily="34" charset="0"/>
                <a:cs typeface="Andale Mono"/>
              </a:defRPr>
            </a:lvl1pPr>
            <a:lvl2pPr algn="ctr">
              <a:defRPr/>
            </a:lvl2pPr>
          </a:lstStyle>
          <a:p>
            <a:pPr lvl="0"/>
            <a:r>
              <a:rPr lang="en-US" dirty="0" smtClean="0"/>
              <a:t>Click to edit Master text styles</a:t>
            </a:r>
          </a:p>
        </p:txBody>
      </p:sp>
    </p:spTree>
    <p:extLst>
      <p:ext uri="{BB962C8B-B14F-4D97-AF65-F5344CB8AC3E}">
        <p14:creationId xmlns:p14="http://schemas.microsoft.com/office/powerpoint/2010/main" val="1471645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ctr"/>
          <a:lstStyle>
            <a:lvl1pPr algn="ctr">
              <a:defRPr/>
            </a:lvl1pPr>
            <a:lvl2pPr algn="ctr">
              <a:defRPr/>
            </a:lvl2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5926459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3309916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4294967295" orient="horz" pos="2160">
          <p15:clr>
            <a:srgbClr val="FBAE40"/>
          </p15:clr>
        </p15:guide>
        <p15:guide id="4294967295"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86"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34355634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Christopher Harrison</a:t>
            </a:r>
            <a:endParaRPr lang="en-US" dirty="0">
              <a:solidFill>
                <a:srgbClr val="FF0000"/>
              </a:solidFill>
            </a:endParaRPr>
          </a:p>
          <a:p>
            <a:r>
              <a:rPr lang="en-US" dirty="0" smtClean="0"/>
              <a:t>Jeremy Foster</a:t>
            </a:r>
            <a:endParaRPr lang="en-US" dirty="0" smtClean="0"/>
          </a:p>
        </p:txBody>
      </p:sp>
      <p:sp>
        <p:nvSpPr>
          <p:cNvPr id="2" name="Title 1"/>
          <p:cNvSpPr>
            <a:spLocks noGrp="1"/>
          </p:cNvSpPr>
          <p:nvPr>
            <p:ph type="ctrTitle"/>
          </p:nvPr>
        </p:nvSpPr>
        <p:spPr>
          <a:solidFill>
            <a:srgbClr val="007233"/>
          </a:solidFill>
        </p:spPr>
        <p:txBody>
          <a:bodyPr/>
          <a:lstStyle/>
          <a:p>
            <a:r>
              <a:rPr lang="en-US" sz="4000" dirty="0" smtClean="0"/>
              <a:t>Integrating Touch</a:t>
            </a:r>
            <a:endParaRPr lang="en-US" sz="4000" dirty="0"/>
          </a:p>
        </p:txBody>
      </p:sp>
    </p:spTree>
    <p:extLst>
      <p:ext uri="{BB962C8B-B14F-4D97-AF65-F5344CB8AC3E}">
        <p14:creationId xmlns:p14="http://schemas.microsoft.com/office/powerpoint/2010/main" val="23433261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Touch information</a:t>
            </a:r>
            <a:endParaRPr lang="en-US" dirty="0"/>
          </a:p>
        </p:txBody>
      </p:sp>
      <p:sp>
        <p:nvSpPr>
          <p:cNvPr id="3" name="Content Placeholder 2"/>
          <p:cNvSpPr>
            <a:spLocks noGrp="1"/>
          </p:cNvSpPr>
          <p:nvPr>
            <p:ph sz="quarter" idx="10"/>
          </p:nvPr>
        </p:nvSpPr>
        <p:spPr/>
        <p:txBody>
          <a:bodyPr/>
          <a:lstStyle/>
          <a:p>
            <a:r>
              <a:rPr lang="en-US" dirty="0"/>
              <a:t>force</a:t>
            </a:r>
          </a:p>
          <a:p>
            <a:pPr lvl="1"/>
            <a:r>
              <a:rPr lang="en-US" dirty="0"/>
              <a:t>Determine stylus vs </a:t>
            </a:r>
            <a:r>
              <a:rPr lang="en-US" dirty="0" smtClean="0"/>
              <a:t>finger</a:t>
            </a:r>
          </a:p>
          <a:p>
            <a:pPr lvl="1"/>
            <a:r>
              <a:rPr lang="en-US" dirty="0" smtClean="0"/>
              <a:t>Scale of 0 to 1</a:t>
            </a:r>
            <a:endParaRPr lang="en-US" dirty="0"/>
          </a:p>
          <a:p>
            <a:r>
              <a:rPr lang="en-US" dirty="0"/>
              <a:t>target</a:t>
            </a:r>
          </a:p>
          <a:p>
            <a:pPr lvl="1"/>
            <a:r>
              <a:rPr lang="en-US" dirty="0"/>
              <a:t>Element at the touch </a:t>
            </a:r>
            <a:r>
              <a:rPr lang="en-US" dirty="0" smtClean="0"/>
              <a:t>point</a:t>
            </a:r>
            <a:endParaRPr lang="en-US" dirty="0"/>
          </a:p>
        </p:txBody>
      </p:sp>
    </p:spTree>
    <p:extLst>
      <p:ext uri="{BB962C8B-B14F-4D97-AF65-F5344CB8AC3E}">
        <p14:creationId xmlns:p14="http://schemas.microsoft.com/office/powerpoint/2010/main" val="29924342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JavaScript touch events</a:t>
            </a:r>
            <a:endParaRPr lang="en-US" dirty="0"/>
          </a:p>
        </p:txBody>
      </p:sp>
    </p:spTree>
    <p:extLst>
      <p:ext uri="{BB962C8B-B14F-4D97-AF65-F5344CB8AC3E}">
        <p14:creationId xmlns:p14="http://schemas.microsoft.com/office/powerpoint/2010/main" val="17308275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Hammer.js</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160038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Hammer.js</a:t>
            </a:r>
            <a:endParaRPr lang="en-US" dirty="0"/>
          </a:p>
        </p:txBody>
      </p:sp>
      <p:sp>
        <p:nvSpPr>
          <p:cNvPr id="5" name="Content Placeholder 4"/>
          <p:cNvSpPr>
            <a:spLocks noGrp="1"/>
          </p:cNvSpPr>
          <p:nvPr>
            <p:ph sz="quarter" idx="10"/>
          </p:nvPr>
        </p:nvSpPr>
        <p:spPr/>
        <p:txBody>
          <a:bodyPr/>
          <a:lstStyle/>
          <a:p>
            <a:r>
              <a:rPr lang="en-US" dirty="0" smtClean="0"/>
              <a:t>Library basics</a:t>
            </a:r>
          </a:p>
          <a:p>
            <a:r>
              <a:rPr lang="en-US" dirty="0" smtClean="0"/>
              <a:t>Events</a:t>
            </a:r>
          </a:p>
          <a:p>
            <a:r>
              <a:rPr lang="en-US" dirty="0" smtClean="0"/>
              <a:t>Registering handlers</a:t>
            </a:r>
          </a:p>
          <a:p>
            <a:r>
              <a:rPr lang="en-US" dirty="0" smtClean="0"/>
              <a:t>Responding to events</a:t>
            </a:r>
            <a:endParaRPr lang="en-US" dirty="0"/>
          </a:p>
        </p:txBody>
      </p:sp>
    </p:spTree>
    <p:extLst>
      <p:ext uri="{BB962C8B-B14F-4D97-AF65-F5344CB8AC3E}">
        <p14:creationId xmlns:p14="http://schemas.microsoft.com/office/powerpoint/2010/main" val="23225469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Library basics</a:t>
            </a:r>
            <a:endParaRPr lang="en-US" dirty="0"/>
          </a:p>
        </p:txBody>
      </p:sp>
      <p:sp>
        <p:nvSpPr>
          <p:cNvPr id="3" name="Content Placeholder 2"/>
          <p:cNvSpPr>
            <a:spLocks noGrp="1"/>
          </p:cNvSpPr>
          <p:nvPr>
            <p:ph sz="quarter" idx="10"/>
          </p:nvPr>
        </p:nvSpPr>
        <p:spPr/>
        <p:txBody>
          <a:bodyPr/>
          <a:lstStyle/>
          <a:p>
            <a:r>
              <a:rPr lang="en-US" dirty="0" smtClean="0"/>
              <a:t>Simplifies creation of touch-enabled applications</a:t>
            </a:r>
          </a:p>
          <a:p>
            <a:r>
              <a:rPr lang="en-US" dirty="0" smtClean="0"/>
              <a:t>Does not require jQuery</a:t>
            </a:r>
          </a:p>
          <a:p>
            <a:r>
              <a:rPr lang="en-US" dirty="0" smtClean="0"/>
              <a:t>jQuery plugin is available to add events to jQuery objects</a:t>
            </a:r>
          </a:p>
        </p:txBody>
      </p:sp>
    </p:spTree>
    <p:extLst>
      <p:ext uri="{BB962C8B-B14F-4D97-AF65-F5344CB8AC3E}">
        <p14:creationId xmlns:p14="http://schemas.microsoft.com/office/powerpoint/2010/main" val="41059724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endParaRPr lang="en-US" dirty="0"/>
          </a:p>
        </p:txBody>
      </p:sp>
      <p:sp>
        <p:nvSpPr>
          <p:cNvPr id="3" name="Content Placeholder 2"/>
          <p:cNvSpPr>
            <a:spLocks noGrp="1"/>
          </p:cNvSpPr>
          <p:nvPr>
            <p:ph sz="quarter" idx="10"/>
          </p:nvPr>
        </p:nvSpPr>
        <p:spPr/>
        <p:txBody>
          <a:bodyPr/>
          <a:lstStyle/>
          <a:p>
            <a:r>
              <a:rPr lang="en-US" dirty="0"/>
              <a:t>Tap</a:t>
            </a:r>
          </a:p>
          <a:p>
            <a:r>
              <a:rPr lang="en-US" dirty="0" smtClean="0"/>
              <a:t>Press</a:t>
            </a:r>
          </a:p>
          <a:p>
            <a:r>
              <a:rPr lang="en-US" dirty="0" smtClean="0"/>
              <a:t>Pan</a:t>
            </a:r>
          </a:p>
          <a:p>
            <a:r>
              <a:rPr lang="en-US" dirty="0"/>
              <a:t>Swipe </a:t>
            </a:r>
            <a:endParaRPr lang="en-US" dirty="0" smtClean="0"/>
          </a:p>
          <a:p>
            <a:r>
              <a:rPr lang="en-US" dirty="0" smtClean="0"/>
              <a:t>Pinch</a:t>
            </a:r>
          </a:p>
          <a:p>
            <a:r>
              <a:rPr lang="en-US" dirty="0" smtClean="0"/>
              <a:t>Rotate</a:t>
            </a:r>
          </a:p>
        </p:txBody>
      </p:sp>
      <p:sp>
        <p:nvSpPr>
          <p:cNvPr id="4" name="Rectangle 3"/>
          <p:cNvSpPr/>
          <p:nvPr/>
        </p:nvSpPr>
        <p:spPr>
          <a:xfrm>
            <a:off x="6516210" y="1704513"/>
            <a:ext cx="4332303" cy="383515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5" name="Oval 4"/>
          <p:cNvSpPr/>
          <p:nvPr/>
        </p:nvSpPr>
        <p:spPr>
          <a:xfrm>
            <a:off x="6871316" y="2041864"/>
            <a:ext cx="319597" cy="31959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 name="Oval 6"/>
          <p:cNvSpPr/>
          <p:nvPr/>
        </p:nvSpPr>
        <p:spPr>
          <a:xfrm>
            <a:off x="10148656" y="4893076"/>
            <a:ext cx="319597" cy="31959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8" name="Oval 7"/>
          <p:cNvSpPr/>
          <p:nvPr/>
        </p:nvSpPr>
        <p:spPr>
          <a:xfrm>
            <a:off x="6871316" y="2041864"/>
            <a:ext cx="319597" cy="31959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9" name="Oval 8"/>
          <p:cNvSpPr/>
          <p:nvPr/>
        </p:nvSpPr>
        <p:spPr>
          <a:xfrm>
            <a:off x="6871316" y="3534792"/>
            <a:ext cx="319597" cy="31959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0" name="Oval 9"/>
          <p:cNvSpPr/>
          <p:nvPr/>
        </p:nvSpPr>
        <p:spPr>
          <a:xfrm>
            <a:off x="10148656" y="3605814"/>
            <a:ext cx="319597" cy="31959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328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par>
                                <p:cTn id="12" presetID="1" presetClass="exit" presetSubtype="0" fill="hold" grpId="1" nodeType="withEffect">
                                  <p:stCondLst>
                                    <p:cond delay="500"/>
                                  </p:stCondLst>
                                  <p:childTnLst>
                                    <p:set>
                                      <p:cBhvr>
                                        <p:cTn id="13" dur="1" fill="hold">
                                          <p:stCondLst>
                                            <p:cond delay="0"/>
                                          </p:stCondLst>
                                        </p:cTn>
                                        <p:tgtEl>
                                          <p:spTgt spid="5"/>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2"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3" nodeType="clickEffect">
                                  <p:stCondLst>
                                    <p:cond delay="0"/>
                                  </p:stCondLst>
                                  <p:childTnLst>
                                    <p:animEffect transition="out" filter="fade">
                                      <p:cBhvr>
                                        <p:cTn id="27" dur="500"/>
                                        <p:tgtEl>
                                          <p:spTgt spid="5"/>
                                        </p:tgtEl>
                                      </p:cBhvr>
                                    </p:animEffect>
                                    <p:set>
                                      <p:cBhvr>
                                        <p:cTn id="28" dur="1" fill="hold">
                                          <p:stCondLst>
                                            <p:cond delay="499"/>
                                          </p:stCondLst>
                                        </p:cTn>
                                        <p:tgtEl>
                                          <p:spTgt spid="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500"/>
                                        <p:tgtEl>
                                          <p:spTgt spid="3">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5"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500"/>
                                        <p:tgtEl>
                                          <p:spTgt spid="5"/>
                                        </p:tgtEl>
                                      </p:cBhvr>
                                    </p:animEffect>
                                  </p:childTnLst>
                                </p:cTn>
                              </p:par>
                              <p:par>
                                <p:cTn id="39" presetID="42" presetClass="path" presetSubtype="0" fill="hold" grpId="4" nodeType="withEffect">
                                  <p:stCondLst>
                                    <p:cond delay="300"/>
                                  </p:stCondLst>
                                  <p:childTnLst>
                                    <p:animMotion origin="layout" path="M -2.70833E-6 -4.81481E-6 L 0.27383 0.00255 " pathEditMode="relative" rAng="0" ptsTypes="AA">
                                      <p:cBhvr>
                                        <p:cTn id="40" dur="3000" fill="hold"/>
                                        <p:tgtEl>
                                          <p:spTgt spid="5"/>
                                        </p:tgtEl>
                                        <p:attrNameLst>
                                          <p:attrName>ppt_x</p:attrName>
                                          <p:attrName>ppt_y</p:attrName>
                                        </p:attrNameLst>
                                      </p:cBhvr>
                                      <p:rCtr x="13685" y="116"/>
                                    </p:animMotion>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6" nodeType="clickEffect">
                                  <p:stCondLst>
                                    <p:cond delay="0"/>
                                  </p:stCondLst>
                                  <p:childTnLst>
                                    <p:animEffect transition="out" filter="fade">
                                      <p:cBhvr>
                                        <p:cTn id="44" dur="500"/>
                                        <p:tgtEl>
                                          <p:spTgt spid="5"/>
                                        </p:tgtEl>
                                      </p:cBhvr>
                                    </p:animEffect>
                                    <p:set>
                                      <p:cBhvr>
                                        <p:cTn id="45" dur="1" fill="hold">
                                          <p:stCondLst>
                                            <p:cond delay="499"/>
                                          </p:stCondLst>
                                        </p:cTn>
                                        <p:tgtEl>
                                          <p:spTgt spid="5"/>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3" end="3"/>
                                            </p:txEl>
                                          </p:spTgt>
                                        </p:tgtEl>
                                        <p:attrNameLst>
                                          <p:attrName>style.visibility</p:attrName>
                                        </p:attrNameLst>
                                      </p:cBhvr>
                                      <p:to>
                                        <p:strVal val="visible"/>
                                      </p:to>
                                    </p:set>
                                    <p:animEffect transition="in" filter="fade">
                                      <p:cBhvr>
                                        <p:cTn id="50" dur="500"/>
                                        <p:tgtEl>
                                          <p:spTgt spid="3">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1"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fade">
                                      <p:cBhvr>
                                        <p:cTn id="55" dur="500"/>
                                        <p:tgtEl>
                                          <p:spTgt spid="8"/>
                                        </p:tgtEl>
                                      </p:cBhvr>
                                    </p:animEffect>
                                  </p:childTnLst>
                                </p:cTn>
                              </p:par>
                              <p:par>
                                <p:cTn id="56" presetID="42" presetClass="path" presetSubtype="0" fill="hold" grpId="0" nodeType="withEffect">
                                  <p:stCondLst>
                                    <p:cond delay="100"/>
                                  </p:stCondLst>
                                  <p:childTnLst>
                                    <p:animMotion origin="layout" path="M -2.70833E-6 -4.81481E-6 L 0.27383 0.00255 " pathEditMode="relative" rAng="0" ptsTypes="AA">
                                      <p:cBhvr>
                                        <p:cTn id="57" dur="1000" fill="hold"/>
                                        <p:tgtEl>
                                          <p:spTgt spid="8"/>
                                        </p:tgtEl>
                                        <p:attrNameLst>
                                          <p:attrName>ppt_x</p:attrName>
                                          <p:attrName>ppt_y</p:attrName>
                                        </p:attrNameLst>
                                      </p:cBhvr>
                                      <p:rCtr x="13685" y="116"/>
                                    </p:animMotion>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2" nodeType="clickEffect">
                                  <p:stCondLst>
                                    <p:cond delay="0"/>
                                  </p:stCondLst>
                                  <p:childTnLst>
                                    <p:animEffect transition="out" filter="fade">
                                      <p:cBhvr>
                                        <p:cTn id="61" dur="500"/>
                                        <p:tgtEl>
                                          <p:spTgt spid="8"/>
                                        </p:tgtEl>
                                      </p:cBhvr>
                                    </p:animEffect>
                                    <p:set>
                                      <p:cBhvr>
                                        <p:cTn id="62" dur="1" fill="hold">
                                          <p:stCondLst>
                                            <p:cond delay="499"/>
                                          </p:stCondLst>
                                        </p:cTn>
                                        <p:tgtEl>
                                          <p:spTgt spid="8"/>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4" end="4"/>
                                            </p:txEl>
                                          </p:spTgt>
                                        </p:tgtEl>
                                        <p:attrNameLst>
                                          <p:attrName>style.visibility</p:attrName>
                                        </p:attrNameLst>
                                      </p:cBhvr>
                                      <p:to>
                                        <p:strVal val="visible"/>
                                      </p:to>
                                    </p:set>
                                    <p:animEffect transition="in" filter="fade">
                                      <p:cBhvr>
                                        <p:cTn id="67" dur="500"/>
                                        <p:tgtEl>
                                          <p:spTgt spid="3">
                                            <p:txEl>
                                              <p:pRg st="4" end="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7" nodeType="click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fade">
                                      <p:cBhvr>
                                        <p:cTn id="72" dur="500"/>
                                        <p:tgtEl>
                                          <p:spTgt spid="5"/>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7"/>
                                        </p:tgtEl>
                                        <p:attrNameLst>
                                          <p:attrName>style.visibility</p:attrName>
                                        </p:attrNameLst>
                                      </p:cBhvr>
                                      <p:to>
                                        <p:strVal val="visible"/>
                                      </p:to>
                                    </p:set>
                                    <p:animEffect transition="in" filter="fade">
                                      <p:cBhvr>
                                        <p:cTn id="75" dur="500"/>
                                        <p:tgtEl>
                                          <p:spTgt spid="7"/>
                                        </p:tgtEl>
                                      </p:cBhvr>
                                    </p:animEffect>
                                  </p:childTnLst>
                                </p:cTn>
                              </p:par>
                              <p:par>
                                <p:cTn id="76" presetID="42" presetClass="path" presetSubtype="0" accel="50000" decel="50000" fill="hold" grpId="8" nodeType="withEffect">
                                  <p:stCondLst>
                                    <p:cond delay="0"/>
                                  </p:stCondLst>
                                  <p:childTnLst>
                                    <p:animMotion origin="layout" path="M -2.70833E-6 -4.81481E-6 L 0.08308 0.13936 " pathEditMode="relative" rAng="0" ptsTypes="AA">
                                      <p:cBhvr>
                                        <p:cTn id="77" dur="2000" fill="hold"/>
                                        <p:tgtEl>
                                          <p:spTgt spid="5"/>
                                        </p:tgtEl>
                                        <p:attrNameLst>
                                          <p:attrName>ppt_x</p:attrName>
                                          <p:attrName>ppt_y</p:attrName>
                                        </p:attrNameLst>
                                      </p:cBhvr>
                                      <p:rCtr x="4154" y="6968"/>
                                    </p:animMotion>
                                  </p:childTnLst>
                                </p:cTn>
                              </p:par>
                              <p:par>
                                <p:cTn id="78" presetID="42" presetClass="path" presetSubtype="0" accel="50000" decel="50000" fill="hold" grpId="1" nodeType="withEffect">
                                  <p:stCondLst>
                                    <p:cond delay="0"/>
                                  </p:stCondLst>
                                  <p:childTnLst>
                                    <p:animMotion origin="layout" path="M -2.70833E-6 4.44444E-6 L -0.1013 -0.14792 " pathEditMode="relative" rAng="0" ptsTypes="AA">
                                      <p:cBhvr>
                                        <p:cTn id="79" dur="2000" fill="hold"/>
                                        <p:tgtEl>
                                          <p:spTgt spid="7"/>
                                        </p:tgtEl>
                                        <p:attrNameLst>
                                          <p:attrName>ppt_x</p:attrName>
                                          <p:attrName>ppt_y</p:attrName>
                                        </p:attrNameLst>
                                      </p:cBhvr>
                                      <p:rCtr x="-5065" y="-7407"/>
                                    </p:animMotion>
                                  </p:childTnLst>
                                </p:cTn>
                              </p:par>
                            </p:childTnLst>
                          </p:cTn>
                        </p:par>
                      </p:childTnLst>
                    </p:cTn>
                  </p:par>
                  <p:par>
                    <p:cTn id="80" fill="hold">
                      <p:stCondLst>
                        <p:cond delay="indefinite"/>
                      </p:stCondLst>
                      <p:childTnLst>
                        <p:par>
                          <p:cTn id="81" fill="hold">
                            <p:stCondLst>
                              <p:cond delay="0"/>
                            </p:stCondLst>
                            <p:childTnLst>
                              <p:par>
                                <p:cTn id="82" presetID="10" presetClass="exit" presetSubtype="0" fill="hold" grpId="9" nodeType="clickEffect">
                                  <p:stCondLst>
                                    <p:cond delay="0"/>
                                  </p:stCondLst>
                                  <p:childTnLst>
                                    <p:animEffect transition="out" filter="fade">
                                      <p:cBhvr>
                                        <p:cTn id="83" dur="500"/>
                                        <p:tgtEl>
                                          <p:spTgt spid="5"/>
                                        </p:tgtEl>
                                      </p:cBhvr>
                                    </p:animEffect>
                                    <p:set>
                                      <p:cBhvr>
                                        <p:cTn id="84" dur="1" fill="hold">
                                          <p:stCondLst>
                                            <p:cond delay="499"/>
                                          </p:stCondLst>
                                        </p:cTn>
                                        <p:tgtEl>
                                          <p:spTgt spid="5"/>
                                        </p:tgtEl>
                                        <p:attrNameLst>
                                          <p:attrName>style.visibility</p:attrName>
                                        </p:attrNameLst>
                                      </p:cBhvr>
                                      <p:to>
                                        <p:strVal val="hidden"/>
                                      </p:to>
                                    </p:set>
                                  </p:childTnLst>
                                </p:cTn>
                              </p:par>
                              <p:par>
                                <p:cTn id="85" presetID="10" presetClass="exit" presetSubtype="0" fill="hold" grpId="2" nodeType="withEffect">
                                  <p:stCondLst>
                                    <p:cond delay="0"/>
                                  </p:stCondLst>
                                  <p:childTnLst>
                                    <p:animEffect transition="out" filter="fade">
                                      <p:cBhvr>
                                        <p:cTn id="86" dur="500"/>
                                        <p:tgtEl>
                                          <p:spTgt spid="7"/>
                                        </p:tgtEl>
                                      </p:cBhvr>
                                    </p:animEffect>
                                    <p:set>
                                      <p:cBhvr>
                                        <p:cTn id="87" dur="1" fill="hold">
                                          <p:stCondLst>
                                            <p:cond delay="499"/>
                                          </p:stCondLst>
                                        </p:cTn>
                                        <p:tgtEl>
                                          <p:spTgt spid="7"/>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
                                            <p:txEl>
                                              <p:pRg st="5" end="5"/>
                                            </p:txEl>
                                          </p:spTgt>
                                        </p:tgtEl>
                                        <p:attrNameLst>
                                          <p:attrName>style.visibility</p:attrName>
                                        </p:attrNameLst>
                                      </p:cBhvr>
                                      <p:to>
                                        <p:strVal val="visible"/>
                                      </p:to>
                                    </p:set>
                                    <p:animEffect transition="in" filter="fade">
                                      <p:cBhvr>
                                        <p:cTn id="92" dur="500"/>
                                        <p:tgtEl>
                                          <p:spTgt spid="3">
                                            <p:txEl>
                                              <p:pRg st="5" end="5"/>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9"/>
                                        </p:tgtEl>
                                        <p:attrNameLst>
                                          <p:attrName>style.visibility</p:attrName>
                                        </p:attrNameLst>
                                      </p:cBhvr>
                                      <p:to>
                                        <p:strVal val="visible"/>
                                      </p:to>
                                    </p:set>
                                    <p:animEffect transition="in" filter="fade">
                                      <p:cBhvr>
                                        <p:cTn id="97" dur="500"/>
                                        <p:tgtEl>
                                          <p:spTgt spid="9"/>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10"/>
                                        </p:tgtEl>
                                        <p:attrNameLst>
                                          <p:attrName>style.visibility</p:attrName>
                                        </p:attrNameLst>
                                      </p:cBhvr>
                                      <p:to>
                                        <p:strVal val="visible"/>
                                      </p:to>
                                    </p:set>
                                    <p:animEffect transition="in" filter="fade">
                                      <p:cBhvr>
                                        <p:cTn id="102" dur="500"/>
                                        <p:tgtEl>
                                          <p:spTgt spid="10"/>
                                        </p:tgtEl>
                                      </p:cBhvr>
                                    </p:animEffect>
                                  </p:childTnLst>
                                </p:cTn>
                              </p:par>
                              <p:par>
                                <p:cTn id="103" presetID="37" presetClass="path" presetSubtype="0" fill="hold" grpId="2" nodeType="withEffect">
                                  <p:stCondLst>
                                    <p:cond delay="0"/>
                                  </p:stCondLst>
                                  <p:childTnLst>
                                    <p:animMotion origin="layout" path="M 3.95833E-6 3.7037E-7 L 0.07239 0.13148 C 0.0875 0.16111 0.11015 0.17755 0.13385 0.17755 C 0.16093 0.17755 0.18255 0.16111 0.19765 0.13148 L 0.27018 3.7037E-7 " pathEditMode="relative" rAng="0" ptsTypes="AAAAA">
                                      <p:cBhvr>
                                        <p:cTn id="104" dur="2000" fill="hold"/>
                                        <p:tgtEl>
                                          <p:spTgt spid="9"/>
                                        </p:tgtEl>
                                        <p:attrNameLst>
                                          <p:attrName>ppt_x</p:attrName>
                                          <p:attrName>ppt_y</p:attrName>
                                        </p:attrNameLst>
                                      </p:cBhvr>
                                      <p:rCtr x="13503" y="8866"/>
                                    </p:animMotion>
                                  </p:childTnLst>
                                </p:cTn>
                              </p:par>
                              <p:par>
                                <p:cTn id="105" presetID="37" presetClass="path" presetSubtype="0" fill="hold" grpId="2" nodeType="withEffect">
                                  <p:stCondLst>
                                    <p:cond delay="0"/>
                                  </p:stCondLst>
                                  <p:childTnLst>
                                    <p:animMotion origin="layout" path="M 0.00143 -0.01042 L -0.06979 -0.15579 C -0.08463 -0.18866 -0.10703 -0.20671 -0.13034 -0.20671 C -0.1569 -0.20671 -0.17825 -0.18866 -0.1931 -0.15579 L -0.26432 -0.01042 " pathEditMode="relative" rAng="0" ptsTypes="AAAAA">
                                      <p:cBhvr>
                                        <p:cTn id="106" dur="2000" fill="hold"/>
                                        <p:tgtEl>
                                          <p:spTgt spid="10"/>
                                        </p:tgtEl>
                                        <p:attrNameLst>
                                          <p:attrName>ppt_x</p:attrName>
                                          <p:attrName>ppt_y</p:attrName>
                                        </p:attrNameLst>
                                      </p:cBhvr>
                                      <p:rCtr x="-13294" y="-9815"/>
                                    </p:animMotion>
                                  </p:childTnLst>
                                </p:cTn>
                              </p:par>
                            </p:childTnLst>
                          </p:cTn>
                        </p:par>
                      </p:childTnLst>
                    </p:cTn>
                  </p:par>
                  <p:par>
                    <p:cTn id="107" fill="hold">
                      <p:stCondLst>
                        <p:cond delay="indefinite"/>
                      </p:stCondLst>
                      <p:childTnLst>
                        <p:par>
                          <p:cTn id="108" fill="hold">
                            <p:stCondLst>
                              <p:cond delay="0"/>
                            </p:stCondLst>
                            <p:childTnLst>
                              <p:par>
                                <p:cTn id="109" presetID="10" presetClass="exit" presetSubtype="0" fill="hold" grpId="1" nodeType="clickEffect">
                                  <p:stCondLst>
                                    <p:cond delay="0"/>
                                  </p:stCondLst>
                                  <p:childTnLst>
                                    <p:animEffect transition="out" filter="fade">
                                      <p:cBhvr>
                                        <p:cTn id="110" dur="500"/>
                                        <p:tgtEl>
                                          <p:spTgt spid="9"/>
                                        </p:tgtEl>
                                      </p:cBhvr>
                                    </p:animEffect>
                                    <p:set>
                                      <p:cBhvr>
                                        <p:cTn id="111" dur="1" fill="hold">
                                          <p:stCondLst>
                                            <p:cond delay="499"/>
                                          </p:stCondLst>
                                        </p:cTn>
                                        <p:tgtEl>
                                          <p:spTgt spid="9"/>
                                        </p:tgtEl>
                                        <p:attrNameLst>
                                          <p:attrName>style.visibility</p:attrName>
                                        </p:attrNameLst>
                                      </p:cBhvr>
                                      <p:to>
                                        <p:strVal val="hidden"/>
                                      </p:to>
                                    </p:set>
                                  </p:childTnLst>
                                </p:cTn>
                              </p:par>
                              <p:par>
                                <p:cTn id="112" presetID="10" presetClass="exit" presetSubtype="0" fill="hold" grpId="1" nodeType="withEffect">
                                  <p:stCondLst>
                                    <p:cond delay="0"/>
                                  </p:stCondLst>
                                  <p:childTnLst>
                                    <p:animEffect transition="out" filter="fade">
                                      <p:cBhvr>
                                        <p:cTn id="113" dur="500"/>
                                        <p:tgtEl>
                                          <p:spTgt spid="10"/>
                                        </p:tgtEl>
                                      </p:cBhvr>
                                    </p:animEffect>
                                    <p:set>
                                      <p:cBhvr>
                                        <p:cTn id="114"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5" grpId="1" animBg="1"/>
      <p:bldP spid="5" grpId="2" animBg="1"/>
      <p:bldP spid="5" grpId="3" animBg="1"/>
      <p:bldP spid="5" grpId="4" animBg="1"/>
      <p:bldP spid="5" grpId="5" animBg="1"/>
      <p:bldP spid="5" grpId="6" animBg="1"/>
      <p:bldP spid="5" grpId="7" animBg="1"/>
      <p:bldP spid="5" grpId="8" animBg="1"/>
      <p:bldP spid="5" grpId="9" animBg="1"/>
      <p:bldP spid="7" grpId="0" animBg="1"/>
      <p:bldP spid="7" grpId="1" animBg="1"/>
      <p:bldP spid="7" grpId="2" animBg="1"/>
      <p:bldP spid="8" grpId="0" animBg="1"/>
      <p:bldP spid="8" grpId="1" animBg="1"/>
      <p:bldP spid="8" grpId="2" animBg="1"/>
      <p:bldP spid="9" grpId="0" animBg="1"/>
      <p:bldP spid="9" grpId="1" animBg="1"/>
      <p:bldP spid="9" grpId="2" animBg="1"/>
      <p:bldP spid="10" grpId="0" animBg="1"/>
      <p:bldP spid="10" grpId="1" animBg="1"/>
      <p:bldP spid="10" grpId="2"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Registering events</a:t>
            </a:r>
            <a:endParaRPr lang="en-US" dirty="0"/>
          </a:p>
        </p:txBody>
      </p:sp>
      <p:sp>
        <p:nvSpPr>
          <p:cNvPr id="3" name="Content Placeholder 2"/>
          <p:cNvSpPr>
            <a:spLocks noGrp="1"/>
          </p:cNvSpPr>
          <p:nvPr>
            <p:ph sz="quarter" idx="10"/>
          </p:nvPr>
        </p:nvSpPr>
        <p:spPr/>
        <p:txBody>
          <a:bodyPr/>
          <a:lstStyle/>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mc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Hammer(target);</a:t>
            </a:r>
          </a:p>
          <a:p>
            <a:pPr marL="0" indent="0">
              <a:buNone/>
            </a:pPr>
            <a:r>
              <a:rPr lang="en-US" dirty="0" err="1">
                <a:solidFill>
                  <a:srgbClr val="000000"/>
                </a:solidFill>
                <a:highlight>
                  <a:srgbClr val="FFFFFF"/>
                </a:highlight>
                <a:latin typeface="Consolas" panose="020B0609020204030204" pitchFamily="49" charset="0"/>
              </a:rPr>
              <a:t>mc.on</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'event'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ev</a:t>
            </a:r>
            <a:r>
              <a:rPr lang="en-US" dirty="0">
                <a:solidFill>
                  <a:srgbClr val="000000"/>
                </a:solidFill>
                <a:highlight>
                  <a:srgbClr val="FFFFFF"/>
                </a:highlight>
                <a:latin typeface="Consolas" panose="020B0609020204030204" pitchFamily="49" charset="0"/>
              </a:rPr>
              <a:t>) {</a:t>
            </a:r>
          </a:p>
          <a:p>
            <a:pPr marL="0" indent="0">
              <a:buNone/>
            </a:pPr>
            <a:r>
              <a:rPr lang="en-US" dirty="0" smtClean="0">
                <a:solidFill>
                  <a:srgbClr val="00B050"/>
                </a:solidFill>
                <a:highlight>
                  <a:srgbClr val="FFFFFF"/>
                </a:highlight>
                <a:latin typeface="Consolas" panose="020B0609020204030204" pitchFamily="49" charset="0"/>
              </a:rPr>
              <a:t>   // event handler</a:t>
            </a:r>
            <a:endParaRPr lang="en-US" dirty="0">
              <a:solidFill>
                <a:srgbClr val="00B05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5357601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properties</a:t>
            </a:r>
            <a:endParaRPr lang="en-US" dirty="0"/>
          </a:p>
        </p:txBody>
      </p:sp>
      <p:sp>
        <p:nvSpPr>
          <p:cNvPr id="3" name="Content Placeholder 2"/>
          <p:cNvSpPr>
            <a:spLocks noGrp="1"/>
          </p:cNvSpPr>
          <p:nvPr>
            <p:ph sz="quarter" idx="10"/>
          </p:nvPr>
        </p:nvSpPr>
        <p:spPr/>
        <p:txBody>
          <a:bodyPr>
            <a:normAutofit lnSpcReduction="10000"/>
          </a:bodyPr>
          <a:lstStyle/>
          <a:p>
            <a:r>
              <a:rPr lang="en-US" dirty="0" smtClean="0"/>
              <a:t>type</a:t>
            </a:r>
          </a:p>
          <a:p>
            <a:pPr lvl="1"/>
            <a:r>
              <a:rPr lang="en-US" dirty="0" smtClean="0"/>
              <a:t>Type of event</a:t>
            </a:r>
          </a:p>
          <a:p>
            <a:r>
              <a:rPr lang="en-US" dirty="0" smtClean="0"/>
              <a:t>direction</a:t>
            </a:r>
          </a:p>
          <a:p>
            <a:pPr lvl="1"/>
            <a:r>
              <a:rPr lang="en-US" dirty="0" smtClean="0"/>
              <a:t>Right, left, horizontal, vertical</a:t>
            </a:r>
          </a:p>
          <a:p>
            <a:r>
              <a:rPr lang="en-US" dirty="0" err="1" smtClean="0"/>
              <a:t>deltaX</a:t>
            </a:r>
            <a:r>
              <a:rPr lang="en-US" dirty="0" smtClean="0"/>
              <a:t> and </a:t>
            </a:r>
            <a:r>
              <a:rPr lang="en-US" dirty="0" err="1" smtClean="0"/>
              <a:t>deltaY</a:t>
            </a:r>
            <a:endParaRPr lang="en-US" dirty="0" smtClean="0"/>
          </a:p>
          <a:p>
            <a:pPr lvl="1"/>
            <a:r>
              <a:rPr lang="en-US" dirty="0" smtClean="0"/>
              <a:t>Difference in pixels from starting XY coordinates</a:t>
            </a:r>
          </a:p>
          <a:p>
            <a:r>
              <a:rPr lang="en-US" dirty="0" smtClean="0"/>
              <a:t>scale</a:t>
            </a:r>
          </a:p>
          <a:p>
            <a:pPr lvl="1"/>
            <a:r>
              <a:rPr lang="en-US" dirty="0" smtClean="0"/>
              <a:t>Based on a scale of 1</a:t>
            </a:r>
          </a:p>
          <a:p>
            <a:r>
              <a:rPr lang="en-US" dirty="0" smtClean="0"/>
              <a:t>rotation</a:t>
            </a:r>
          </a:p>
          <a:p>
            <a:pPr lvl="1"/>
            <a:r>
              <a:rPr lang="en-US" dirty="0" smtClean="0"/>
              <a:t>Number of degrees of rotation</a:t>
            </a:r>
            <a:endParaRPr lang="en-US" dirty="0"/>
          </a:p>
        </p:txBody>
      </p:sp>
    </p:spTree>
    <p:extLst>
      <p:ext uri="{BB962C8B-B14F-4D97-AF65-F5344CB8AC3E}">
        <p14:creationId xmlns:p14="http://schemas.microsoft.com/office/powerpoint/2010/main" val="6420665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Hammer.js example</a:t>
            </a:r>
            <a:endParaRPr lang="en-US" dirty="0"/>
          </a:p>
        </p:txBody>
      </p:sp>
    </p:spTree>
    <p:extLst>
      <p:ext uri="{BB962C8B-B14F-4D97-AF65-F5344CB8AC3E}">
        <p14:creationId xmlns:p14="http://schemas.microsoft.com/office/powerpoint/2010/main" val="23037991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Hammer.js in app</a:t>
            </a:r>
            <a:endParaRPr lang="en-US" dirty="0"/>
          </a:p>
        </p:txBody>
      </p:sp>
    </p:spTree>
    <p:extLst>
      <p:ext uri="{BB962C8B-B14F-4D97-AF65-F5344CB8AC3E}">
        <p14:creationId xmlns:p14="http://schemas.microsoft.com/office/powerpoint/2010/main" val="33329736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nvPr>
        </p:nvGraphicFramePr>
        <p:xfrm>
          <a:off x="379413" y="1387475"/>
          <a:ext cx="11525250" cy="5291138"/>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Mobile Web</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Designing</a:t>
                      </a:r>
                      <a:r>
                        <a:rPr lang="en-US" sz="2400" baseline="0" dirty="0" smtClean="0">
                          <a:latin typeface="Segoe UI Light" panose="020B0502040204020203" pitchFamily="34" charset="0"/>
                          <a:cs typeface="Segoe UI Light" panose="020B0502040204020203" pitchFamily="34" charset="0"/>
                        </a:rPr>
                        <a:t> for Mobile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The Mobile</a:t>
                      </a:r>
                      <a:r>
                        <a:rPr lang="en-US" sz="2400" baseline="0" dirty="0" smtClean="0">
                          <a:latin typeface="Segoe UI Light" panose="020B0502040204020203" pitchFamily="34" charset="0"/>
                          <a:cs typeface="Segoe UI Light" panose="020B0502040204020203" pitchFamily="34" charset="0"/>
                        </a:rPr>
                        <a:t> Client</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Mobile UI</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Offline Data</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Integrating Touch</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Publishing to Azure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04 | Setting up the</a:t>
                      </a:r>
                      <a:r>
                        <a:rPr lang="en-US" sz="2400" baseline="0" dirty="0" smtClean="0">
                          <a:latin typeface="Segoe UI Light" panose="020B0502040204020203" pitchFamily="34" charset="0"/>
                          <a:cs typeface="Segoe UI Light" panose="020B0502040204020203" pitchFamily="34" charset="0"/>
                        </a:rPr>
                        <a:t> Server</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spTree>
    <p:extLst>
      <p:ext uri="{BB962C8B-B14F-4D97-AF65-F5344CB8AC3E}">
        <p14:creationId xmlns:p14="http://schemas.microsoft.com/office/powerpoint/2010/main" val="41481532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sz="quarter" idx="10"/>
          </p:nvPr>
        </p:nvSpPr>
        <p:spPr/>
        <p:txBody>
          <a:bodyPr/>
          <a:lstStyle/>
          <a:p>
            <a:r>
              <a:rPr lang="en-US" dirty="0" smtClean="0"/>
              <a:t>Issues with touch</a:t>
            </a:r>
          </a:p>
          <a:p>
            <a:r>
              <a:rPr lang="en-US" dirty="0" smtClean="0"/>
              <a:t>JavaScript support</a:t>
            </a:r>
          </a:p>
          <a:p>
            <a:r>
              <a:rPr lang="en-US" dirty="0" smtClean="0"/>
              <a:t>Library support (Hammer.js)</a:t>
            </a:r>
            <a:endParaRPr lang="en-US" dirty="0"/>
          </a:p>
        </p:txBody>
      </p:sp>
    </p:spTree>
    <p:extLst>
      <p:ext uri="{BB962C8B-B14F-4D97-AF65-F5344CB8AC3E}">
        <p14:creationId xmlns:p14="http://schemas.microsoft.com/office/powerpoint/2010/main" val="19038130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with touch</a:t>
            </a:r>
            <a:endParaRPr lang="en-US" dirty="0"/>
          </a:p>
        </p:txBody>
      </p:sp>
      <p:sp>
        <p:nvSpPr>
          <p:cNvPr id="3" name="Content Placeholder 2"/>
          <p:cNvSpPr>
            <a:spLocks noGrp="1"/>
          </p:cNvSpPr>
          <p:nvPr>
            <p:ph sz="quarter" idx="10"/>
          </p:nvPr>
        </p:nvSpPr>
        <p:spPr/>
        <p:txBody>
          <a:bodyPr/>
          <a:lstStyle/>
          <a:p>
            <a:r>
              <a:rPr lang="en-US" dirty="0" smtClean="0"/>
              <a:t>Icon size</a:t>
            </a:r>
          </a:p>
          <a:p>
            <a:pPr lvl="1"/>
            <a:r>
              <a:rPr lang="en-US" dirty="0" smtClean="0"/>
              <a:t>People have big fingers</a:t>
            </a:r>
          </a:p>
          <a:p>
            <a:r>
              <a:rPr lang="en-US" dirty="0" err="1" smtClean="0"/>
              <a:t>Mouseover</a:t>
            </a:r>
            <a:r>
              <a:rPr lang="en-US" dirty="0" smtClean="0"/>
              <a:t> events</a:t>
            </a:r>
          </a:p>
          <a:p>
            <a:pPr lvl="1"/>
            <a:r>
              <a:rPr lang="en-US" dirty="0" smtClean="0"/>
              <a:t>Cascading menus that don't cascade</a:t>
            </a:r>
          </a:p>
          <a:p>
            <a:r>
              <a:rPr lang="en-US" dirty="0" smtClean="0"/>
              <a:t>Supported events are primitive</a:t>
            </a:r>
            <a:endParaRPr lang="en-US" dirty="0"/>
          </a:p>
        </p:txBody>
      </p:sp>
      <p:sp>
        <p:nvSpPr>
          <p:cNvPr id="4" name="Rounded Rectangle 3"/>
          <p:cNvSpPr/>
          <p:nvPr/>
        </p:nvSpPr>
        <p:spPr>
          <a:xfrm>
            <a:off x="8540318" y="4847207"/>
            <a:ext cx="3363628" cy="16246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 Tip:</a:t>
            </a:r>
          </a:p>
          <a:p>
            <a:pPr algn="ctr"/>
            <a:r>
              <a:rPr lang="en-US" dirty="0" smtClean="0"/>
              <a:t>Design for touch first and add mouse support second</a:t>
            </a:r>
            <a:endParaRPr lang="en-US" dirty="0"/>
          </a:p>
        </p:txBody>
      </p:sp>
    </p:spTree>
    <p:extLst>
      <p:ext uri="{BB962C8B-B14F-4D97-AF65-F5344CB8AC3E}">
        <p14:creationId xmlns:p14="http://schemas.microsoft.com/office/powerpoint/2010/main" val="1135748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JavaScript support</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13314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support</a:t>
            </a:r>
            <a:endParaRPr lang="en-US" dirty="0"/>
          </a:p>
        </p:txBody>
      </p:sp>
      <p:sp>
        <p:nvSpPr>
          <p:cNvPr id="3" name="Content Placeholder 2"/>
          <p:cNvSpPr>
            <a:spLocks noGrp="1"/>
          </p:cNvSpPr>
          <p:nvPr>
            <p:ph sz="quarter" idx="10"/>
          </p:nvPr>
        </p:nvSpPr>
        <p:spPr/>
        <p:txBody>
          <a:bodyPr/>
          <a:lstStyle/>
          <a:p>
            <a:r>
              <a:rPr lang="en-US" dirty="0" smtClean="0"/>
              <a:t>Events</a:t>
            </a:r>
          </a:p>
          <a:p>
            <a:r>
              <a:rPr lang="en-US" dirty="0" smtClean="0"/>
              <a:t>Touch types</a:t>
            </a:r>
          </a:p>
          <a:p>
            <a:r>
              <a:rPr lang="en-US" dirty="0" smtClean="0"/>
              <a:t>Touch parameters</a:t>
            </a:r>
          </a:p>
          <a:p>
            <a:r>
              <a:rPr lang="en-US" dirty="0" smtClean="0"/>
              <a:t>Using JavaScript to support touch</a:t>
            </a:r>
            <a:endParaRPr lang="en-US" dirty="0"/>
          </a:p>
        </p:txBody>
      </p:sp>
    </p:spTree>
    <p:extLst>
      <p:ext uri="{BB962C8B-B14F-4D97-AF65-F5344CB8AC3E}">
        <p14:creationId xmlns:p14="http://schemas.microsoft.com/office/powerpoint/2010/main" val="21643685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Touch events</a:t>
            </a:r>
            <a:endParaRPr lang="en-US" dirty="0"/>
          </a:p>
        </p:txBody>
      </p:sp>
      <p:sp>
        <p:nvSpPr>
          <p:cNvPr id="3" name="Content Placeholder 2"/>
          <p:cNvSpPr>
            <a:spLocks noGrp="1"/>
          </p:cNvSpPr>
          <p:nvPr>
            <p:ph sz="quarter" idx="10"/>
          </p:nvPr>
        </p:nvSpPr>
        <p:spPr/>
        <p:txBody>
          <a:bodyPr/>
          <a:lstStyle/>
          <a:p>
            <a:r>
              <a:rPr lang="en-US" dirty="0" err="1" smtClean="0"/>
              <a:t>touchstart</a:t>
            </a:r>
            <a:endParaRPr lang="en-US" dirty="0" smtClean="0"/>
          </a:p>
          <a:p>
            <a:r>
              <a:rPr lang="en-US" dirty="0" err="1" smtClean="0"/>
              <a:t>touchmove</a:t>
            </a:r>
            <a:endParaRPr lang="en-US" dirty="0" smtClean="0"/>
          </a:p>
          <a:p>
            <a:r>
              <a:rPr lang="en-US" dirty="0" err="1" smtClean="0"/>
              <a:t>touchend</a:t>
            </a:r>
            <a:endParaRPr lang="en-US" dirty="0" smtClean="0"/>
          </a:p>
          <a:p>
            <a:r>
              <a:rPr lang="en-US" dirty="0" err="1" smtClean="0"/>
              <a:t>touchenter</a:t>
            </a:r>
            <a:endParaRPr lang="en-US" dirty="0" smtClean="0"/>
          </a:p>
          <a:p>
            <a:r>
              <a:rPr lang="en-US" dirty="0" err="1" smtClean="0"/>
              <a:t>touchleave</a:t>
            </a:r>
            <a:endParaRPr lang="en-US" dirty="0" smtClean="0"/>
          </a:p>
          <a:p>
            <a:r>
              <a:rPr lang="en-US" dirty="0" err="1" smtClean="0"/>
              <a:t>Touchcancel</a:t>
            </a:r>
            <a:endParaRPr lang="en-US" dirty="0"/>
          </a:p>
        </p:txBody>
      </p:sp>
    </p:spTree>
    <p:extLst>
      <p:ext uri="{BB962C8B-B14F-4D97-AF65-F5344CB8AC3E}">
        <p14:creationId xmlns:p14="http://schemas.microsoft.com/office/powerpoint/2010/main" val="36386597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lstStyle/>
          <a:p>
            <a:r>
              <a:rPr lang="en-US" dirty="0"/>
              <a:t>touch</a:t>
            </a:r>
          </a:p>
          <a:p>
            <a:pPr lvl="1"/>
            <a:r>
              <a:rPr lang="en-US" dirty="0"/>
              <a:t>An object currently in contact with the screen</a:t>
            </a:r>
          </a:p>
          <a:p>
            <a:r>
              <a:rPr lang="en-US" dirty="0" err="1" smtClean="0"/>
              <a:t>changedTouch</a:t>
            </a:r>
            <a:endParaRPr lang="en-US" dirty="0" smtClean="0"/>
          </a:p>
          <a:p>
            <a:pPr lvl="1"/>
            <a:r>
              <a:rPr lang="en-US" dirty="0" smtClean="0"/>
              <a:t>A touch event</a:t>
            </a:r>
          </a:p>
          <a:p>
            <a:r>
              <a:rPr lang="en-US" dirty="0" err="1" smtClean="0"/>
              <a:t>targetTouch</a:t>
            </a:r>
            <a:endParaRPr lang="en-US" dirty="0" smtClean="0"/>
          </a:p>
          <a:p>
            <a:pPr lvl="1"/>
            <a:r>
              <a:rPr lang="en-US" dirty="0" smtClean="0"/>
              <a:t>A touch currently making contact that started and is still in one element</a:t>
            </a:r>
            <a:endParaRPr lang="en-US" dirty="0"/>
          </a:p>
        </p:txBody>
      </p:sp>
      <p:sp>
        <p:nvSpPr>
          <p:cNvPr id="6" name="Content Placeholder 5"/>
          <p:cNvSpPr>
            <a:spLocks noGrp="1"/>
          </p:cNvSpPr>
          <p:nvPr>
            <p:ph sz="quarter" idx="4"/>
          </p:nvPr>
        </p:nvSpPr>
        <p:spPr/>
        <p:txBody>
          <a:bodyPr/>
          <a:lstStyle/>
          <a:p>
            <a:endParaRPr lang="en-US"/>
          </a:p>
        </p:txBody>
      </p:sp>
      <p:sp>
        <p:nvSpPr>
          <p:cNvPr id="2" name="Title 1"/>
          <p:cNvSpPr>
            <a:spLocks noGrp="1"/>
          </p:cNvSpPr>
          <p:nvPr>
            <p:ph type="title"/>
          </p:nvPr>
        </p:nvSpPr>
        <p:spPr/>
        <p:txBody>
          <a:bodyPr/>
          <a:lstStyle/>
          <a:p>
            <a:r>
              <a:rPr lang="en-US" dirty="0" smtClean="0"/>
              <a:t>Touch types</a:t>
            </a:r>
            <a:endParaRPr lang="en-US" dirty="0"/>
          </a:p>
        </p:txBody>
      </p:sp>
      <p:sp>
        <p:nvSpPr>
          <p:cNvPr id="4" name="Rectangle 3"/>
          <p:cNvSpPr/>
          <p:nvPr/>
        </p:nvSpPr>
        <p:spPr>
          <a:xfrm>
            <a:off x="7679184" y="1704513"/>
            <a:ext cx="2539013" cy="383515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r>
              <a:rPr lang="en-US" dirty="0" smtClean="0"/>
              <a:t>Image</a:t>
            </a:r>
            <a:endParaRPr lang="en-US" dirty="0"/>
          </a:p>
        </p:txBody>
      </p:sp>
      <p:sp>
        <p:nvSpPr>
          <p:cNvPr id="5" name="Oval 4"/>
          <p:cNvSpPr/>
          <p:nvPr/>
        </p:nvSpPr>
        <p:spPr>
          <a:xfrm>
            <a:off x="8078678" y="2095130"/>
            <a:ext cx="319597" cy="31959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7583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2" nodeType="clickEffect">
                                  <p:stCondLst>
                                    <p:cond delay="0"/>
                                  </p:stCondLst>
                                  <p:childTnLst>
                                    <p:animMotion origin="layout" path="M -1.04167E-6 -3.7037E-6 L 0.11445 0.25 " pathEditMode="relative" rAng="0" ptsTypes="AA">
                                      <p:cBhvr>
                                        <p:cTn id="16" dur="2000" fill="hold"/>
                                        <p:tgtEl>
                                          <p:spTgt spid="5"/>
                                        </p:tgtEl>
                                        <p:attrNameLst>
                                          <p:attrName>ppt_x</p:attrName>
                                          <p:attrName>ppt_y</p:attrName>
                                        </p:attrNameLst>
                                      </p:cBhvr>
                                      <p:rCtr x="5716" y="1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normAutofit/>
          </a:bodyPr>
          <a:lstStyle/>
          <a:p>
            <a:r>
              <a:rPr lang="en-US" dirty="0" smtClean="0"/>
              <a:t>Screen position</a:t>
            </a:r>
          </a:p>
          <a:p>
            <a:pPr lvl="1"/>
            <a:r>
              <a:rPr lang="en-US" dirty="0" err="1" smtClean="0"/>
              <a:t>screenX</a:t>
            </a:r>
            <a:endParaRPr lang="en-US" dirty="0" smtClean="0"/>
          </a:p>
          <a:p>
            <a:pPr lvl="1"/>
            <a:r>
              <a:rPr lang="en-US" dirty="0" err="1" smtClean="0"/>
              <a:t>screenY</a:t>
            </a:r>
            <a:endParaRPr lang="en-US" dirty="0" smtClean="0"/>
          </a:p>
          <a:p>
            <a:r>
              <a:rPr lang="en-US" dirty="0" smtClean="0"/>
              <a:t>Viewport position</a:t>
            </a:r>
          </a:p>
          <a:p>
            <a:pPr lvl="1"/>
            <a:r>
              <a:rPr lang="en-US" dirty="0" err="1" smtClean="0"/>
              <a:t>clientX</a:t>
            </a:r>
            <a:endParaRPr lang="en-US" dirty="0" smtClean="0"/>
          </a:p>
          <a:p>
            <a:pPr lvl="1"/>
            <a:r>
              <a:rPr lang="en-US" dirty="0" err="1" smtClean="0"/>
              <a:t>clientY</a:t>
            </a:r>
            <a:endParaRPr lang="en-US" dirty="0" smtClean="0"/>
          </a:p>
        </p:txBody>
      </p:sp>
      <p:sp>
        <p:nvSpPr>
          <p:cNvPr id="13" name="Content Placeholder 12"/>
          <p:cNvSpPr>
            <a:spLocks noGrp="1"/>
          </p:cNvSpPr>
          <p:nvPr>
            <p:ph sz="quarter" idx="4"/>
          </p:nvPr>
        </p:nvSpPr>
        <p:spPr/>
        <p:txBody>
          <a:bodyPr/>
          <a:lstStyle/>
          <a:p>
            <a:endParaRPr lang="en-US"/>
          </a:p>
        </p:txBody>
      </p:sp>
      <p:sp>
        <p:nvSpPr>
          <p:cNvPr id="2" name="Title 1"/>
          <p:cNvSpPr>
            <a:spLocks noGrp="1"/>
          </p:cNvSpPr>
          <p:nvPr>
            <p:ph type="title"/>
          </p:nvPr>
        </p:nvSpPr>
        <p:spPr/>
        <p:txBody>
          <a:bodyPr/>
          <a:lstStyle/>
          <a:p>
            <a:r>
              <a:rPr lang="en-US" dirty="0" smtClean="0"/>
              <a:t>Touch position</a:t>
            </a:r>
            <a:endParaRPr lang="en-US" dirty="0"/>
          </a:p>
        </p:txBody>
      </p:sp>
      <p:sp>
        <p:nvSpPr>
          <p:cNvPr id="4" name="Rectangle 3"/>
          <p:cNvSpPr/>
          <p:nvPr/>
        </p:nvSpPr>
        <p:spPr>
          <a:xfrm>
            <a:off x="5912528" y="1388226"/>
            <a:ext cx="3923930" cy="4932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r>
              <a:rPr lang="en-US" dirty="0" smtClean="0"/>
              <a:t>Screen</a:t>
            </a:r>
            <a:endParaRPr lang="en-US" dirty="0"/>
          </a:p>
        </p:txBody>
      </p:sp>
      <p:sp>
        <p:nvSpPr>
          <p:cNvPr id="5" name="Rectangle 4"/>
          <p:cNvSpPr/>
          <p:nvPr/>
        </p:nvSpPr>
        <p:spPr>
          <a:xfrm>
            <a:off x="6622742" y="1988599"/>
            <a:ext cx="2539013" cy="383515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r>
              <a:rPr lang="en-US" dirty="0" smtClean="0"/>
              <a:t>Browser</a:t>
            </a:r>
            <a:endParaRPr lang="en-US" dirty="0"/>
          </a:p>
        </p:txBody>
      </p:sp>
      <p:sp>
        <p:nvSpPr>
          <p:cNvPr id="6" name="Oval 5"/>
          <p:cNvSpPr/>
          <p:nvPr/>
        </p:nvSpPr>
        <p:spPr>
          <a:xfrm>
            <a:off x="7022236" y="2379216"/>
            <a:ext cx="319597" cy="31959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 name="Down Arrow 6"/>
          <p:cNvSpPr/>
          <p:nvPr/>
        </p:nvSpPr>
        <p:spPr>
          <a:xfrm>
            <a:off x="7012846" y="1388226"/>
            <a:ext cx="293476" cy="99099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 name="Right Arrow 7"/>
          <p:cNvSpPr/>
          <p:nvPr/>
        </p:nvSpPr>
        <p:spPr>
          <a:xfrm>
            <a:off x="5912529" y="2405737"/>
            <a:ext cx="1109708" cy="285826"/>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9" name="Down Arrow 8"/>
          <p:cNvSpPr/>
          <p:nvPr/>
        </p:nvSpPr>
        <p:spPr>
          <a:xfrm>
            <a:off x="7012844" y="1988599"/>
            <a:ext cx="293476" cy="397866"/>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0" name="Right Arrow 9"/>
          <p:cNvSpPr/>
          <p:nvPr/>
        </p:nvSpPr>
        <p:spPr>
          <a:xfrm>
            <a:off x="6622741" y="2412986"/>
            <a:ext cx="399494" cy="285826"/>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1" name="Rectangle 10"/>
          <p:cNvSpPr/>
          <p:nvPr/>
        </p:nvSpPr>
        <p:spPr>
          <a:xfrm>
            <a:off x="6822488" y="722400"/>
            <a:ext cx="2086252" cy="47051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smtClean="0"/>
              <a:t>screenX</a:t>
            </a:r>
            <a:r>
              <a:rPr lang="en-US" dirty="0" smtClean="0"/>
              <a:t> &amp; </a:t>
            </a:r>
            <a:r>
              <a:rPr lang="en-US" dirty="0" err="1" smtClean="0"/>
              <a:t>screenY</a:t>
            </a:r>
            <a:endParaRPr lang="en-US" dirty="0"/>
          </a:p>
        </p:txBody>
      </p:sp>
      <p:sp>
        <p:nvSpPr>
          <p:cNvPr id="12" name="Rectangle 11"/>
          <p:cNvSpPr/>
          <p:nvPr/>
        </p:nvSpPr>
        <p:spPr>
          <a:xfrm>
            <a:off x="6822488" y="715372"/>
            <a:ext cx="2086252" cy="47051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clientX</a:t>
            </a:r>
            <a:r>
              <a:rPr lang="en-US" dirty="0" smtClean="0"/>
              <a:t> &amp; </a:t>
            </a:r>
            <a:r>
              <a:rPr lang="en-US" dirty="0" err="1" smtClean="0"/>
              <a:t>clientY</a:t>
            </a:r>
            <a:endParaRPr lang="en-US" dirty="0"/>
          </a:p>
        </p:txBody>
      </p:sp>
    </p:spTree>
    <p:extLst>
      <p:ext uri="{BB962C8B-B14F-4D97-AF65-F5344CB8AC3E}">
        <p14:creationId xmlns:p14="http://schemas.microsoft.com/office/powerpoint/2010/main" val="1786543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1" nodeType="clickEffect">
                                  <p:stCondLst>
                                    <p:cond delay="0"/>
                                  </p:stCondLst>
                                  <p:childTnLst>
                                    <p:set>
                                      <p:cBhvr>
                                        <p:cTn id="23" dur="1" fill="hold">
                                          <p:stCondLst>
                                            <p:cond delay="0"/>
                                          </p:stCondLst>
                                        </p:cTn>
                                        <p:tgtEl>
                                          <p:spTgt spid="7"/>
                                        </p:tgtEl>
                                        <p:attrNameLst>
                                          <p:attrName>style.visibility</p:attrName>
                                        </p:attrNameLst>
                                      </p:cBhvr>
                                      <p:to>
                                        <p:strVal val="hidden"/>
                                      </p:to>
                                    </p:set>
                                  </p:childTnLst>
                                </p:cTn>
                              </p:par>
                              <p:par>
                                <p:cTn id="24" presetID="1" presetClass="exit" presetSubtype="0" fill="hold" grpId="1" nodeType="withEffect">
                                  <p:stCondLst>
                                    <p:cond delay="0"/>
                                  </p:stCondLst>
                                  <p:childTnLst>
                                    <p:set>
                                      <p:cBhvr>
                                        <p:cTn id="25" dur="1" fill="hold">
                                          <p:stCondLst>
                                            <p:cond delay="0"/>
                                          </p:stCondLst>
                                        </p:cTn>
                                        <p:tgtEl>
                                          <p:spTgt spid="8"/>
                                        </p:tgtEl>
                                        <p:attrNameLst>
                                          <p:attrName>style.visibility</p:attrName>
                                        </p:attrNameLst>
                                      </p:cBhvr>
                                      <p:to>
                                        <p:strVal val="hidden"/>
                                      </p:to>
                                    </p:set>
                                  </p:childTnLst>
                                </p:cTn>
                              </p:par>
                              <p:par>
                                <p:cTn id="26" presetID="1" presetClass="exit" presetSubtype="0" fill="hold" grpId="1" nodeType="withEffect">
                                  <p:stCondLst>
                                    <p:cond delay="0"/>
                                  </p:stCondLst>
                                  <p:childTnLst>
                                    <p:set>
                                      <p:cBhvr>
                                        <p:cTn id="27" dur="1" fill="hold">
                                          <p:stCondLst>
                                            <p:cond delay="0"/>
                                          </p:stCondLst>
                                        </p:cTn>
                                        <p:tgtEl>
                                          <p:spTgt spid="11"/>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ppt_w</p:attrName>
                                        </p:attrNameLst>
                                      </p:cBhvr>
                                      <p:tavLst>
                                        <p:tav tm="0">
                                          <p:val>
                                            <p:fltVal val="0"/>
                                          </p:val>
                                        </p:tav>
                                        <p:tav tm="100000">
                                          <p:val>
                                            <p:strVal val="#ppt_w"/>
                                          </p:val>
                                        </p:tav>
                                      </p:tavLst>
                                    </p:anim>
                                    <p:anim calcmode="lin" valueType="num">
                                      <p:cBhvr>
                                        <p:cTn id="38" dur="500" fill="hold"/>
                                        <p:tgtEl>
                                          <p:spTgt spid="9"/>
                                        </p:tgtEl>
                                        <p:attrNameLst>
                                          <p:attrName>ppt_h</p:attrName>
                                        </p:attrNameLst>
                                      </p:cBhvr>
                                      <p:tavLst>
                                        <p:tav tm="0">
                                          <p:val>
                                            <p:fltVal val="0"/>
                                          </p:val>
                                        </p:tav>
                                        <p:tav tm="100000">
                                          <p:val>
                                            <p:strVal val="#ppt_h"/>
                                          </p:val>
                                        </p:tav>
                                      </p:tavLst>
                                    </p:anim>
                                    <p:animEffect transition="in" filter="fade">
                                      <p:cBhvr>
                                        <p:cTn id="39" dur="500"/>
                                        <p:tgtEl>
                                          <p:spTgt spid="9"/>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p:cTn id="42" dur="500" fill="hold"/>
                                        <p:tgtEl>
                                          <p:spTgt spid="10"/>
                                        </p:tgtEl>
                                        <p:attrNameLst>
                                          <p:attrName>ppt_w</p:attrName>
                                        </p:attrNameLst>
                                      </p:cBhvr>
                                      <p:tavLst>
                                        <p:tav tm="0">
                                          <p:val>
                                            <p:fltVal val="0"/>
                                          </p:val>
                                        </p:tav>
                                        <p:tav tm="100000">
                                          <p:val>
                                            <p:strVal val="#ppt_w"/>
                                          </p:val>
                                        </p:tav>
                                      </p:tavLst>
                                    </p:anim>
                                    <p:anim calcmode="lin" valueType="num">
                                      <p:cBhvr>
                                        <p:cTn id="43" dur="500" fill="hold"/>
                                        <p:tgtEl>
                                          <p:spTgt spid="10"/>
                                        </p:tgtEl>
                                        <p:attrNameLst>
                                          <p:attrName>ppt_h</p:attrName>
                                        </p:attrNameLst>
                                      </p:cBhvr>
                                      <p:tavLst>
                                        <p:tav tm="0">
                                          <p:val>
                                            <p:fltVal val="0"/>
                                          </p:val>
                                        </p:tav>
                                        <p:tav tm="100000">
                                          <p:val>
                                            <p:strVal val="#ppt_h"/>
                                          </p:val>
                                        </p:tav>
                                      </p:tavLst>
                                    </p:anim>
                                    <p:animEffect transition="in" filter="fade">
                                      <p:cBhvr>
                                        <p:cTn id="4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10" grpId="0" animBg="1"/>
      <p:bldP spid="11" grpId="0" animBg="1"/>
      <p:bldP spid="11" grpId="1" animBg="1"/>
      <p:bldP spid="12"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F3CFFA86DA93345A891C3CCBC738F63" ma:contentTypeVersion="1" ma:contentTypeDescription="Create a new document." ma:contentTypeScope="" ma:versionID="060e45d69093970729cdde03e78aa3cc">
  <xsd:schema xmlns:xsd="http://www.w3.org/2001/XMLSchema" xmlns:xs="http://www.w3.org/2001/XMLSchema" xmlns:p="http://schemas.microsoft.com/office/2006/metadata/properties" xmlns:ns3="ecd1fa32-ae44-48d6-80a1-71a52da60b4a" targetNamespace="http://schemas.microsoft.com/office/2006/metadata/properties" ma:root="true" ma:fieldsID="2fc9741b54117334ed0e10932dac3600" ns3:_="">
    <xsd:import namespace="ecd1fa32-ae44-48d6-80a1-71a52da60b4a"/>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d1fa32-ae44-48d6-80a1-71a52da60b4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A545FFDC-6555-4FAD-8A13-72F96FEB88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d1fa32-ae44-48d6-80a1-71a52da60b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schemas.microsoft.com/office/2006/documentManagement/types"/>
    <ds:schemaRef ds:uri="http://schemas.microsoft.com/office/infopath/2007/PartnerControls"/>
    <ds:schemaRef ds:uri="ecd1fa32-ae44-48d6-80a1-71a52da60b4a"/>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11388</TotalTime>
  <Words>282</Words>
  <Application>Microsoft Office PowerPoint</Application>
  <PresentationFormat>Widescreen</PresentationFormat>
  <Paragraphs>149</Paragraphs>
  <Slides>20</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20</vt:i4>
      </vt:variant>
    </vt:vector>
  </HeadingPairs>
  <TitlesOfParts>
    <vt:vector size="29" baseType="lpstr">
      <vt:lpstr>Andale Mono</vt:lpstr>
      <vt:lpstr>Arial</vt:lpstr>
      <vt:lpstr>Calibri</vt:lpstr>
      <vt:lpstr>Consolas</vt:lpstr>
      <vt:lpstr>Segoe UI</vt:lpstr>
      <vt:lpstr>Segoe UI Light</vt:lpstr>
      <vt:lpstr>Segoe UI Symbol</vt:lpstr>
      <vt:lpstr>1_Office Theme</vt:lpstr>
      <vt:lpstr>2_Office Theme</vt:lpstr>
      <vt:lpstr>Integrating Touch</vt:lpstr>
      <vt:lpstr>Course Topics</vt:lpstr>
      <vt:lpstr>Agenda</vt:lpstr>
      <vt:lpstr>Issues with touch</vt:lpstr>
      <vt:lpstr>PowerPoint Presentation</vt:lpstr>
      <vt:lpstr>JavaScript support</vt:lpstr>
      <vt:lpstr>Touch events</vt:lpstr>
      <vt:lpstr>Touch types</vt:lpstr>
      <vt:lpstr>Touch position</vt:lpstr>
      <vt:lpstr>Touch information</vt:lpstr>
      <vt:lpstr>JavaScript touch events</vt:lpstr>
      <vt:lpstr>PowerPoint Presentation</vt:lpstr>
      <vt:lpstr>Hammer.js</vt:lpstr>
      <vt:lpstr>Library basics</vt:lpstr>
      <vt:lpstr>Events</vt:lpstr>
      <vt:lpstr>Registering events</vt:lpstr>
      <vt:lpstr>Event properties</vt:lpstr>
      <vt:lpstr>Hammer.js example</vt:lpstr>
      <vt:lpstr>Hammer.js in app</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Jeremy Foster</cp:lastModifiedBy>
  <cp:revision>162</cp:revision>
  <dcterms:created xsi:type="dcterms:W3CDTF">2013-02-15T23:12:42Z</dcterms:created>
  <dcterms:modified xsi:type="dcterms:W3CDTF">2014-10-03T10:26:45Z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0x010100CF3CFFA86DA93345A891C3CCBC738F63</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