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4" r:id="rId5"/>
  </p:sldMasterIdLst>
  <p:notesMasterIdLst>
    <p:notesMasterId r:id="rId25"/>
  </p:notesMasterIdLst>
  <p:handoutMasterIdLst>
    <p:handoutMasterId r:id="rId26"/>
  </p:handoutMasterIdLst>
  <p:sldIdLst>
    <p:sldId id="459" r:id="rId6"/>
    <p:sldId id="460" r:id="rId7"/>
    <p:sldId id="283" r:id="rId8"/>
    <p:sldId id="288" r:id="rId9"/>
    <p:sldId id="414" r:id="rId10"/>
    <p:sldId id="471" r:id="rId11"/>
    <p:sldId id="461" r:id="rId12"/>
    <p:sldId id="462" r:id="rId13"/>
    <p:sldId id="463" r:id="rId14"/>
    <p:sldId id="464" r:id="rId15"/>
    <p:sldId id="465" r:id="rId16"/>
    <p:sldId id="466" r:id="rId17"/>
    <p:sldId id="467" r:id="rId18"/>
    <p:sldId id="468" r:id="rId19"/>
    <p:sldId id="469" r:id="rId20"/>
    <p:sldId id="470" r:id="rId21"/>
    <p:sldId id="416" r:id="rId22"/>
    <p:sldId id="458" r:id="rId23"/>
    <p:sldId id="26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ntroduction" id="{17A22057-09B0-47CC-835A-CE984DDFC841}">
          <p14:sldIdLst>
            <p14:sldId id="459"/>
            <p14:sldId id="460"/>
          </p14:sldIdLst>
        </p14:section>
        <p14:section name="Module Slides" id="{2FF5E6E5-1CE0-412A-8CE0-3C6B6C89EC1C}">
          <p14:sldIdLst>
            <p14:sldId id="283"/>
            <p14:sldId id="288"/>
            <p14:sldId id="414"/>
            <p14:sldId id="471"/>
            <p14:sldId id="461"/>
            <p14:sldId id="462"/>
            <p14:sldId id="463"/>
            <p14:sldId id="464"/>
            <p14:sldId id="465"/>
            <p14:sldId id="466"/>
            <p14:sldId id="467"/>
            <p14:sldId id="468"/>
            <p14:sldId id="469"/>
            <p14:sldId id="470"/>
            <p14:sldId id="416"/>
            <p14:sldId id="458"/>
          </p14:sldIdLst>
        </p14:section>
        <p14:section name="End" id="{E17367C9-8ACE-479F-BE70-706EA28440B9}">
          <p14:sldIdLst>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6187A6"/>
    <a:srgbClr val="1F497D"/>
    <a:srgbClr val="002050"/>
    <a:srgbClr val="007233"/>
    <a:srgbClr val="86C400"/>
    <a:srgbClr val="82BF36"/>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471" autoAdjust="0"/>
    <p:restoredTop sz="77755" autoAdjust="0"/>
  </p:normalViewPr>
  <p:slideViewPr>
    <p:cSldViewPr snapToGrid="0">
      <p:cViewPr varScale="1">
        <p:scale>
          <a:sx n="68" d="100"/>
          <a:sy n="68" d="100"/>
        </p:scale>
        <p:origin x="912" y="78"/>
      </p:cViewPr>
      <p:guideLst/>
    </p:cSldViewPr>
  </p:slideViewPr>
  <p:notesTextViewPr>
    <p:cViewPr>
      <p:scale>
        <a:sx n="1" d="1"/>
        <a:sy n="1" d="1"/>
      </p:scale>
      <p:origin x="0" y="0"/>
    </p:cViewPr>
  </p:notesTextViewPr>
  <p:sorterViewPr>
    <p:cViewPr>
      <p:scale>
        <a:sx n="75" d="100"/>
        <a:sy n="75"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Segoe UI" panose="020B0502040204020203" pitchFamily="34" charset="0"/>
                    <a:ea typeface="+mn-ea"/>
                    <a:cs typeface="Segoe UI" panose="020B0502040204020203"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Familiarity of Languages (HTML, JS, CSS)</c:v>
                </c:pt>
                <c:pt idx="1">
                  <c:v>Cross Platform Support</c:v>
                </c:pt>
                <c:pt idx="2">
                  <c:v>Performance</c:v>
                </c:pt>
                <c:pt idx="3">
                  <c:v>Availability of Tools/Libraries</c:v>
                </c:pt>
                <c:pt idx="4">
                  <c:v>Productivity</c:v>
                </c:pt>
                <c:pt idx="5">
                  <c:v>Based on Open Standards</c:v>
                </c:pt>
                <c:pt idx="6">
                  <c:v>Cost of Development</c:v>
                </c:pt>
                <c:pt idx="7">
                  <c:v>Community</c:v>
                </c:pt>
              </c:strCache>
            </c:strRef>
          </c:cat>
          <c:val>
            <c:numRef>
              <c:f>Sheet1!$B$2:$B$9</c:f>
              <c:numCache>
                <c:formatCode>0%</c:formatCode>
                <c:ptCount val="8"/>
                <c:pt idx="0">
                  <c:v>0.72</c:v>
                </c:pt>
                <c:pt idx="1">
                  <c:v>0.62</c:v>
                </c:pt>
                <c:pt idx="2">
                  <c:v>0.34</c:v>
                </c:pt>
                <c:pt idx="3">
                  <c:v>0.28000000000000003</c:v>
                </c:pt>
                <c:pt idx="4">
                  <c:v>0.27</c:v>
                </c:pt>
                <c:pt idx="5">
                  <c:v>0.24</c:v>
                </c:pt>
                <c:pt idx="6">
                  <c:v>0.2</c:v>
                </c:pt>
                <c:pt idx="7">
                  <c:v>0.09</c:v>
                </c:pt>
              </c:numCache>
            </c:numRef>
          </c:val>
        </c:ser>
        <c:dLbls>
          <c:showLegendKey val="0"/>
          <c:showVal val="0"/>
          <c:showCatName val="0"/>
          <c:showSerName val="0"/>
          <c:showPercent val="0"/>
          <c:showBubbleSize val="0"/>
        </c:dLbls>
        <c:gapWidth val="219"/>
        <c:overlap val="-27"/>
        <c:axId val="298998968"/>
        <c:axId val="298997400"/>
      </c:barChart>
      <c:catAx>
        <c:axId val="298998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Segoe UI Light" panose="020B0502040204020203" pitchFamily="34" charset="0"/>
                <a:ea typeface="+mn-ea"/>
                <a:cs typeface="Segoe UI Light" panose="020B0502040204020203" pitchFamily="34" charset="0"/>
              </a:defRPr>
            </a:pPr>
            <a:endParaRPr lang="en-US"/>
          </a:p>
        </c:txPr>
        <c:crossAx val="298997400"/>
        <c:crosses val="autoZero"/>
        <c:auto val="1"/>
        <c:lblAlgn val="ctr"/>
        <c:lblOffset val="100"/>
        <c:noMultiLvlLbl val="0"/>
      </c:catAx>
      <c:valAx>
        <c:axId val="29899740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89989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10/21/2014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10/21/2014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525875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Originally</a:t>
            </a:r>
            <a:r>
              <a:rPr lang="en-US" baseline="0" dirty="0" smtClean="0"/>
              <a:t> made by </a:t>
            </a:r>
            <a:r>
              <a:rPr lang="en-US" baseline="0" dirty="0" err="1" smtClean="0"/>
              <a:t>Nitobi</a:t>
            </a:r>
            <a:r>
              <a:rPr lang="en-US" baseline="0" dirty="0" smtClean="0"/>
              <a:t> and purchased by Adobe in 2011. </a:t>
            </a:r>
            <a:endParaRPr lang="en-US" dirty="0" smtClean="0"/>
          </a:p>
          <a:p>
            <a:endParaRPr lang="en-US" dirty="0"/>
          </a:p>
        </p:txBody>
      </p:sp>
      <p:sp>
        <p:nvSpPr>
          <p:cNvPr id="4" name="Slide Number Placeholder 3"/>
          <p:cNvSpPr>
            <a:spLocks noGrp="1"/>
          </p:cNvSpPr>
          <p:nvPr>
            <p:ph type="sldNum" sz="quarter" idx="10"/>
          </p:nvPr>
        </p:nvSpPr>
        <p:spPr/>
        <p:txBody>
          <a:bodyPr/>
          <a:lstStyle/>
          <a:p>
            <a:fld id="{3D247F75-BE53-446D-A655-1639D397C8F2}" type="slidenum">
              <a:rPr lang="en-US" smtClean="0"/>
              <a:t>11</a:t>
            </a:fld>
            <a:endParaRPr lang="en-US"/>
          </a:p>
        </p:txBody>
      </p:sp>
    </p:spTree>
    <p:extLst>
      <p:ext uri="{BB962C8B-B14F-4D97-AF65-F5344CB8AC3E}">
        <p14:creationId xmlns:p14="http://schemas.microsoft.com/office/powerpoint/2010/main" val="2000534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18</a:t>
            </a:fld>
            <a:endParaRPr lang="en-US" dirty="0"/>
          </a:p>
        </p:txBody>
      </p:sp>
    </p:spTree>
    <p:extLst>
      <p:ext uri="{BB962C8B-B14F-4D97-AF65-F5344CB8AC3E}">
        <p14:creationId xmlns:p14="http://schemas.microsoft.com/office/powerpoint/2010/main" val="2458564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jeremy</a:t>
            </a:r>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35486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5256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3809712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Web apps</a:t>
            </a:r>
            <a:r>
              <a:rPr lang="en-US" baseline="0" dirty="0" smtClean="0"/>
              <a:t> provide n</a:t>
            </a:r>
            <a:r>
              <a:rPr lang="en-US" dirty="0" smtClean="0"/>
              <a:t>o access to native device</a:t>
            </a:r>
            <a:r>
              <a:rPr lang="en-US" baseline="0" dirty="0" smtClean="0"/>
              <a:t> capabilities, no offline scenario and poor discoverability.</a:t>
            </a:r>
            <a:endParaRPr lang="en-US" dirty="0"/>
          </a:p>
        </p:txBody>
      </p:sp>
      <p:sp>
        <p:nvSpPr>
          <p:cNvPr id="4" name="Slide Number Placeholder 3"/>
          <p:cNvSpPr>
            <a:spLocks noGrp="1"/>
          </p:cNvSpPr>
          <p:nvPr>
            <p:ph type="sldNum" sz="quarter" idx="10"/>
          </p:nvPr>
        </p:nvSpPr>
        <p:spPr/>
        <p:txBody>
          <a:bodyPr/>
          <a:lstStyle/>
          <a:p>
            <a:fld id="{3D247F75-BE53-446D-A655-1639D397C8F2}" type="slidenum">
              <a:rPr lang="en-US" smtClean="0"/>
              <a:t>6</a:t>
            </a:fld>
            <a:endParaRPr lang="en-US"/>
          </a:p>
        </p:txBody>
      </p:sp>
    </p:spTree>
    <p:extLst>
      <p:ext uri="{BB962C8B-B14F-4D97-AF65-F5344CB8AC3E}">
        <p14:creationId xmlns:p14="http://schemas.microsoft.com/office/powerpoint/2010/main" val="7850112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247F75-BE53-446D-A655-1639D397C8F2}" type="slidenum">
              <a:rPr lang="en-US" smtClean="0"/>
              <a:t>7</a:t>
            </a:fld>
            <a:endParaRPr lang="en-US"/>
          </a:p>
        </p:txBody>
      </p:sp>
    </p:spTree>
    <p:extLst>
      <p:ext uri="{BB962C8B-B14F-4D97-AF65-F5344CB8AC3E}">
        <p14:creationId xmlns:p14="http://schemas.microsoft.com/office/powerpoint/2010/main" val="3764538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Originally</a:t>
            </a:r>
            <a:r>
              <a:rPr lang="en-US" baseline="0" dirty="0" smtClean="0"/>
              <a:t> made by </a:t>
            </a:r>
            <a:r>
              <a:rPr lang="en-US" baseline="0" dirty="0" err="1" smtClean="0"/>
              <a:t>Nitobi</a:t>
            </a:r>
            <a:r>
              <a:rPr lang="en-US" baseline="0" dirty="0" smtClean="0"/>
              <a:t> and purchased by Adobe in 2011. </a:t>
            </a:r>
            <a:endParaRPr lang="en-US" dirty="0"/>
          </a:p>
        </p:txBody>
      </p:sp>
      <p:sp>
        <p:nvSpPr>
          <p:cNvPr id="4" name="Slide Number Placeholder 3"/>
          <p:cNvSpPr>
            <a:spLocks noGrp="1"/>
          </p:cNvSpPr>
          <p:nvPr>
            <p:ph type="sldNum" sz="quarter" idx="10"/>
          </p:nvPr>
        </p:nvSpPr>
        <p:spPr/>
        <p:txBody>
          <a:bodyPr/>
          <a:lstStyle/>
          <a:p>
            <a:fld id="{3D247F75-BE53-446D-A655-1639D397C8F2}" type="slidenum">
              <a:rPr lang="en-US" smtClean="0"/>
              <a:t>8</a:t>
            </a:fld>
            <a:endParaRPr lang="en-US"/>
          </a:p>
        </p:txBody>
      </p:sp>
    </p:spTree>
    <p:extLst>
      <p:ext uri="{BB962C8B-B14F-4D97-AF65-F5344CB8AC3E}">
        <p14:creationId xmlns:p14="http://schemas.microsoft.com/office/powerpoint/2010/main" val="99403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Originally</a:t>
            </a:r>
            <a:r>
              <a:rPr lang="en-US" baseline="0" dirty="0" smtClean="0"/>
              <a:t> made by </a:t>
            </a:r>
            <a:r>
              <a:rPr lang="en-US" baseline="0" dirty="0" err="1" smtClean="0"/>
              <a:t>Nitobi</a:t>
            </a:r>
            <a:r>
              <a:rPr lang="en-US" baseline="0" dirty="0" smtClean="0"/>
              <a:t> and purchased by Adobe in 2011. </a:t>
            </a:r>
            <a:endParaRPr lang="en-US" dirty="0"/>
          </a:p>
        </p:txBody>
      </p:sp>
      <p:sp>
        <p:nvSpPr>
          <p:cNvPr id="4" name="Slide Number Placeholder 3"/>
          <p:cNvSpPr>
            <a:spLocks noGrp="1"/>
          </p:cNvSpPr>
          <p:nvPr>
            <p:ph type="sldNum" sz="quarter" idx="10"/>
          </p:nvPr>
        </p:nvSpPr>
        <p:spPr/>
        <p:txBody>
          <a:bodyPr/>
          <a:lstStyle/>
          <a:p>
            <a:fld id="{3D247F75-BE53-446D-A655-1639D397C8F2}" type="slidenum">
              <a:rPr lang="en-US" smtClean="0"/>
              <a:t>9</a:t>
            </a:fld>
            <a:endParaRPr lang="en-US"/>
          </a:p>
        </p:txBody>
      </p:sp>
    </p:spTree>
    <p:extLst>
      <p:ext uri="{BB962C8B-B14F-4D97-AF65-F5344CB8AC3E}">
        <p14:creationId xmlns:p14="http://schemas.microsoft.com/office/powerpoint/2010/main" val="791796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Originally</a:t>
            </a:r>
            <a:r>
              <a:rPr lang="en-US" baseline="0" dirty="0" smtClean="0"/>
              <a:t> made by </a:t>
            </a:r>
            <a:r>
              <a:rPr lang="en-US" baseline="0" dirty="0" err="1" smtClean="0"/>
              <a:t>Nitobi</a:t>
            </a:r>
            <a:r>
              <a:rPr lang="en-US" baseline="0" dirty="0" smtClean="0"/>
              <a:t> and purchased by Adobe in 2011. </a:t>
            </a:r>
            <a:endParaRPr lang="en-US" dirty="0" smtClean="0"/>
          </a:p>
          <a:p>
            <a:endParaRPr lang="en-US" dirty="0"/>
          </a:p>
        </p:txBody>
      </p:sp>
      <p:sp>
        <p:nvSpPr>
          <p:cNvPr id="4" name="Slide Number Placeholder 3"/>
          <p:cNvSpPr>
            <a:spLocks noGrp="1"/>
          </p:cNvSpPr>
          <p:nvPr>
            <p:ph type="sldNum" sz="quarter" idx="10"/>
          </p:nvPr>
        </p:nvSpPr>
        <p:spPr/>
        <p:txBody>
          <a:bodyPr/>
          <a:lstStyle/>
          <a:p>
            <a:fld id="{3D247F75-BE53-446D-A655-1639D397C8F2}" type="slidenum">
              <a:rPr lang="en-US" smtClean="0"/>
              <a:t>10</a:t>
            </a:fld>
            <a:endParaRPr lang="en-US"/>
          </a:p>
        </p:txBody>
      </p:sp>
    </p:spTree>
    <p:extLst>
      <p:ext uri="{BB962C8B-B14F-4D97-AF65-F5344CB8AC3E}">
        <p14:creationId xmlns:p14="http://schemas.microsoft.com/office/powerpoint/2010/main" val="38525655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Section Header">
    <p:bg>
      <p:bgPr>
        <a:pattFill prst="dk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1828800"/>
            <a:ext cx="9347431" cy="969496"/>
          </a:xfrm>
        </p:spPr>
        <p:txBody>
          <a:bodyPr wrap="none" anchor="b">
            <a:spAutoFit/>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228600" y="3156903"/>
            <a:ext cx="8744181" cy="424732"/>
          </a:xfrm>
          <a:prstGeom prst="rect">
            <a:avLst/>
          </a:prstGeom>
        </p:spPr>
        <p:txBody>
          <a:bodyPr wrap="square">
            <a:spAutoFit/>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79748805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2290355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88649176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60585369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8896800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9857101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834304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6188039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644125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52669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t">
            <a:normAutofit/>
          </a:bodyPr>
          <a:lstStyle>
            <a:lvl1pPr algn="l">
              <a:defRPr sz="3200">
                <a:latin typeface="Andale Mono"/>
                <a:ea typeface="Segoe UI Symbol" pitchFamily="34" charset="0"/>
                <a:cs typeface="Andale Mono"/>
              </a:defRPr>
            </a:lvl1pPr>
            <a:lvl2pPr algn="ctr">
              <a:defRPr/>
            </a:lvl2pPr>
          </a:lstStyle>
          <a:p>
            <a:pPr lvl="0"/>
            <a:r>
              <a:rPr lang="en-US" dirty="0" smtClean="0"/>
              <a:t>Click to edit Master text styles</a:t>
            </a:r>
          </a:p>
        </p:txBody>
      </p:sp>
    </p:spTree>
    <p:extLst>
      <p:ext uri="{BB962C8B-B14F-4D97-AF65-F5344CB8AC3E}">
        <p14:creationId xmlns:p14="http://schemas.microsoft.com/office/powerpoint/2010/main" val="14716453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on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ctr"/>
          <a:lstStyle>
            <a:lvl1pPr algn="ctr">
              <a:defRPr/>
            </a:lvl1pPr>
            <a:lvl2pPr algn="ctr">
              <a:defRPr/>
            </a:lvl2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5926459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 id="2147483686" r:id="rId10"/>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34355634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tackoverflow.com/questions/tagged/multidevicehybridapps" TargetMode="External"/><Relationship Id="rId2" Type="http://schemas.openxmlformats.org/officeDocument/2006/relationships/hyperlink" Target="http://aka.ms/cordova" TargetMode="External"/><Relationship Id="rId1" Type="http://schemas.openxmlformats.org/officeDocument/2006/relationships/slideLayout" Target="../slideLayouts/slideLayout4.xml"/><Relationship Id="rId4" Type="http://schemas.openxmlformats.org/officeDocument/2006/relationships/hyperlink" Target="mailto:cordova@micrososft.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Jeremy Foster</a:t>
            </a:r>
          </a:p>
          <a:p>
            <a:r>
              <a:rPr lang="en-US" dirty="0" smtClean="0"/>
              <a:t>Christopher Harrison</a:t>
            </a:r>
            <a:endParaRPr lang="en-US" dirty="0">
              <a:solidFill>
                <a:srgbClr val="FF0000"/>
              </a:solidFill>
            </a:endParaRPr>
          </a:p>
        </p:txBody>
      </p:sp>
      <p:sp>
        <p:nvSpPr>
          <p:cNvPr id="2" name="Title 1"/>
          <p:cNvSpPr>
            <a:spLocks noGrp="1"/>
          </p:cNvSpPr>
          <p:nvPr>
            <p:ph type="ctrTitle"/>
          </p:nvPr>
        </p:nvSpPr>
        <p:spPr>
          <a:solidFill>
            <a:srgbClr val="007233"/>
          </a:solidFill>
        </p:spPr>
        <p:txBody>
          <a:bodyPr/>
          <a:lstStyle/>
          <a:p>
            <a:r>
              <a:rPr lang="en-US" sz="4000" dirty="0" smtClean="0"/>
              <a:t>Mobile Web</a:t>
            </a:r>
            <a:endParaRPr lang="en-US" sz="4000" dirty="0"/>
          </a:p>
        </p:txBody>
      </p:sp>
    </p:spTree>
    <p:extLst>
      <p:ext uri="{BB962C8B-B14F-4D97-AF65-F5344CB8AC3E}">
        <p14:creationId xmlns:p14="http://schemas.microsoft.com/office/powerpoint/2010/main" val="32189084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7895950" y="3658905"/>
            <a:ext cx="2976896" cy="1738057"/>
            <a:chOff x="7261034" y="3644565"/>
            <a:chExt cx="2976896" cy="1738057"/>
          </a:xfrm>
        </p:grpSpPr>
        <p:grpSp>
          <p:nvGrpSpPr>
            <p:cNvPr id="8" name="Group 7"/>
            <p:cNvGrpSpPr/>
            <p:nvPr/>
          </p:nvGrpSpPr>
          <p:grpSpPr>
            <a:xfrm rot="5400000">
              <a:off x="7870856" y="4293328"/>
              <a:ext cx="1738057" cy="440531"/>
              <a:chOff x="110809" y="2888457"/>
              <a:chExt cx="1738057" cy="440531"/>
            </a:xfrm>
          </p:grpSpPr>
          <p:sp>
            <p:nvSpPr>
              <p:cNvPr id="21" name="Rounded Rectangle 20"/>
              <p:cNvSpPr/>
              <p:nvPr/>
            </p:nvSpPr>
            <p:spPr>
              <a:xfrm>
                <a:off x="110809" y="3056335"/>
                <a:ext cx="1291575" cy="96393"/>
              </a:xfrm>
              <a:prstGeom prst="roundRect">
                <a:avLst>
                  <a:gd name="adj" fmla="val 50000"/>
                </a:avLst>
              </a:pr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p:nvGrpSpPr>
            <p:grpSpPr>
              <a:xfrm>
                <a:off x="1307308" y="2888457"/>
                <a:ext cx="541558" cy="440531"/>
                <a:chOff x="1307307" y="2888457"/>
                <a:chExt cx="1097755" cy="892970"/>
              </a:xfrm>
            </p:grpSpPr>
            <p:sp>
              <p:nvSpPr>
                <p:cNvPr id="23" name="Rounded Rectangle 22"/>
                <p:cNvSpPr/>
                <p:nvPr/>
              </p:nvSpPr>
              <p:spPr>
                <a:xfrm>
                  <a:off x="1762124" y="3433406"/>
                  <a:ext cx="642938" cy="195392"/>
                </a:xfrm>
                <a:prstGeom prst="roundRect">
                  <a:avLst>
                    <a:gd name="adj" fmla="val 50000"/>
                  </a:avLst>
                </a:pr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1762124" y="3033355"/>
                  <a:ext cx="642938" cy="195392"/>
                </a:xfrm>
                <a:prstGeom prst="roundRect">
                  <a:avLst>
                    <a:gd name="adj" fmla="val 50000"/>
                  </a:avLst>
                </a:pr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4"/>
                <p:cNvSpPr/>
                <p:nvPr/>
              </p:nvSpPr>
              <p:spPr>
                <a:xfrm>
                  <a:off x="1307307" y="2888457"/>
                  <a:ext cx="670340" cy="892970"/>
                </a:xfrm>
                <a:custGeom>
                  <a:avLst/>
                  <a:gdLst>
                    <a:gd name="connsiteX0" fmla="*/ 0 w 1114425"/>
                    <a:gd name="connsiteY0" fmla="*/ 446485 h 892969"/>
                    <a:gd name="connsiteX1" fmla="*/ 446485 w 1114425"/>
                    <a:gd name="connsiteY1" fmla="*/ 0 h 892969"/>
                    <a:gd name="connsiteX2" fmla="*/ 667941 w 1114425"/>
                    <a:gd name="connsiteY2" fmla="*/ 0 h 892969"/>
                    <a:gd name="connsiteX3" fmla="*/ 1114426 w 1114425"/>
                    <a:gd name="connsiteY3" fmla="*/ 446485 h 892969"/>
                    <a:gd name="connsiteX4" fmla="*/ 1114425 w 1114425"/>
                    <a:gd name="connsiteY4" fmla="*/ 446485 h 892969"/>
                    <a:gd name="connsiteX5" fmla="*/ 667940 w 1114425"/>
                    <a:gd name="connsiteY5" fmla="*/ 892970 h 892969"/>
                    <a:gd name="connsiteX6" fmla="*/ 446485 w 1114425"/>
                    <a:gd name="connsiteY6" fmla="*/ 892969 h 892969"/>
                    <a:gd name="connsiteX7" fmla="*/ 0 w 1114425"/>
                    <a:gd name="connsiteY7" fmla="*/ 446484 h 892969"/>
                    <a:gd name="connsiteX8" fmla="*/ 0 w 1114425"/>
                    <a:gd name="connsiteY8" fmla="*/ 446485 h 892969"/>
                    <a:gd name="connsiteX0" fmla="*/ 0 w 1114426"/>
                    <a:gd name="connsiteY0" fmla="*/ 446485 h 892970"/>
                    <a:gd name="connsiteX1" fmla="*/ 446485 w 1114426"/>
                    <a:gd name="connsiteY1" fmla="*/ 0 h 892970"/>
                    <a:gd name="connsiteX2" fmla="*/ 667941 w 1114426"/>
                    <a:gd name="connsiteY2" fmla="*/ 0 h 892970"/>
                    <a:gd name="connsiteX3" fmla="*/ 1114426 w 1114426"/>
                    <a:gd name="connsiteY3" fmla="*/ 446485 h 892970"/>
                    <a:gd name="connsiteX4" fmla="*/ 667940 w 1114426"/>
                    <a:gd name="connsiteY4" fmla="*/ 892970 h 892970"/>
                    <a:gd name="connsiteX5" fmla="*/ 446485 w 1114426"/>
                    <a:gd name="connsiteY5" fmla="*/ 892969 h 892970"/>
                    <a:gd name="connsiteX6" fmla="*/ 0 w 1114426"/>
                    <a:gd name="connsiteY6" fmla="*/ 446484 h 892970"/>
                    <a:gd name="connsiteX7" fmla="*/ 0 w 1114426"/>
                    <a:gd name="connsiteY7" fmla="*/ 446485 h 892970"/>
                    <a:gd name="connsiteX0" fmla="*/ 0 w 695622"/>
                    <a:gd name="connsiteY0" fmla="*/ 446485 h 892970"/>
                    <a:gd name="connsiteX1" fmla="*/ 446485 w 695622"/>
                    <a:gd name="connsiteY1" fmla="*/ 0 h 892970"/>
                    <a:gd name="connsiteX2" fmla="*/ 667941 w 695622"/>
                    <a:gd name="connsiteY2" fmla="*/ 0 h 892970"/>
                    <a:gd name="connsiteX3" fmla="*/ 667940 w 695622"/>
                    <a:gd name="connsiteY3" fmla="*/ 892970 h 892970"/>
                    <a:gd name="connsiteX4" fmla="*/ 446485 w 695622"/>
                    <a:gd name="connsiteY4" fmla="*/ 892969 h 892970"/>
                    <a:gd name="connsiteX5" fmla="*/ 0 w 695622"/>
                    <a:gd name="connsiteY5" fmla="*/ 446484 h 892970"/>
                    <a:gd name="connsiteX6" fmla="*/ 0 w 695622"/>
                    <a:gd name="connsiteY6" fmla="*/ 446485 h 892970"/>
                    <a:gd name="connsiteX0" fmla="*/ 0 w 682642"/>
                    <a:gd name="connsiteY0" fmla="*/ 446485 h 892970"/>
                    <a:gd name="connsiteX1" fmla="*/ 446485 w 682642"/>
                    <a:gd name="connsiteY1" fmla="*/ 0 h 892970"/>
                    <a:gd name="connsiteX2" fmla="*/ 667941 w 682642"/>
                    <a:gd name="connsiteY2" fmla="*/ 0 h 892970"/>
                    <a:gd name="connsiteX3" fmla="*/ 667940 w 682642"/>
                    <a:gd name="connsiteY3" fmla="*/ 892970 h 892970"/>
                    <a:gd name="connsiteX4" fmla="*/ 446485 w 682642"/>
                    <a:gd name="connsiteY4" fmla="*/ 892969 h 892970"/>
                    <a:gd name="connsiteX5" fmla="*/ 0 w 682642"/>
                    <a:gd name="connsiteY5" fmla="*/ 446484 h 892970"/>
                    <a:gd name="connsiteX6" fmla="*/ 0 w 682642"/>
                    <a:gd name="connsiteY6" fmla="*/ 446485 h 892970"/>
                    <a:gd name="connsiteX0" fmla="*/ 0 w 667941"/>
                    <a:gd name="connsiteY0" fmla="*/ 446485 h 892970"/>
                    <a:gd name="connsiteX1" fmla="*/ 446485 w 667941"/>
                    <a:gd name="connsiteY1" fmla="*/ 0 h 892970"/>
                    <a:gd name="connsiteX2" fmla="*/ 667941 w 667941"/>
                    <a:gd name="connsiteY2" fmla="*/ 0 h 892970"/>
                    <a:gd name="connsiteX3" fmla="*/ 667940 w 667941"/>
                    <a:gd name="connsiteY3" fmla="*/ 892970 h 892970"/>
                    <a:gd name="connsiteX4" fmla="*/ 446485 w 667941"/>
                    <a:gd name="connsiteY4" fmla="*/ 892969 h 892970"/>
                    <a:gd name="connsiteX5" fmla="*/ 0 w 667941"/>
                    <a:gd name="connsiteY5" fmla="*/ 446484 h 892970"/>
                    <a:gd name="connsiteX6" fmla="*/ 0 w 667941"/>
                    <a:gd name="connsiteY6" fmla="*/ 446485 h 892970"/>
                    <a:gd name="connsiteX0" fmla="*/ 0 w 667941"/>
                    <a:gd name="connsiteY0" fmla="*/ 446485 h 892970"/>
                    <a:gd name="connsiteX1" fmla="*/ 446485 w 667941"/>
                    <a:gd name="connsiteY1" fmla="*/ 0 h 892970"/>
                    <a:gd name="connsiteX2" fmla="*/ 667941 w 667941"/>
                    <a:gd name="connsiteY2" fmla="*/ 0 h 892970"/>
                    <a:gd name="connsiteX3" fmla="*/ 667940 w 667941"/>
                    <a:gd name="connsiteY3" fmla="*/ 892970 h 892970"/>
                    <a:gd name="connsiteX4" fmla="*/ 446485 w 667941"/>
                    <a:gd name="connsiteY4" fmla="*/ 892969 h 892970"/>
                    <a:gd name="connsiteX5" fmla="*/ 0 w 667941"/>
                    <a:gd name="connsiteY5" fmla="*/ 446484 h 892970"/>
                    <a:gd name="connsiteX6" fmla="*/ 0 w 667941"/>
                    <a:gd name="connsiteY6" fmla="*/ 446485 h 892970"/>
                    <a:gd name="connsiteX0" fmla="*/ 0 w 670340"/>
                    <a:gd name="connsiteY0" fmla="*/ 446485 h 892970"/>
                    <a:gd name="connsiteX1" fmla="*/ 446485 w 670340"/>
                    <a:gd name="connsiteY1" fmla="*/ 0 h 892970"/>
                    <a:gd name="connsiteX2" fmla="*/ 667941 w 670340"/>
                    <a:gd name="connsiteY2" fmla="*/ 0 h 892970"/>
                    <a:gd name="connsiteX3" fmla="*/ 667940 w 670340"/>
                    <a:gd name="connsiteY3" fmla="*/ 892970 h 892970"/>
                    <a:gd name="connsiteX4" fmla="*/ 446485 w 670340"/>
                    <a:gd name="connsiteY4" fmla="*/ 892969 h 892970"/>
                    <a:gd name="connsiteX5" fmla="*/ 0 w 670340"/>
                    <a:gd name="connsiteY5" fmla="*/ 446484 h 892970"/>
                    <a:gd name="connsiteX6" fmla="*/ 0 w 670340"/>
                    <a:gd name="connsiteY6" fmla="*/ 446485 h 892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0340" h="892970">
                      <a:moveTo>
                        <a:pt x="0" y="446485"/>
                      </a:moveTo>
                      <a:cubicBezTo>
                        <a:pt x="0" y="199898"/>
                        <a:pt x="199898" y="0"/>
                        <a:pt x="446485" y="0"/>
                      </a:cubicBezTo>
                      <a:lnTo>
                        <a:pt x="667941" y="0"/>
                      </a:lnTo>
                      <a:cubicBezTo>
                        <a:pt x="666750" y="851297"/>
                        <a:pt x="673892" y="29767"/>
                        <a:pt x="667940" y="892970"/>
                      </a:cubicBezTo>
                      <a:lnTo>
                        <a:pt x="446485" y="892969"/>
                      </a:lnTo>
                      <a:cubicBezTo>
                        <a:pt x="199898" y="892969"/>
                        <a:pt x="0" y="693071"/>
                        <a:pt x="0" y="446484"/>
                      </a:cubicBezTo>
                      <a:lnTo>
                        <a:pt x="0" y="446485"/>
                      </a:lnTo>
                      <a:close/>
                    </a:path>
                  </a:pathLst>
                </a:cu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 name="Group 8"/>
            <p:cNvGrpSpPr/>
            <p:nvPr/>
          </p:nvGrpSpPr>
          <p:grpSpPr>
            <a:xfrm>
              <a:off x="7261034" y="3962256"/>
              <a:ext cx="1482151" cy="1390903"/>
              <a:chOff x="7091755" y="3991719"/>
              <a:chExt cx="1482151" cy="1390903"/>
            </a:xfrm>
          </p:grpSpPr>
          <p:sp>
            <p:nvSpPr>
              <p:cNvPr id="16" name="Freeform 15"/>
              <p:cNvSpPr/>
              <p:nvPr/>
            </p:nvSpPr>
            <p:spPr>
              <a:xfrm>
                <a:off x="7297556" y="3991719"/>
                <a:ext cx="1276350" cy="946150"/>
              </a:xfrm>
              <a:custGeom>
                <a:avLst/>
                <a:gdLst>
                  <a:gd name="connsiteX0" fmla="*/ 0 w 1276350"/>
                  <a:gd name="connsiteY0" fmla="*/ 946150 h 946150"/>
                  <a:gd name="connsiteX1" fmla="*/ 596900 w 1276350"/>
                  <a:gd name="connsiteY1" fmla="*/ 450850 h 946150"/>
                  <a:gd name="connsiteX2" fmla="*/ 1276350 w 1276350"/>
                  <a:gd name="connsiteY2" fmla="*/ 0 h 946150"/>
                  <a:gd name="connsiteX0" fmla="*/ 0 w 1276350"/>
                  <a:gd name="connsiteY0" fmla="*/ 946150 h 946150"/>
                  <a:gd name="connsiteX1" fmla="*/ 894872 w 1276350"/>
                  <a:gd name="connsiteY1" fmla="*/ 594248 h 946150"/>
                  <a:gd name="connsiteX2" fmla="*/ 1276350 w 1276350"/>
                  <a:gd name="connsiteY2" fmla="*/ 0 h 946150"/>
                  <a:gd name="connsiteX0" fmla="*/ 0 w 1276350"/>
                  <a:gd name="connsiteY0" fmla="*/ 946150 h 946150"/>
                  <a:gd name="connsiteX1" fmla="*/ 444642 w 1276350"/>
                  <a:gd name="connsiteY1" fmla="*/ 765181 h 946150"/>
                  <a:gd name="connsiteX2" fmla="*/ 894872 w 1276350"/>
                  <a:gd name="connsiteY2" fmla="*/ 594248 h 946150"/>
                  <a:gd name="connsiteX3" fmla="*/ 1276350 w 1276350"/>
                  <a:gd name="connsiteY3" fmla="*/ 0 h 946150"/>
                  <a:gd name="connsiteX0" fmla="*/ 0 w 1276350"/>
                  <a:gd name="connsiteY0" fmla="*/ 946150 h 946150"/>
                  <a:gd name="connsiteX1" fmla="*/ 133634 w 1276350"/>
                  <a:gd name="connsiteY1" fmla="*/ 567775 h 946150"/>
                  <a:gd name="connsiteX2" fmla="*/ 894872 w 1276350"/>
                  <a:gd name="connsiteY2" fmla="*/ 594248 h 946150"/>
                  <a:gd name="connsiteX3" fmla="*/ 1276350 w 1276350"/>
                  <a:gd name="connsiteY3" fmla="*/ 0 h 946150"/>
                  <a:gd name="connsiteX0" fmla="*/ 0 w 1276350"/>
                  <a:gd name="connsiteY0" fmla="*/ 946150 h 946150"/>
                  <a:gd name="connsiteX1" fmla="*/ 133634 w 1276350"/>
                  <a:gd name="connsiteY1" fmla="*/ 567775 h 946150"/>
                  <a:gd name="connsiteX2" fmla="*/ 894872 w 1276350"/>
                  <a:gd name="connsiteY2" fmla="*/ 594248 h 946150"/>
                  <a:gd name="connsiteX3" fmla="*/ 1276350 w 1276350"/>
                  <a:gd name="connsiteY3" fmla="*/ 0 h 946150"/>
                  <a:gd name="connsiteX0" fmla="*/ 0 w 1276350"/>
                  <a:gd name="connsiteY0" fmla="*/ 946150 h 946150"/>
                  <a:gd name="connsiteX1" fmla="*/ 133634 w 1276350"/>
                  <a:gd name="connsiteY1" fmla="*/ 567775 h 946150"/>
                  <a:gd name="connsiteX2" fmla="*/ 894872 w 1276350"/>
                  <a:gd name="connsiteY2" fmla="*/ 594248 h 946150"/>
                  <a:gd name="connsiteX3" fmla="*/ 1276350 w 1276350"/>
                  <a:gd name="connsiteY3" fmla="*/ 0 h 946150"/>
                </a:gdLst>
                <a:ahLst/>
                <a:cxnLst>
                  <a:cxn ang="0">
                    <a:pos x="connsiteX0" y="connsiteY0"/>
                  </a:cxn>
                  <a:cxn ang="0">
                    <a:pos x="connsiteX1" y="connsiteY1"/>
                  </a:cxn>
                  <a:cxn ang="0">
                    <a:pos x="connsiteX2" y="connsiteY2"/>
                  </a:cxn>
                  <a:cxn ang="0">
                    <a:pos x="connsiteX3" y="connsiteY3"/>
                  </a:cxn>
                </a:cxnLst>
                <a:rect l="l" t="t" r="r" b="b"/>
                <a:pathLst>
                  <a:path w="1276350" h="946150">
                    <a:moveTo>
                      <a:pt x="0" y="946150"/>
                    </a:moveTo>
                    <a:cubicBezTo>
                      <a:pt x="44545" y="820025"/>
                      <a:pt x="-59897" y="643617"/>
                      <a:pt x="133634" y="567775"/>
                    </a:cubicBezTo>
                    <a:cubicBezTo>
                      <a:pt x="282779" y="509125"/>
                      <a:pt x="704419" y="688877"/>
                      <a:pt x="894872" y="594248"/>
                    </a:cubicBezTo>
                    <a:cubicBezTo>
                      <a:pt x="1085325" y="499619"/>
                      <a:pt x="1269007" y="284534"/>
                      <a:pt x="1276350" y="0"/>
                    </a:cubicBezTo>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p:nvGrpSpPr>
            <p:grpSpPr>
              <a:xfrm rot="5400000">
                <a:off x="7041242" y="4891577"/>
                <a:ext cx="541558" cy="440531"/>
                <a:chOff x="1307307" y="2888457"/>
                <a:chExt cx="1097755" cy="892970"/>
              </a:xfrm>
            </p:grpSpPr>
            <p:sp>
              <p:nvSpPr>
                <p:cNvPr id="18" name="Rounded Rectangle 17"/>
                <p:cNvSpPr/>
                <p:nvPr/>
              </p:nvSpPr>
              <p:spPr>
                <a:xfrm>
                  <a:off x="1762124" y="3433406"/>
                  <a:ext cx="642938" cy="195392"/>
                </a:xfrm>
                <a:prstGeom prst="roundRect">
                  <a:avLst>
                    <a:gd name="adj" fmla="val 50000"/>
                  </a:avLst>
                </a:pr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1762124" y="3033355"/>
                  <a:ext cx="642938" cy="195392"/>
                </a:xfrm>
                <a:prstGeom prst="roundRect">
                  <a:avLst>
                    <a:gd name="adj" fmla="val 50000"/>
                  </a:avLst>
                </a:pr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4"/>
                <p:cNvSpPr/>
                <p:nvPr/>
              </p:nvSpPr>
              <p:spPr>
                <a:xfrm>
                  <a:off x="1307307" y="2888457"/>
                  <a:ext cx="670340" cy="892970"/>
                </a:xfrm>
                <a:custGeom>
                  <a:avLst/>
                  <a:gdLst>
                    <a:gd name="connsiteX0" fmla="*/ 0 w 1114425"/>
                    <a:gd name="connsiteY0" fmla="*/ 446485 h 892969"/>
                    <a:gd name="connsiteX1" fmla="*/ 446485 w 1114425"/>
                    <a:gd name="connsiteY1" fmla="*/ 0 h 892969"/>
                    <a:gd name="connsiteX2" fmla="*/ 667941 w 1114425"/>
                    <a:gd name="connsiteY2" fmla="*/ 0 h 892969"/>
                    <a:gd name="connsiteX3" fmla="*/ 1114426 w 1114425"/>
                    <a:gd name="connsiteY3" fmla="*/ 446485 h 892969"/>
                    <a:gd name="connsiteX4" fmla="*/ 1114425 w 1114425"/>
                    <a:gd name="connsiteY4" fmla="*/ 446485 h 892969"/>
                    <a:gd name="connsiteX5" fmla="*/ 667940 w 1114425"/>
                    <a:gd name="connsiteY5" fmla="*/ 892970 h 892969"/>
                    <a:gd name="connsiteX6" fmla="*/ 446485 w 1114425"/>
                    <a:gd name="connsiteY6" fmla="*/ 892969 h 892969"/>
                    <a:gd name="connsiteX7" fmla="*/ 0 w 1114425"/>
                    <a:gd name="connsiteY7" fmla="*/ 446484 h 892969"/>
                    <a:gd name="connsiteX8" fmla="*/ 0 w 1114425"/>
                    <a:gd name="connsiteY8" fmla="*/ 446485 h 892969"/>
                    <a:gd name="connsiteX0" fmla="*/ 0 w 1114426"/>
                    <a:gd name="connsiteY0" fmla="*/ 446485 h 892970"/>
                    <a:gd name="connsiteX1" fmla="*/ 446485 w 1114426"/>
                    <a:gd name="connsiteY1" fmla="*/ 0 h 892970"/>
                    <a:gd name="connsiteX2" fmla="*/ 667941 w 1114426"/>
                    <a:gd name="connsiteY2" fmla="*/ 0 h 892970"/>
                    <a:gd name="connsiteX3" fmla="*/ 1114426 w 1114426"/>
                    <a:gd name="connsiteY3" fmla="*/ 446485 h 892970"/>
                    <a:gd name="connsiteX4" fmla="*/ 667940 w 1114426"/>
                    <a:gd name="connsiteY4" fmla="*/ 892970 h 892970"/>
                    <a:gd name="connsiteX5" fmla="*/ 446485 w 1114426"/>
                    <a:gd name="connsiteY5" fmla="*/ 892969 h 892970"/>
                    <a:gd name="connsiteX6" fmla="*/ 0 w 1114426"/>
                    <a:gd name="connsiteY6" fmla="*/ 446484 h 892970"/>
                    <a:gd name="connsiteX7" fmla="*/ 0 w 1114426"/>
                    <a:gd name="connsiteY7" fmla="*/ 446485 h 892970"/>
                    <a:gd name="connsiteX0" fmla="*/ 0 w 695622"/>
                    <a:gd name="connsiteY0" fmla="*/ 446485 h 892970"/>
                    <a:gd name="connsiteX1" fmla="*/ 446485 w 695622"/>
                    <a:gd name="connsiteY1" fmla="*/ 0 h 892970"/>
                    <a:gd name="connsiteX2" fmla="*/ 667941 w 695622"/>
                    <a:gd name="connsiteY2" fmla="*/ 0 h 892970"/>
                    <a:gd name="connsiteX3" fmla="*/ 667940 w 695622"/>
                    <a:gd name="connsiteY3" fmla="*/ 892970 h 892970"/>
                    <a:gd name="connsiteX4" fmla="*/ 446485 w 695622"/>
                    <a:gd name="connsiteY4" fmla="*/ 892969 h 892970"/>
                    <a:gd name="connsiteX5" fmla="*/ 0 w 695622"/>
                    <a:gd name="connsiteY5" fmla="*/ 446484 h 892970"/>
                    <a:gd name="connsiteX6" fmla="*/ 0 w 695622"/>
                    <a:gd name="connsiteY6" fmla="*/ 446485 h 892970"/>
                    <a:gd name="connsiteX0" fmla="*/ 0 w 682642"/>
                    <a:gd name="connsiteY0" fmla="*/ 446485 h 892970"/>
                    <a:gd name="connsiteX1" fmla="*/ 446485 w 682642"/>
                    <a:gd name="connsiteY1" fmla="*/ 0 h 892970"/>
                    <a:gd name="connsiteX2" fmla="*/ 667941 w 682642"/>
                    <a:gd name="connsiteY2" fmla="*/ 0 h 892970"/>
                    <a:gd name="connsiteX3" fmla="*/ 667940 w 682642"/>
                    <a:gd name="connsiteY3" fmla="*/ 892970 h 892970"/>
                    <a:gd name="connsiteX4" fmla="*/ 446485 w 682642"/>
                    <a:gd name="connsiteY4" fmla="*/ 892969 h 892970"/>
                    <a:gd name="connsiteX5" fmla="*/ 0 w 682642"/>
                    <a:gd name="connsiteY5" fmla="*/ 446484 h 892970"/>
                    <a:gd name="connsiteX6" fmla="*/ 0 w 682642"/>
                    <a:gd name="connsiteY6" fmla="*/ 446485 h 892970"/>
                    <a:gd name="connsiteX0" fmla="*/ 0 w 667941"/>
                    <a:gd name="connsiteY0" fmla="*/ 446485 h 892970"/>
                    <a:gd name="connsiteX1" fmla="*/ 446485 w 667941"/>
                    <a:gd name="connsiteY1" fmla="*/ 0 h 892970"/>
                    <a:gd name="connsiteX2" fmla="*/ 667941 w 667941"/>
                    <a:gd name="connsiteY2" fmla="*/ 0 h 892970"/>
                    <a:gd name="connsiteX3" fmla="*/ 667940 w 667941"/>
                    <a:gd name="connsiteY3" fmla="*/ 892970 h 892970"/>
                    <a:gd name="connsiteX4" fmla="*/ 446485 w 667941"/>
                    <a:gd name="connsiteY4" fmla="*/ 892969 h 892970"/>
                    <a:gd name="connsiteX5" fmla="*/ 0 w 667941"/>
                    <a:gd name="connsiteY5" fmla="*/ 446484 h 892970"/>
                    <a:gd name="connsiteX6" fmla="*/ 0 w 667941"/>
                    <a:gd name="connsiteY6" fmla="*/ 446485 h 892970"/>
                    <a:gd name="connsiteX0" fmla="*/ 0 w 667941"/>
                    <a:gd name="connsiteY0" fmla="*/ 446485 h 892970"/>
                    <a:gd name="connsiteX1" fmla="*/ 446485 w 667941"/>
                    <a:gd name="connsiteY1" fmla="*/ 0 h 892970"/>
                    <a:gd name="connsiteX2" fmla="*/ 667941 w 667941"/>
                    <a:gd name="connsiteY2" fmla="*/ 0 h 892970"/>
                    <a:gd name="connsiteX3" fmla="*/ 667940 w 667941"/>
                    <a:gd name="connsiteY3" fmla="*/ 892970 h 892970"/>
                    <a:gd name="connsiteX4" fmla="*/ 446485 w 667941"/>
                    <a:gd name="connsiteY4" fmla="*/ 892969 h 892970"/>
                    <a:gd name="connsiteX5" fmla="*/ 0 w 667941"/>
                    <a:gd name="connsiteY5" fmla="*/ 446484 h 892970"/>
                    <a:gd name="connsiteX6" fmla="*/ 0 w 667941"/>
                    <a:gd name="connsiteY6" fmla="*/ 446485 h 892970"/>
                    <a:gd name="connsiteX0" fmla="*/ 0 w 670340"/>
                    <a:gd name="connsiteY0" fmla="*/ 446485 h 892970"/>
                    <a:gd name="connsiteX1" fmla="*/ 446485 w 670340"/>
                    <a:gd name="connsiteY1" fmla="*/ 0 h 892970"/>
                    <a:gd name="connsiteX2" fmla="*/ 667941 w 670340"/>
                    <a:gd name="connsiteY2" fmla="*/ 0 h 892970"/>
                    <a:gd name="connsiteX3" fmla="*/ 667940 w 670340"/>
                    <a:gd name="connsiteY3" fmla="*/ 892970 h 892970"/>
                    <a:gd name="connsiteX4" fmla="*/ 446485 w 670340"/>
                    <a:gd name="connsiteY4" fmla="*/ 892969 h 892970"/>
                    <a:gd name="connsiteX5" fmla="*/ 0 w 670340"/>
                    <a:gd name="connsiteY5" fmla="*/ 446484 h 892970"/>
                    <a:gd name="connsiteX6" fmla="*/ 0 w 670340"/>
                    <a:gd name="connsiteY6" fmla="*/ 446485 h 892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0340" h="892970">
                      <a:moveTo>
                        <a:pt x="0" y="446485"/>
                      </a:moveTo>
                      <a:cubicBezTo>
                        <a:pt x="0" y="199898"/>
                        <a:pt x="199898" y="0"/>
                        <a:pt x="446485" y="0"/>
                      </a:cubicBezTo>
                      <a:lnTo>
                        <a:pt x="667941" y="0"/>
                      </a:lnTo>
                      <a:cubicBezTo>
                        <a:pt x="666750" y="851297"/>
                        <a:pt x="673892" y="29767"/>
                        <a:pt x="667940" y="892970"/>
                      </a:cubicBezTo>
                      <a:lnTo>
                        <a:pt x="446485" y="892969"/>
                      </a:lnTo>
                      <a:cubicBezTo>
                        <a:pt x="199898" y="892969"/>
                        <a:pt x="0" y="693071"/>
                        <a:pt x="0" y="446484"/>
                      </a:cubicBezTo>
                      <a:lnTo>
                        <a:pt x="0" y="446485"/>
                      </a:lnTo>
                      <a:close/>
                    </a:path>
                  </a:pathLst>
                </a:cu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0" name="Group 9"/>
            <p:cNvGrpSpPr/>
            <p:nvPr/>
          </p:nvGrpSpPr>
          <p:grpSpPr>
            <a:xfrm>
              <a:off x="8746651" y="3961535"/>
              <a:ext cx="1491279" cy="1421087"/>
              <a:chOff x="8749953" y="3961535"/>
              <a:chExt cx="1491279" cy="1421087"/>
            </a:xfrm>
          </p:grpSpPr>
          <p:sp>
            <p:nvSpPr>
              <p:cNvPr id="11" name="Freeform 10"/>
              <p:cNvSpPr/>
              <p:nvPr/>
            </p:nvSpPr>
            <p:spPr>
              <a:xfrm flipH="1">
                <a:off x="8749953" y="3961535"/>
                <a:ext cx="1276350" cy="946150"/>
              </a:xfrm>
              <a:custGeom>
                <a:avLst/>
                <a:gdLst>
                  <a:gd name="connsiteX0" fmla="*/ 0 w 1276350"/>
                  <a:gd name="connsiteY0" fmla="*/ 946150 h 946150"/>
                  <a:gd name="connsiteX1" fmla="*/ 596900 w 1276350"/>
                  <a:gd name="connsiteY1" fmla="*/ 450850 h 946150"/>
                  <a:gd name="connsiteX2" fmla="*/ 1276350 w 1276350"/>
                  <a:gd name="connsiteY2" fmla="*/ 0 h 946150"/>
                  <a:gd name="connsiteX0" fmla="*/ 0 w 1276350"/>
                  <a:gd name="connsiteY0" fmla="*/ 946150 h 946150"/>
                  <a:gd name="connsiteX1" fmla="*/ 894872 w 1276350"/>
                  <a:gd name="connsiteY1" fmla="*/ 594248 h 946150"/>
                  <a:gd name="connsiteX2" fmla="*/ 1276350 w 1276350"/>
                  <a:gd name="connsiteY2" fmla="*/ 0 h 946150"/>
                  <a:gd name="connsiteX0" fmla="*/ 0 w 1276350"/>
                  <a:gd name="connsiteY0" fmla="*/ 946150 h 946150"/>
                  <a:gd name="connsiteX1" fmla="*/ 444642 w 1276350"/>
                  <a:gd name="connsiteY1" fmla="*/ 765181 h 946150"/>
                  <a:gd name="connsiteX2" fmla="*/ 894872 w 1276350"/>
                  <a:gd name="connsiteY2" fmla="*/ 594248 h 946150"/>
                  <a:gd name="connsiteX3" fmla="*/ 1276350 w 1276350"/>
                  <a:gd name="connsiteY3" fmla="*/ 0 h 946150"/>
                  <a:gd name="connsiteX0" fmla="*/ 0 w 1276350"/>
                  <a:gd name="connsiteY0" fmla="*/ 946150 h 946150"/>
                  <a:gd name="connsiteX1" fmla="*/ 133634 w 1276350"/>
                  <a:gd name="connsiteY1" fmla="*/ 567775 h 946150"/>
                  <a:gd name="connsiteX2" fmla="*/ 894872 w 1276350"/>
                  <a:gd name="connsiteY2" fmla="*/ 594248 h 946150"/>
                  <a:gd name="connsiteX3" fmla="*/ 1276350 w 1276350"/>
                  <a:gd name="connsiteY3" fmla="*/ 0 h 946150"/>
                  <a:gd name="connsiteX0" fmla="*/ 0 w 1276350"/>
                  <a:gd name="connsiteY0" fmla="*/ 946150 h 946150"/>
                  <a:gd name="connsiteX1" fmla="*/ 133634 w 1276350"/>
                  <a:gd name="connsiteY1" fmla="*/ 567775 h 946150"/>
                  <a:gd name="connsiteX2" fmla="*/ 894872 w 1276350"/>
                  <a:gd name="connsiteY2" fmla="*/ 594248 h 946150"/>
                  <a:gd name="connsiteX3" fmla="*/ 1276350 w 1276350"/>
                  <a:gd name="connsiteY3" fmla="*/ 0 h 946150"/>
                  <a:gd name="connsiteX0" fmla="*/ 0 w 1276350"/>
                  <a:gd name="connsiteY0" fmla="*/ 946150 h 946150"/>
                  <a:gd name="connsiteX1" fmla="*/ 133634 w 1276350"/>
                  <a:gd name="connsiteY1" fmla="*/ 567775 h 946150"/>
                  <a:gd name="connsiteX2" fmla="*/ 894872 w 1276350"/>
                  <a:gd name="connsiteY2" fmla="*/ 594248 h 946150"/>
                  <a:gd name="connsiteX3" fmla="*/ 1276350 w 1276350"/>
                  <a:gd name="connsiteY3" fmla="*/ 0 h 946150"/>
                </a:gdLst>
                <a:ahLst/>
                <a:cxnLst>
                  <a:cxn ang="0">
                    <a:pos x="connsiteX0" y="connsiteY0"/>
                  </a:cxn>
                  <a:cxn ang="0">
                    <a:pos x="connsiteX1" y="connsiteY1"/>
                  </a:cxn>
                  <a:cxn ang="0">
                    <a:pos x="connsiteX2" y="connsiteY2"/>
                  </a:cxn>
                  <a:cxn ang="0">
                    <a:pos x="connsiteX3" y="connsiteY3"/>
                  </a:cxn>
                </a:cxnLst>
                <a:rect l="l" t="t" r="r" b="b"/>
                <a:pathLst>
                  <a:path w="1276350" h="946150">
                    <a:moveTo>
                      <a:pt x="0" y="946150"/>
                    </a:moveTo>
                    <a:cubicBezTo>
                      <a:pt x="44545" y="820025"/>
                      <a:pt x="-59897" y="643617"/>
                      <a:pt x="133634" y="567775"/>
                    </a:cubicBezTo>
                    <a:cubicBezTo>
                      <a:pt x="282779" y="509125"/>
                      <a:pt x="704419" y="688877"/>
                      <a:pt x="894872" y="594248"/>
                    </a:cubicBezTo>
                    <a:cubicBezTo>
                      <a:pt x="1085325" y="499619"/>
                      <a:pt x="1269007" y="284534"/>
                      <a:pt x="1276350" y="0"/>
                    </a:cubicBezTo>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rot="5400000">
                <a:off x="9750188" y="4891577"/>
                <a:ext cx="541558" cy="440531"/>
                <a:chOff x="1307307" y="2888457"/>
                <a:chExt cx="1097755" cy="892970"/>
              </a:xfrm>
            </p:grpSpPr>
            <p:sp>
              <p:nvSpPr>
                <p:cNvPr id="13" name="Rounded Rectangle 12"/>
                <p:cNvSpPr/>
                <p:nvPr/>
              </p:nvSpPr>
              <p:spPr>
                <a:xfrm>
                  <a:off x="1762124" y="3433406"/>
                  <a:ext cx="642938" cy="195392"/>
                </a:xfrm>
                <a:prstGeom prst="roundRect">
                  <a:avLst>
                    <a:gd name="adj" fmla="val 50000"/>
                  </a:avLst>
                </a:pr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762124" y="3033355"/>
                  <a:ext cx="642938" cy="195392"/>
                </a:xfrm>
                <a:prstGeom prst="roundRect">
                  <a:avLst>
                    <a:gd name="adj" fmla="val 50000"/>
                  </a:avLst>
                </a:pr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4"/>
                <p:cNvSpPr/>
                <p:nvPr/>
              </p:nvSpPr>
              <p:spPr>
                <a:xfrm>
                  <a:off x="1307307" y="2888457"/>
                  <a:ext cx="670340" cy="892970"/>
                </a:xfrm>
                <a:custGeom>
                  <a:avLst/>
                  <a:gdLst>
                    <a:gd name="connsiteX0" fmla="*/ 0 w 1114425"/>
                    <a:gd name="connsiteY0" fmla="*/ 446485 h 892969"/>
                    <a:gd name="connsiteX1" fmla="*/ 446485 w 1114425"/>
                    <a:gd name="connsiteY1" fmla="*/ 0 h 892969"/>
                    <a:gd name="connsiteX2" fmla="*/ 667941 w 1114425"/>
                    <a:gd name="connsiteY2" fmla="*/ 0 h 892969"/>
                    <a:gd name="connsiteX3" fmla="*/ 1114426 w 1114425"/>
                    <a:gd name="connsiteY3" fmla="*/ 446485 h 892969"/>
                    <a:gd name="connsiteX4" fmla="*/ 1114425 w 1114425"/>
                    <a:gd name="connsiteY4" fmla="*/ 446485 h 892969"/>
                    <a:gd name="connsiteX5" fmla="*/ 667940 w 1114425"/>
                    <a:gd name="connsiteY5" fmla="*/ 892970 h 892969"/>
                    <a:gd name="connsiteX6" fmla="*/ 446485 w 1114425"/>
                    <a:gd name="connsiteY6" fmla="*/ 892969 h 892969"/>
                    <a:gd name="connsiteX7" fmla="*/ 0 w 1114425"/>
                    <a:gd name="connsiteY7" fmla="*/ 446484 h 892969"/>
                    <a:gd name="connsiteX8" fmla="*/ 0 w 1114425"/>
                    <a:gd name="connsiteY8" fmla="*/ 446485 h 892969"/>
                    <a:gd name="connsiteX0" fmla="*/ 0 w 1114426"/>
                    <a:gd name="connsiteY0" fmla="*/ 446485 h 892970"/>
                    <a:gd name="connsiteX1" fmla="*/ 446485 w 1114426"/>
                    <a:gd name="connsiteY1" fmla="*/ 0 h 892970"/>
                    <a:gd name="connsiteX2" fmla="*/ 667941 w 1114426"/>
                    <a:gd name="connsiteY2" fmla="*/ 0 h 892970"/>
                    <a:gd name="connsiteX3" fmla="*/ 1114426 w 1114426"/>
                    <a:gd name="connsiteY3" fmla="*/ 446485 h 892970"/>
                    <a:gd name="connsiteX4" fmla="*/ 667940 w 1114426"/>
                    <a:gd name="connsiteY4" fmla="*/ 892970 h 892970"/>
                    <a:gd name="connsiteX5" fmla="*/ 446485 w 1114426"/>
                    <a:gd name="connsiteY5" fmla="*/ 892969 h 892970"/>
                    <a:gd name="connsiteX6" fmla="*/ 0 w 1114426"/>
                    <a:gd name="connsiteY6" fmla="*/ 446484 h 892970"/>
                    <a:gd name="connsiteX7" fmla="*/ 0 w 1114426"/>
                    <a:gd name="connsiteY7" fmla="*/ 446485 h 892970"/>
                    <a:gd name="connsiteX0" fmla="*/ 0 w 695622"/>
                    <a:gd name="connsiteY0" fmla="*/ 446485 h 892970"/>
                    <a:gd name="connsiteX1" fmla="*/ 446485 w 695622"/>
                    <a:gd name="connsiteY1" fmla="*/ 0 h 892970"/>
                    <a:gd name="connsiteX2" fmla="*/ 667941 w 695622"/>
                    <a:gd name="connsiteY2" fmla="*/ 0 h 892970"/>
                    <a:gd name="connsiteX3" fmla="*/ 667940 w 695622"/>
                    <a:gd name="connsiteY3" fmla="*/ 892970 h 892970"/>
                    <a:gd name="connsiteX4" fmla="*/ 446485 w 695622"/>
                    <a:gd name="connsiteY4" fmla="*/ 892969 h 892970"/>
                    <a:gd name="connsiteX5" fmla="*/ 0 w 695622"/>
                    <a:gd name="connsiteY5" fmla="*/ 446484 h 892970"/>
                    <a:gd name="connsiteX6" fmla="*/ 0 w 695622"/>
                    <a:gd name="connsiteY6" fmla="*/ 446485 h 892970"/>
                    <a:gd name="connsiteX0" fmla="*/ 0 w 682642"/>
                    <a:gd name="connsiteY0" fmla="*/ 446485 h 892970"/>
                    <a:gd name="connsiteX1" fmla="*/ 446485 w 682642"/>
                    <a:gd name="connsiteY1" fmla="*/ 0 h 892970"/>
                    <a:gd name="connsiteX2" fmla="*/ 667941 w 682642"/>
                    <a:gd name="connsiteY2" fmla="*/ 0 h 892970"/>
                    <a:gd name="connsiteX3" fmla="*/ 667940 w 682642"/>
                    <a:gd name="connsiteY3" fmla="*/ 892970 h 892970"/>
                    <a:gd name="connsiteX4" fmla="*/ 446485 w 682642"/>
                    <a:gd name="connsiteY4" fmla="*/ 892969 h 892970"/>
                    <a:gd name="connsiteX5" fmla="*/ 0 w 682642"/>
                    <a:gd name="connsiteY5" fmla="*/ 446484 h 892970"/>
                    <a:gd name="connsiteX6" fmla="*/ 0 w 682642"/>
                    <a:gd name="connsiteY6" fmla="*/ 446485 h 892970"/>
                    <a:gd name="connsiteX0" fmla="*/ 0 w 667941"/>
                    <a:gd name="connsiteY0" fmla="*/ 446485 h 892970"/>
                    <a:gd name="connsiteX1" fmla="*/ 446485 w 667941"/>
                    <a:gd name="connsiteY1" fmla="*/ 0 h 892970"/>
                    <a:gd name="connsiteX2" fmla="*/ 667941 w 667941"/>
                    <a:gd name="connsiteY2" fmla="*/ 0 h 892970"/>
                    <a:gd name="connsiteX3" fmla="*/ 667940 w 667941"/>
                    <a:gd name="connsiteY3" fmla="*/ 892970 h 892970"/>
                    <a:gd name="connsiteX4" fmla="*/ 446485 w 667941"/>
                    <a:gd name="connsiteY4" fmla="*/ 892969 h 892970"/>
                    <a:gd name="connsiteX5" fmla="*/ 0 w 667941"/>
                    <a:gd name="connsiteY5" fmla="*/ 446484 h 892970"/>
                    <a:gd name="connsiteX6" fmla="*/ 0 w 667941"/>
                    <a:gd name="connsiteY6" fmla="*/ 446485 h 892970"/>
                    <a:gd name="connsiteX0" fmla="*/ 0 w 667941"/>
                    <a:gd name="connsiteY0" fmla="*/ 446485 h 892970"/>
                    <a:gd name="connsiteX1" fmla="*/ 446485 w 667941"/>
                    <a:gd name="connsiteY1" fmla="*/ 0 h 892970"/>
                    <a:gd name="connsiteX2" fmla="*/ 667941 w 667941"/>
                    <a:gd name="connsiteY2" fmla="*/ 0 h 892970"/>
                    <a:gd name="connsiteX3" fmla="*/ 667940 w 667941"/>
                    <a:gd name="connsiteY3" fmla="*/ 892970 h 892970"/>
                    <a:gd name="connsiteX4" fmla="*/ 446485 w 667941"/>
                    <a:gd name="connsiteY4" fmla="*/ 892969 h 892970"/>
                    <a:gd name="connsiteX5" fmla="*/ 0 w 667941"/>
                    <a:gd name="connsiteY5" fmla="*/ 446484 h 892970"/>
                    <a:gd name="connsiteX6" fmla="*/ 0 w 667941"/>
                    <a:gd name="connsiteY6" fmla="*/ 446485 h 892970"/>
                    <a:gd name="connsiteX0" fmla="*/ 0 w 670340"/>
                    <a:gd name="connsiteY0" fmla="*/ 446485 h 892970"/>
                    <a:gd name="connsiteX1" fmla="*/ 446485 w 670340"/>
                    <a:gd name="connsiteY1" fmla="*/ 0 h 892970"/>
                    <a:gd name="connsiteX2" fmla="*/ 667941 w 670340"/>
                    <a:gd name="connsiteY2" fmla="*/ 0 h 892970"/>
                    <a:gd name="connsiteX3" fmla="*/ 667940 w 670340"/>
                    <a:gd name="connsiteY3" fmla="*/ 892970 h 892970"/>
                    <a:gd name="connsiteX4" fmla="*/ 446485 w 670340"/>
                    <a:gd name="connsiteY4" fmla="*/ 892969 h 892970"/>
                    <a:gd name="connsiteX5" fmla="*/ 0 w 670340"/>
                    <a:gd name="connsiteY5" fmla="*/ 446484 h 892970"/>
                    <a:gd name="connsiteX6" fmla="*/ 0 w 670340"/>
                    <a:gd name="connsiteY6" fmla="*/ 446485 h 892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0340" h="892970">
                      <a:moveTo>
                        <a:pt x="0" y="446485"/>
                      </a:moveTo>
                      <a:cubicBezTo>
                        <a:pt x="0" y="199898"/>
                        <a:pt x="199898" y="0"/>
                        <a:pt x="446485" y="0"/>
                      </a:cubicBezTo>
                      <a:lnTo>
                        <a:pt x="667941" y="0"/>
                      </a:lnTo>
                      <a:cubicBezTo>
                        <a:pt x="666750" y="851297"/>
                        <a:pt x="673892" y="29767"/>
                        <a:pt x="667940" y="892970"/>
                      </a:cubicBezTo>
                      <a:lnTo>
                        <a:pt x="446485" y="892969"/>
                      </a:lnTo>
                      <a:cubicBezTo>
                        <a:pt x="199898" y="892969"/>
                        <a:pt x="0" y="693071"/>
                        <a:pt x="0" y="446484"/>
                      </a:cubicBezTo>
                      <a:lnTo>
                        <a:pt x="0" y="446485"/>
                      </a:lnTo>
                      <a:close/>
                    </a:path>
                  </a:pathLst>
                </a:cu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3" name="Rounded Rectangle 2"/>
          <p:cNvSpPr/>
          <p:nvPr/>
        </p:nvSpPr>
        <p:spPr>
          <a:xfrm>
            <a:off x="7435491" y="493456"/>
            <a:ext cx="3904954" cy="5922584"/>
          </a:xfrm>
          <a:prstGeom prst="roundRect">
            <a:avLst>
              <a:gd name="adj" fmla="val 5584"/>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tIns="91440" rtlCol="0" anchor="t" anchorCtr="0"/>
          <a:lstStyle/>
          <a:p>
            <a:pPr algn="ctr"/>
            <a:r>
              <a:rPr lang="en-US">
                <a:latin typeface="Segoe UI" panose="020B0502040204020203" pitchFamily="34" charset="0"/>
                <a:cs typeface="Segoe UI" panose="020B0502040204020203" pitchFamily="34" charset="0"/>
              </a:rPr>
              <a:t>Native Wrapper</a:t>
            </a:r>
            <a:endParaRPr lang="en-US" dirty="0">
              <a:latin typeface="Segoe UI" panose="020B0502040204020203" pitchFamily="34" charset="0"/>
              <a:cs typeface="Segoe UI" panose="020B0502040204020203" pitchFamily="34" charset="0"/>
            </a:endParaRPr>
          </a:p>
        </p:txBody>
      </p:sp>
      <p:sp>
        <p:nvSpPr>
          <p:cNvPr id="4" name="Title 3"/>
          <p:cNvSpPr>
            <a:spLocks noGrp="1"/>
          </p:cNvSpPr>
          <p:nvPr>
            <p:ph type="title"/>
          </p:nvPr>
        </p:nvSpPr>
        <p:spPr>
          <a:xfrm>
            <a:off x="228600" y="228600"/>
            <a:ext cx="6271204" cy="747897"/>
          </a:xfrm>
        </p:spPr>
        <p:txBody>
          <a:bodyPr/>
          <a:lstStyle/>
          <a:p>
            <a:r>
              <a:rPr lang="en-US" dirty="0" smtClean="0"/>
              <a:t>What is Apache Cordova?</a:t>
            </a:r>
            <a:endParaRPr lang="en-US" dirty="0"/>
          </a:p>
        </p:txBody>
      </p:sp>
      <p:sp>
        <p:nvSpPr>
          <p:cNvPr id="5" name="Content Placeholder 4"/>
          <p:cNvSpPr>
            <a:spLocks noGrp="1"/>
          </p:cNvSpPr>
          <p:nvPr>
            <p:ph sz="half" idx="4294967295"/>
          </p:nvPr>
        </p:nvSpPr>
        <p:spPr>
          <a:xfrm>
            <a:off x="838200" y="1114638"/>
            <a:ext cx="5181600" cy="5062325"/>
          </a:xfrm>
          <a:prstGeom prst="rect">
            <a:avLst/>
          </a:prstGeom>
        </p:spPr>
        <p:txBody>
          <a:bodyPr/>
          <a:lstStyle/>
          <a:p>
            <a:r>
              <a:rPr lang="en-US" dirty="0" smtClean="0">
                <a:solidFill>
                  <a:schemeClr val="bg1">
                    <a:lumMod val="75000"/>
                  </a:schemeClr>
                </a:solidFill>
              </a:rPr>
              <a:t>Open-source framework</a:t>
            </a:r>
          </a:p>
          <a:p>
            <a:r>
              <a:rPr lang="en-US" dirty="0" smtClean="0">
                <a:solidFill>
                  <a:schemeClr val="bg1">
                    <a:lumMod val="75000"/>
                  </a:schemeClr>
                </a:solidFill>
              </a:rPr>
              <a:t>Hosted </a:t>
            </a:r>
            <a:r>
              <a:rPr lang="en-US" dirty="0" err="1" smtClean="0">
                <a:solidFill>
                  <a:schemeClr val="bg1">
                    <a:lumMod val="75000"/>
                  </a:schemeClr>
                </a:solidFill>
              </a:rPr>
              <a:t>webview</a:t>
            </a:r>
            <a:endParaRPr lang="en-US" dirty="0">
              <a:solidFill>
                <a:schemeClr val="bg1">
                  <a:lumMod val="75000"/>
                </a:schemeClr>
              </a:solidFill>
            </a:endParaRPr>
          </a:p>
          <a:p>
            <a:r>
              <a:rPr lang="en-US" dirty="0" smtClean="0">
                <a:solidFill>
                  <a:schemeClr val="bg1">
                    <a:lumMod val="75000"/>
                  </a:schemeClr>
                </a:solidFill>
              </a:rPr>
              <a:t>Single</a:t>
            </a:r>
            <a:r>
              <a:rPr lang="en-US" dirty="0">
                <a:solidFill>
                  <a:schemeClr val="bg1">
                    <a:lumMod val="75000"/>
                  </a:schemeClr>
                </a:solidFill>
              </a:rPr>
              <a:t>, shared codebase deployed to all targets</a:t>
            </a:r>
          </a:p>
          <a:p>
            <a:r>
              <a:rPr lang="en-US" dirty="0"/>
              <a:t>Plugins provide a common JavaScript API to access device capabilities</a:t>
            </a:r>
          </a:p>
          <a:p>
            <a:endParaRPr lang="en-US" dirty="0"/>
          </a:p>
          <a:p>
            <a:endParaRPr lang="en-US" dirty="0"/>
          </a:p>
        </p:txBody>
      </p:sp>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7714" y="5540575"/>
            <a:ext cx="512006" cy="627892"/>
          </a:xfrm>
          <a:prstGeom prst="rect">
            <a:avLst/>
          </a:prstGeom>
        </p:spPr>
      </p:pic>
      <p:pic>
        <p:nvPicPr>
          <p:cNvPr id="28" name="Picture 27"/>
          <p:cNvPicPr>
            <a:picLocks noChangeAspect="1"/>
          </p:cNvPicPr>
          <p:nvPr/>
        </p:nvPicPr>
        <p:blipFill>
          <a:blip r:embed="rId4" cstate="print">
            <a:biLevel thresh="50000"/>
            <a:extLst>
              <a:ext uri="{28A0092B-C50C-407E-A947-70E740481C1C}">
                <a14:useLocalDpi xmlns:a14="http://schemas.microsoft.com/office/drawing/2010/main" val="0"/>
              </a:ext>
            </a:extLst>
          </a:blip>
          <a:stretch>
            <a:fillRect/>
          </a:stretch>
        </p:blipFill>
        <p:spPr>
          <a:xfrm>
            <a:off x="9046780" y="5526502"/>
            <a:ext cx="656039" cy="656039"/>
          </a:xfrm>
          <a:prstGeom prst="rect">
            <a:avLst/>
          </a:prstGeom>
        </p:spPr>
      </p:pic>
      <p:grpSp>
        <p:nvGrpSpPr>
          <p:cNvPr id="29" name="Group 28"/>
          <p:cNvGrpSpPr/>
          <p:nvPr/>
        </p:nvGrpSpPr>
        <p:grpSpPr>
          <a:xfrm>
            <a:off x="10406653" y="5604330"/>
            <a:ext cx="498460" cy="500383"/>
            <a:chOff x="4647501" y="5943600"/>
            <a:chExt cx="488542" cy="490427"/>
          </a:xfrm>
        </p:grpSpPr>
        <p:sp>
          <p:nvSpPr>
            <p:cNvPr id="30" name="Rectangle 29"/>
            <p:cNvSpPr/>
            <p:nvPr/>
          </p:nvSpPr>
          <p:spPr>
            <a:xfrm>
              <a:off x="4647501" y="5943600"/>
              <a:ext cx="234892" cy="2348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901151" y="5943600"/>
              <a:ext cx="234892" cy="2348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647501" y="6199135"/>
              <a:ext cx="234892" cy="2348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901151" y="6199135"/>
              <a:ext cx="234892" cy="2348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7895951" y="4083616"/>
            <a:ext cx="2976896" cy="1340928"/>
            <a:chOff x="7261034" y="3644566"/>
            <a:chExt cx="2976896" cy="1738058"/>
          </a:xfrm>
        </p:grpSpPr>
        <p:grpSp>
          <p:nvGrpSpPr>
            <p:cNvPr id="35" name="Group 34"/>
            <p:cNvGrpSpPr/>
            <p:nvPr/>
          </p:nvGrpSpPr>
          <p:grpSpPr>
            <a:xfrm rot="5400000">
              <a:off x="7870856" y="4293329"/>
              <a:ext cx="1738058" cy="440531"/>
              <a:chOff x="110809" y="2888457"/>
              <a:chExt cx="1738058" cy="440531"/>
            </a:xfrm>
          </p:grpSpPr>
          <p:sp>
            <p:nvSpPr>
              <p:cNvPr id="48" name="Rounded Rectangle 47"/>
              <p:cNvSpPr/>
              <p:nvPr/>
            </p:nvSpPr>
            <p:spPr>
              <a:xfrm>
                <a:off x="110809" y="3056335"/>
                <a:ext cx="1291575" cy="96393"/>
              </a:xfrm>
              <a:prstGeom prst="roundRect">
                <a:avLst>
                  <a:gd name="adj" fmla="val 50000"/>
                </a:avLst>
              </a:pr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p:cNvGrpSpPr/>
              <p:nvPr/>
            </p:nvGrpSpPr>
            <p:grpSpPr>
              <a:xfrm>
                <a:off x="1234408" y="2888457"/>
                <a:ext cx="614459" cy="440531"/>
                <a:chOff x="1159535" y="2888458"/>
                <a:chExt cx="1245527" cy="892970"/>
              </a:xfrm>
            </p:grpSpPr>
            <p:sp>
              <p:nvSpPr>
                <p:cNvPr id="50" name="Rounded Rectangle 49"/>
                <p:cNvSpPr/>
                <p:nvPr/>
              </p:nvSpPr>
              <p:spPr>
                <a:xfrm>
                  <a:off x="1762124" y="3433406"/>
                  <a:ext cx="642938" cy="195392"/>
                </a:xfrm>
                <a:prstGeom prst="roundRect">
                  <a:avLst>
                    <a:gd name="adj" fmla="val 50000"/>
                  </a:avLst>
                </a:pr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1762124" y="3033355"/>
                  <a:ext cx="642938" cy="195392"/>
                </a:xfrm>
                <a:prstGeom prst="roundRect">
                  <a:avLst>
                    <a:gd name="adj" fmla="val 50000"/>
                  </a:avLst>
                </a:pr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4"/>
                <p:cNvSpPr/>
                <p:nvPr/>
              </p:nvSpPr>
              <p:spPr>
                <a:xfrm>
                  <a:off x="1159535" y="2888458"/>
                  <a:ext cx="818112" cy="892970"/>
                </a:xfrm>
                <a:custGeom>
                  <a:avLst/>
                  <a:gdLst>
                    <a:gd name="connsiteX0" fmla="*/ 0 w 1114425"/>
                    <a:gd name="connsiteY0" fmla="*/ 446485 h 892969"/>
                    <a:gd name="connsiteX1" fmla="*/ 446485 w 1114425"/>
                    <a:gd name="connsiteY1" fmla="*/ 0 h 892969"/>
                    <a:gd name="connsiteX2" fmla="*/ 667941 w 1114425"/>
                    <a:gd name="connsiteY2" fmla="*/ 0 h 892969"/>
                    <a:gd name="connsiteX3" fmla="*/ 1114426 w 1114425"/>
                    <a:gd name="connsiteY3" fmla="*/ 446485 h 892969"/>
                    <a:gd name="connsiteX4" fmla="*/ 1114425 w 1114425"/>
                    <a:gd name="connsiteY4" fmla="*/ 446485 h 892969"/>
                    <a:gd name="connsiteX5" fmla="*/ 667940 w 1114425"/>
                    <a:gd name="connsiteY5" fmla="*/ 892970 h 892969"/>
                    <a:gd name="connsiteX6" fmla="*/ 446485 w 1114425"/>
                    <a:gd name="connsiteY6" fmla="*/ 892969 h 892969"/>
                    <a:gd name="connsiteX7" fmla="*/ 0 w 1114425"/>
                    <a:gd name="connsiteY7" fmla="*/ 446484 h 892969"/>
                    <a:gd name="connsiteX8" fmla="*/ 0 w 1114425"/>
                    <a:gd name="connsiteY8" fmla="*/ 446485 h 892969"/>
                    <a:gd name="connsiteX0" fmla="*/ 0 w 1114426"/>
                    <a:gd name="connsiteY0" fmla="*/ 446485 h 892970"/>
                    <a:gd name="connsiteX1" fmla="*/ 446485 w 1114426"/>
                    <a:gd name="connsiteY1" fmla="*/ 0 h 892970"/>
                    <a:gd name="connsiteX2" fmla="*/ 667941 w 1114426"/>
                    <a:gd name="connsiteY2" fmla="*/ 0 h 892970"/>
                    <a:gd name="connsiteX3" fmla="*/ 1114426 w 1114426"/>
                    <a:gd name="connsiteY3" fmla="*/ 446485 h 892970"/>
                    <a:gd name="connsiteX4" fmla="*/ 667940 w 1114426"/>
                    <a:gd name="connsiteY4" fmla="*/ 892970 h 892970"/>
                    <a:gd name="connsiteX5" fmla="*/ 446485 w 1114426"/>
                    <a:gd name="connsiteY5" fmla="*/ 892969 h 892970"/>
                    <a:gd name="connsiteX6" fmla="*/ 0 w 1114426"/>
                    <a:gd name="connsiteY6" fmla="*/ 446484 h 892970"/>
                    <a:gd name="connsiteX7" fmla="*/ 0 w 1114426"/>
                    <a:gd name="connsiteY7" fmla="*/ 446485 h 892970"/>
                    <a:gd name="connsiteX0" fmla="*/ 0 w 695622"/>
                    <a:gd name="connsiteY0" fmla="*/ 446485 h 892970"/>
                    <a:gd name="connsiteX1" fmla="*/ 446485 w 695622"/>
                    <a:gd name="connsiteY1" fmla="*/ 0 h 892970"/>
                    <a:gd name="connsiteX2" fmla="*/ 667941 w 695622"/>
                    <a:gd name="connsiteY2" fmla="*/ 0 h 892970"/>
                    <a:gd name="connsiteX3" fmla="*/ 667940 w 695622"/>
                    <a:gd name="connsiteY3" fmla="*/ 892970 h 892970"/>
                    <a:gd name="connsiteX4" fmla="*/ 446485 w 695622"/>
                    <a:gd name="connsiteY4" fmla="*/ 892969 h 892970"/>
                    <a:gd name="connsiteX5" fmla="*/ 0 w 695622"/>
                    <a:gd name="connsiteY5" fmla="*/ 446484 h 892970"/>
                    <a:gd name="connsiteX6" fmla="*/ 0 w 695622"/>
                    <a:gd name="connsiteY6" fmla="*/ 446485 h 892970"/>
                    <a:gd name="connsiteX0" fmla="*/ 0 w 682642"/>
                    <a:gd name="connsiteY0" fmla="*/ 446485 h 892970"/>
                    <a:gd name="connsiteX1" fmla="*/ 446485 w 682642"/>
                    <a:gd name="connsiteY1" fmla="*/ 0 h 892970"/>
                    <a:gd name="connsiteX2" fmla="*/ 667941 w 682642"/>
                    <a:gd name="connsiteY2" fmla="*/ 0 h 892970"/>
                    <a:gd name="connsiteX3" fmla="*/ 667940 w 682642"/>
                    <a:gd name="connsiteY3" fmla="*/ 892970 h 892970"/>
                    <a:gd name="connsiteX4" fmla="*/ 446485 w 682642"/>
                    <a:gd name="connsiteY4" fmla="*/ 892969 h 892970"/>
                    <a:gd name="connsiteX5" fmla="*/ 0 w 682642"/>
                    <a:gd name="connsiteY5" fmla="*/ 446484 h 892970"/>
                    <a:gd name="connsiteX6" fmla="*/ 0 w 682642"/>
                    <a:gd name="connsiteY6" fmla="*/ 446485 h 892970"/>
                    <a:gd name="connsiteX0" fmla="*/ 0 w 667941"/>
                    <a:gd name="connsiteY0" fmla="*/ 446485 h 892970"/>
                    <a:gd name="connsiteX1" fmla="*/ 446485 w 667941"/>
                    <a:gd name="connsiteY1" fmla="*/ 0 h 892970"/>
                    <a:gd name="connsiteX2" fmla="*/ 667941 w 667941"/>
                    <a:gd name="connsiteY2" fmla="*/ 0 h 892970"/>
                    <a:gd name="connsiteX3" fmla="*/ 667940 w 667941"/>
                    <a:gd name="connsiteY3" fmla="*/ 892970 h 892970"/>
                    <a:gd name="connsiteX4" fmla="*/ 446485 w 667941"/>
                    <a:gd name="connsiteY4" fmla="*/ 892969 h 892970"/>
                    <a:gd name="connsiteX5" fmla="*/ 0 w 667941"/>
                    <a:gd name="connsiteY5" fmla="*/ 446484 h 892970"/>
                    <a:gd name="connsiteX6" fmla="*/ 0 w 667941"/>
                    <a:gd name="connsiteY6" fmla="*/ 446485 h 892970"/>
                    <a:gd name="connsiteX0" fmla="*/ 0 w 667941"/>
                    <a:gd name="connsiteY0" fmla="*/ 446485 h 892970"/>
                    <a:gd name="connsiteX1" fmla="*/ 446485 w 667941"/>
                    <a:gd name="connsiteY1" fmla="*/ 0 h 892970"/>
                    <a:gd name="connsiteX2" fmla="*/ 667941 w 667941"/>
                    <a:gd name="connsiteY2" fmla="*/ 0 h 892970"/>
                    <a:gd name="connsiteX3" fmla="*/ 667940 w 667941"/>
                    <a:gd name="connsiteY3" fmla="*/ 892970 h 892970"/>
                    <a:gd name="connsiteX4" fmla="*/ 446485 w 667941"/>
                    <a:gd name="connsiteY4" fmla="*/ 892969 h 892970"/>
                    <a:gd name="connsiteX5" fmla="*/ 0 w 667941"/>
                    <a:gd name="connsiteY5" fmla="*/ 446484 h 892970"/>
                    <a:gd name="connsiteX6" fmla="*/ 0 w 667941"/>
                    <a:gd name="connsiteY6" fmla="*/ 446485 h 892970"/>
                    <a:gd name="connsiteX0" fmla="*/ 0 w 670340"/>
                    <a:gd name="connsiteY0" fmla="*/ 446485 h 892970"/>
                    <a:gd name="connsiteX1" fmla="*/ 446485 w 670340"/>
                    <a:gd name="connsiteY1" fmla="*/ 0 h 892970"/>
                    <a:gd name="connsiteX2" fmla="*/ 667941 w 670340"/>
                    <a:gd name="connsiteY2" fmla="*/ 0 h 892970"/>
                    <a:gd name="connsiteX3" fmla="*/ 667940 w 670340"/>
                    <a:gd name="connsiteY3" fmla="*/ 892970 h 892970"/>
                    <a:gd name="connsiteX4" fmla="*/ 446485 w 670340"/>
                    <a:gd name="connsiteY4" fmla="*/ 892969 h 892970"/>
                    <a:gd name="connsiteX5" fmla="*/ 0 w 670340"/>
                    <a:gd name="connsiteY5" fmla="*/ 446484 h 892970"/>
                    <a:gd name="connsiteX6" fmla="*/ 0 w 670340"/>
                    <a:gd name="connsiteY6" fmla="*/ 446485 h 892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0340" h="892970">
                      <a:moveTo>
                        <a:pt x="0" y="446485"/>
                      </a:moveTo>
                      <a:cubicBezTo>
                        <a:pt x="0" y="199898"/>
                        <a:pt x="199898" y="0"/>
                        <a:pt x="446485" y="0"/>
                      </a:cubicBezTo>
                      <a:lnTo>
                        <a:pt x="667941" y="0"/>
                      </a:lnTo>
                      <a:cubicBezTo>
                        <a:pt x="666750" y="851297"/>
                        <a:pt x="673892" y="29767"/>
                        <a:pt x="667940" y="892970"/>
                      </a:cubicBezTo>
                      <a:lnTo>
                        <a:pt x="446485" y="892969"/>
                      </a:lnTo>
                      <a:cubicBezTo>
                        <a:pt x="199898" y="892969"/>
                        <a:pt x="0" y="693071"/>
                        <a:pt x="0" y="446484"/>
                      </a:cubicBezTo>
                      <a:lnTo>
                        <a:pt x="0" y="446485"/>
                      </a:lnTo>
                      <a:close/>
                    </a:path>
                  </a:pathLst>
                </a:cu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6" name="Group 35"/>
            <p:cNvGrpSpPr/>
            <p:nvPr/>
          </p:nvGrpSpPr>
          <p:grpSpPr>
            <a:xfrm>
              <a:off x="7261034" y="3962256"/>
              <a:ext cx="1482151" cy="1390901"/>
              <a:chOff x="7091755" y="3991719"/>
              <a:chExt cx="1482151" cy="1390901"/>
            </a:xfrm>
          </p:grpSpPr>
          <p:sp>
            <p:nvSpPr>
              <p:cNvPr id="43" name="Freeform 42"/>
              <p:cNvSpPr/>
              <p:nvPr/>
            </p:nvSpPr>
            <p:spPr>
              <a:xfrm>
                <a:off x="7297556" y="3991719"/>
                <a:ext cx="1276350" cy="946150"/>
              </a:xfrm>
              <a:custGeom>
                <a:avLst/>
                <a:gdLst>
                  <a:gd name="connsiteX0" fmla="*/ 0 w 1276350"/>
                  <a:gd name="connsiteY0" fmla="*/ 946150 h 946150"/>
                  <a:gd name="connsiteX1" fmla="*/ 596900 w 1276350"/>
                  <a:gd name="connsiteY1" fmla="*/ 450850 h 946150"/>
                  <a:gd name="connsiteX2" fmla="*/ 1276350 w 1276350"/>
                  <a:gd name="connsiteY2" fmla="*/ 0 h 946150"/>
                  <a:gd name="connsiteX0" fmla="*/ 0 w 1276350"/>
                  <a:gd name="connsiteY0" fmla="*/ 946150 h 946150"/>
                  <a:gd name="connsiteX1" fmla="*/ 894872 w 1276350"/>
                  <a:gd name="connsiteY1" fmla="*/ 594248 h 946150"/>
                  <a:gd name="connsiteX2" fmla="*/ 1276350 w 1276350"/>
                  <a:gd name="connsiteY2" fmla="*/ 0 h 946150"/>
                  <a:gd name="connsiteX0" fmla="*/ 0 w 1276350"/>
                  <a:gd name="connsiteY0" fmla="*/ 946150 h 946150"/>
                  <a:gd name="connsiteX1" fmla="*/ 444642 w 1276350"/>
                  <a:gd name="connsiteY1" fmla="*/ 765181 h 946150"/>
                  <a:gd name="connsiteX2" fmla="*/ 894872 w 1276350"/>
                  <a:gd name="connsiteY2" fmla="*/ 594248 h 946150"/>
                  <a:gd name="connsiteX3" fmla="*/ 1276350 w 1276350"/>
                  <a:gd name="connsiteY3" fmla="*/ 0 h 946150"/>
                  <a:gd name="connsiteX0" fmla="*/ 0 w 1276350"/>
                  <a:gd name="connsiteY0" fmla="*/ 946150 h 946150"/>
                  <a:gd name="connsiteX1" fmla="*/ 133634 w 1276350"/>
                  <a:gd name="connsiteY1" fmla="*/ 567775 h 946150"/>
                  <a:gd name="connsiteX2" fmla="*/ 894872 w 1276350"/>
                  <a:gd name="connsiteY2" fmla="*/ 594248 h 946150"/>
                  <a:gd name="connsiteX3" fmla="*/ 1276350 w 1276350"/>
                  <a:gd name="connsiteY3" fmla="*/ 0 h 946150"/>
                  <a:gd name="connsiteX0" fmla="*/ 0 w 1276350"/>
                  <a:gd name="connsiteY0" fmla="*/ 946150 h 946150"/>
                  <a:gd name="connsiteX1" fmla="*/ 133634 w 1276350"/>
                  <a:gd name="connsiteY1" fmla="*/ 567775 h 946150"/>
                  <a:gd name="connsiteX2" fmla="*/ 894872 w 1276350"/>
                  <a:gd name="connsiteY2" fmla="*/ 594248 h 946150"/>
                  <a:gd name="connsiteX3" fmla="*/ 1276350 w 1276350"/>
                  <a:gd name="connsiteY3" fmla="*/ 0 h 946150"/>
                  <a:gd name="connsiteX0" fmla="*/ 0 w 1276350"/>
                  <a:gd name="connsiteY0" fmla="*/ 946150 h 946150"/>
                  <a:gd name="connsiteX1" fmla="*/ 133634 w 1276350"/>
                  <a:gd name="connsiteY1" fmla="*/ 567775 h 946150"/>
                  <a:gd name="connsiteX2" fmla="*/ 894872 w 1276350"/>
                  <a:gd name="connsiteY2" fmla="*/ 594248 h 946150"/>
                  <a:gd name="connsiteX3" fmla="*/ 1276350 w 1276350"/>
                  <a:gd name="connsiteY3" fmla="*/ 0 h 946150"/>
                </a:gdLst>
                <a:ahLst/>
                <a:cxnLst>
                  <a:cxn ang="0">
                    <a:pos x="connsiteX0" y="connsiteY0"/>
                  </a:cxn>
                  <a:cxn ang="0">
                    <a:pos x="connsiteX1" y="connsiteY1"/>
                  </a:cxn>
                  <a:cxn ang="0">
                    <a:pos x="connsiteX2" y="connsiteY2"/>
                  </a:cxn>
                  <a:cxn ang="0">
                    <a:pos x="connsiteX3" y="connsiteY3"/>
                  </a:cxn>
                </a:cxnLst>
                <a:rect l="l" t="t" r="r" b="b"/>
                <a:pathLst>
                  <a:path w="1276350" h="946150">
                    <a:moveTo>
                      <a:pt x="0" y="946150"/>
                    </a:moveTo>
                    <a:cubicBezTo>
                      <a:pt x="44545" y="820025"/>
                      <a:pt x="-59897" y="643617"/>
                      <a:pt x="133634" y="567775"/>
                    </a:cubicBezTo>
                    <a:cubicBezTo>
                      <a:pt x="282779" y="509125"/>
                      <a:pt x="704419" y="688877"/>
                      <a:pt x="894872" y="594248"/>
                    </a:cubicBezTo>
                    <a:cubicBezTo>
                      <a:pt x="1085325" y="499619"/>
                      <a:pt x="1269007" y="284534"/>
                      <a:pt x="1276350" y="0"/>
                    </a:cubicBezTo>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p:nvGrpSpPr>
            <p:grpSpPr>
              <a:xfrm rot="5400000">
                <a:off x="7001082" y="4851416"/>
                <a:ext cx="621877" cy="440531"/>
                <a:chOff x="1144496" y="2888459"/>
                <a:chExt cx="1260566" cy="892970"/>
              </a:xfrm>
            </p:grpSpPr>
            <p:sp>
              <p:nvSpPr>
                <p:cNvPr id="45" name="Rounded Rectangle 44"/>
                <p:cNvSpPr/>
                <p:nvPr/>
              </p:nvSpPr>
              <p:spPr>
                <a:xfrm>
                  <a:off x="1762124" y="3433406"/>
                  <a:ext cx="642938" cy="195392"/>
                </a:xfrm>
                <a:prstGeom prst="roundRect">
                  <a:avLst>
                    <a:gd name="adj" fmla="val 50000"/>
                  </a:avLst>
                </a:pr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a:off x="1762124" y="3033355"/>
                  <a:ext cx="642938" cy="195392"/>
                </a:xfrm>
                <a:prstGeom prst="roundRect">
                  <a:avLst>
                    <a:gd name="adj" fmla="val 50000"/>
                  </a:avLst>
                </a:pr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
                <p:cNvSpPr/>
                <p:nvPr/>
              </p:nvSpPr>
              <p:spPr>
                <a:xfrm>
                  <a:off x="1144496" y="2888459"/>
                  <a:ext cx="833153" cy="892970"/>
                </a:xfrm>
                <a:custGeom>
                  <a:avLst/>
                  <a:gdLst>
                    <a:gd name="connsiteX0" fmla="*/ 0 w 1114425"/>
                    <a:gd name="connsiteY0" fmla="*/ 446485 h 892969"/>
                    <a:gd name="connsiteX1" fmla="*/ 446485 w 1114425"/>
                    <a:gd name="connsiteY1" fmla="*/ 0 h 892969"/>
                    <a:gd name="connsiteX2" fmla="*/ 667941 w 1114425"/>
                    <a:gd name="connsiteY2" fmla="*/ 0 h 892969"/>
                    <a:gd name="connsiteX3" fmla="*/ 1114426 w 1114425"/>
                    <a:gd name="connsiteY3" fmla="*/ 446485 h 892969"/>
                    <a:gd name="connsiteX4" fmla="*/ 1114425 w 1114425"/>
                    <a:gd name="connsiteY4" fmla="*/ 446485 h 892969"/>
                    <a:gd name="connsiteX5" fmla="*/ 667940 w 1114425"/>
                    <a:gd name="connsiteY5" fmla="*/ 892970 h 892969"/>
                    <a:gd name="connsiteX6" fmla="*/ 446485 w 1114425"/>
                    <a:gd name="connsiteY6" fmla="*/ 892969 h 892969"/>
                    <a:gd name="connsiteX7" fmla="*/ 0 w 1114425"/>
                    <a:gd name="connsiteY7" fmla="*/ 446484 h 892969"/>
                    <a:gd name="connsiteX8" fmla="*/ 0 w 1114425"/>
                    <a:gd name="connsiteY8" fmla="*/ 446485 h 892969"/>
                    <a:gd name="connsiteX0" fmla="*/ 0 w 1114426"/>
                    <a:gd name="connsiteY0" fmla="*/ 446485 h 892970"/>
                    <a:gd name="connsiteX1" fmla="*/ 446485 w 1114426"/>
                    <a:gd name="connsiteY1" fmla="*/ 0 h 892970"/>
                    <a:gd name="connsiteX2" fmla="*/ 667941 w 1114426"/>
                    <a:gd name="connsiteY2" fmla="*/ 0 h 892970"/>
                    <a:gd name="connsiteX3" fmla="*/ 1114426 w 1114426"/>
                    <a:gd name="connsiteY3" fmla="*/ 446485 h 892970"/>
                    <a:gd name="connsiteX4" fmla="*/ 667940 w 1114426"/>
                    <a:gd name="connsiteY4" fmla="*/ 892970 h 892970"/>
                    <a:gd name="connsiteX5" fmla="*/ 446485 w 1114426"/>
                    <a:gd name="connsiteY5" fmla="*/ 892969 h 892970"/>
                    <a:gd name="connsiteX6" fmla="*/ 0 w 1114426"/>
                    <a:gd name="connsiteY6" fmla="*/ 446484 h 892970"/>
                    <a:gd name="connsiteX7" fmla="*/ 0 w 1114426"/>
                    <a:gd name="connsiteY7" fmla="*/ 446485 h 892970"/>
                    <a:gd name="connsiteX0" fmla="*/ 0 w 695622"/>
                    <a:gd name="connsiteY0" fmla="*/ 446485 h 892970"/>
                    <a:gd name="connsiteX1" fmla="*/ 446485 w 695622"/>
                    <a:gd name="connsiteY1" fmla="*/ 0 h 892970"/>
                    <a:gd name="connsiteX2" fmla="*/ 667941 w 695622"/>
                    <a:gd name="connsiteY2" fmla="*/ 0 h 892970"/>
                    <a:gd name="connsiteX3" fmla="*/ 667940 w 695622"/>
                    <a:gd name="connsiteY3" fmla="*/ 892970 h 892970"/>
                    <a:gd name="connsiteX4" fmla="*/ 446485 w 695622"/>
                    <a:gd name="connsiteY4" fmla="*/ 892969 h 892970"/>
                    <a:gd name="connsiteX5" fmla="*/ 0 w 695622"/>
                    <a:gd name="connsiteY5" fmla="*/ 446484 h 892970"/>
                    <a:gd name="connsiteX6" fmla="*/ 0 w 695622"/>
                    <a:gd name="connsiteY6" fmla="*/ 446485 h 892970"/>
                    <a:gd name="connsiteX0" fmla="*/ 0 w 682642"/>
                    <a:gd name="connsiteY0" fmla="*/ 446485 h 892970"/>
                    <a:gd name="connsiteX1" fmla="*/ 446485 w 682642"/>
                    <a:gd name="connsiteY1" fmla="*/ 0 h 892970"/>
                    <a:gd name="connsiteX2" fmla="*/ 667941 w 682642"/>
                    <a:gd name="connsiteY2" fmla="*/ 0 h 892970"/>
                    <a:gd name="connsiteX3" fmla="*/ 667940 w 682642"/>
                    <a:gd name="connsiteY3" fmla="*/ 892970 h 892970"/>
                    <a:gd name="connsiteX4" fmla="*/ 446485 w 682642"/>
                    <a:gd name="connsiteY4" fmla="*/ 892969 h 892970"/>
                    <a:gd name="connsiteX5" fmla="*/ 0 w 682642"/>
                    <a:gd name="connsiteY5" fmla="*/ 446484 h 892970"/>
                    <a:gd name="connsiteX6" fmla="*/ 0 w 682642"/>
                    <a:gd name="connsiteY6" fmla="*/ 446485 h 892970"/>
                    <a:gd name="connsiteX0" fmla="*/ 0 w 667941"/>
                    <a:gd name="connsiteY0" fmla="*/ 446485 h 892970"/>
                    <a:gd name="connsiteX1" fmla="*/ 446485 w 667941"/>
                    <a:gd name="connsiteY1" fmla="*/ 0 h 892970"/>
                    <a:gd name="connsiteX2" fmla="*/ 667941 w 667941"/>
                    <a:gd name="connsiteY2" fmla="*/ 0 h 892970"/>
                    <a:gd name="connsiteX3" fmla="*/ 667940 w 667941"/>
                    <a:gd name="connsiteY3" fmla="*/ 892970 h 892970"/>
                    <a:gd name="connsiteX4" fmla="*/ 446485 w 667941"/>
                    <a:gd name="connsiteY4" fmla="*/ 892969 h 892970"/>
                    <a:gd name="connsiteX5" fmla="*/ 0 w 667941"/>
                    <a:gd name="connsiteY5" fmla="*/ 446484 h 892970"/>
                    <a:gd name="connsiteX6" fmla="*/ 0 w 667941"/>
                    <a:gd name="connsiteY6" fmla="*/ 446485 h 892970"/>
                    <a:gd name="connsiteX0" fmla="*/ 0 w 667941"/>
                    <a:gd name="connsiteY0" fmla="*/ 446485 h 892970"/>
                    <a:gd name="connsiteX1" fmla="*/ 446485 w 667941"/>
                    <a:gd name="connsiteY1" fmla="*/ 0 h 892970"/>
                    <a:gd name="connsiteX2" fmla="*/ 667941 w 667941"/>
                    <a:gd name="connsiteY2" fmla="*/ 0 h 892970"/>
                    <a:gd name="connsiteX3" fmla="*/ 667940 w 667941"/>
                    <a:gd name="connsiteY3" fmla="*/ 892970 h 892970"/>
                    <a:gd name="connsiteX4" fmla="*/ 446485 w 667941"/>
                    <a:gd name="connsiteY4" fmla="*/ 892969 h 892970"/>
                    <a:gd name="connsiteX5" fmla="*/ 0 w 667941"/>
                    <a:gd name="connsiteY5" fmla="*/ 446484 h 892970"/>
                    <a:gd name="connsiteX6" fmla="*/ 0 w 667941"/>
                    <a:gd name="connsiteY6" fmla="*/ 446485 h 892970"/>
                    <a:gd name="connsiteX0" fmla="*/ 0 w 670340"/>
                    <a:gd name="connsiteY0" fmla="*/ 446485 h 892970"/>
                    <a:gd name="connsiteX1" fmla="*/ 446485 w 670340"/>
                    <a:gd name="connsiteY1" fmla="*/ 0 h 892970"/>
                    <a:gd name="connsiteX2" fmla="*/ 667941 w 670340"/>
                    <a:gd name="connsiteY2" fmla="*/ 0 h 892970"/>
                    <a:gd name="connsiteX3" fmla="*/ 667940 w 670340"/>
                    <a:gd name="connsiteY3" fmla="*/ 892970 h 892970"/>
                    <a:gd name="connsiteX4" fmla="*/ 446485 w 670340"/>
                    <a:gd name="connsiteY4" fmla="*/ 892969 h 892970"/>
                    <a:gd name="connsiteX5" fmla="*/ 0 w 670340"/>
                    <a:gd name="connsiteY5" fmla="*/ 446484 h 892970"/>
                    <a:gd name="connsiteX6" fmla="*/ 0 w 670340"/>
                    <a:gd name="connsiteY6" fmla="*/ 446485 h 892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0340" h="892970">
                      <a:moveTo>
                        <a:pt x="0" y="446485"/>
                      </a:moveTo>
                      <a:cubicBezTo>
                        <a:pt x="0" y="199898"/>
                        <a:pt x="199898" y="0"/>
                        <a:pt x="446485" y="0"/>
                      </a:cubicBezTo>
                      <a:lnTo>
                        <a:pt x="667941" y="0"/>
                      </a:lnTo>
                      <a:cubicBezTo>
                        <a:pt x="666750" y="851297"/>
                        <a:pt x="673892" y="29767"/>
                        <a:pt x="667940" y="892970"/>
                      </a:cubicBezTo>
                      <a:lnTo>
                        <a:pt x="446485" y="892969"/>
                      </a:lnTo>
                      <a:cubicBezTo>
                        <a:pt x="199898" y="892969"/>
                        <a:pt x="0" y="693071"/>
                        <a:pt x="0" y="446484"/>
                      </a:cubicBezTo>
                      <a:lnTo>
                        <a:pt x="0" y="446485"/>
                      </a:lnTo>
                      <a:close/>
                    </a:path>
                  </a:pathLst>
                </a:cu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7" name="Group 36"/>
            <p:cNvGrpSpPr/>
            <p:nvPr/>
          </p:nvGrpSpPr>
          <p:grpSpPr>
            <a:xfrm>
              <a:off x="8746651" y="3961535"/>
              <a:ext cx="1491279" cy="1421086"/>
              <a:chOff x="8749953" y="3961535"/>
              <a:chExt cx="1491279" cy="1421086"/>
            </a:xfrm>
          </p:grpSpPr>
          <p:sp>
            <p:nvSpPr>
              <p:cNvPr id="38" name="Freeform 37"/>
              <p:cNvSpPr/>
              <p:nvPr/>
            </p:nvSpPr>
            <p:spPr>
              <a:xfrm flipH="1">
                <a:off x="8749953" y="3961535"/>
                <a:ext cx="1276350" cy="946150"/>
              </a:xfrm>
              <a:custGeom>
                <a:avLst/>
                <a:gdLst>
                  <a:gd name="connsiteX0" fmla="*/ 0 w 1276350"/>
                  <a:gd name="connsiteY0" fmla="*/ 946150 h 946150"/>
                  <a:gd name="connsiteX1" fmla="*/ 596900 w 1276350"/>
                  <a:gd name="connsiteY1" fmla="*/ 450850 h 946150"/>
                  <a:gd name="connsiteX2" fmla="*/ 1276350 w 1276350"/>
                  <a:gd name="connsiteY2" fmla="*/ 0 h 946150"/>
                  <a:gd name="connsiteX0" fmla="*/ 0 w 1276350"/>
                  <a:gd name="connsiteY0" fmla="*/ 946150 h 946150"/>
                  <a:gd name="connsiteX1" fmla="*/ 894872 w 1276350"/>
                  <a:gd name="connsiteY1" fmla="*/ 594248 h 946150"/>
                  <a:gd name="connsiteX2" fmla="*/ 1276350 w 1276350"/>
                  <a:gd name="connsiteY2" fmla="*/ 0 h 946150"/>
                  <a:gd name="connsiteX0" fmla="*/ 0 w 1276350"/>
                  <a:gd name="connsiteY0" fmla="*/ 946150 h 946150"/>
                  <a:gd name="connsiteX1" fmla="*/ 444642 w 1276350"/>
                  <a:gd name="connsiteY1" fmla="*/ 765181 h 946150"/>
                  <a:gd name="connsiteX2" fmla="*/ 894872 w 1276350"/>
                  <a:gd name="connsiteY2" fmla="*/ 594248 h 946150"/>
                  <a:gd name="connsiteX3" fmla="*/ 1276350 w 1276350"/>
                  <a:gd name="connsiteY3" fmla="*/ 0 h 946150"/>
                  <a:gd name="connsiteX0" fmla="*/ 0 w 1276350"/>
                  <a:gd name="connsiteY0" fmla="*/ 946150 h 946150"/>
                  <a:gd name="connsiteX1" fmla="*/ 133634 w 1276350"/>
                  <a:gd name="connsiteY1" fmla="*/ 567775 h 946150"/>
                  <a:gd name="connsiteX2" fmla="*/ 894872 w 1276350"/>
                  <a:gd name="connsiteY2" fmla="*/ 594248 h 946150"/>
                  <a:gd name="connsiteX3" fmla="*/ 1276350 w 1276350"/>
                  <a:gd name="connsiteY3" fmla="*/ 0 h 946150"/>
                  <a:gd name="connsiteX0" fmla="*/ 0 w 1276350"/>
                  <a:gd name="connsiteY0" fmla="*/ 946150 h 946150"/>
                  <a:gd name="connsiteX1" fmla="*/ 133634 w 1276350"/>
                  <a:gd name="connsiteY1" fmla="*/ 567775 h 946150"/>
                  <a:gd name="connsiteX2" fmla="*/ 894872 w 1276350"/>
                  <a:gd name="connsiteY2" fmla="*/ 594248 h 946150"/>
                  <a:gd name="connsiteX3" fmla="*/ 1276350 w 1276350"/>
                  <a:gd name="connsiteY3" fmla="*/ 0 h 946150"/>
                  <a:gd name="connsiteX0" fmla="*/ 0 w 1276350"/>
                  <a:gd name="connsiteY0" fmla="*/ 946150 h 946150"/>
                  <a:gd name="connsiteX1" fmla="*/ 133634 w 1276350"/>
                  <a:gd name="connsiteY1" fmla="*/ 567775 h 946150"/>
                  <a:gd name="connsiteX2" fmla="*/ 894872 w 1276350"/>
                  <a:gd name="connsiteY2" fmla="*/ 594248 h 946150"/>
                  <a:gd name="connsiteX3" fmla="*/ 1276350 w 1276350"/>
                  <a:gd name="connsiteY3" fmla="*/ 0 h 946150"/>
                </a:gdLst>
                <a:ahLst/>
                <a:cxnLst>
                  <a:cxn ang="0">
                    <a:pos x="connsiteX0" y="connsiteY0"/>
                  </a:cxn>
                  <a:cxn ang="0">
                    <a:pos x="connsiteX1" y="connsiteY1"/>
                  </a:cxn>
                  <a:cxn ang="0">
                    <a:pos x="connsiteX2" y="connsiteY2"/>
                  </a:cxn>
                  <a:cxn ang="0">
                    <a:pos x="connsiteX3" y="connsiteY3"/>
                  </a:cxn>
                </a:cxnLst>
                <a:rect l="l" t="t" r="r" b="b"/>
                <a:pathLst>
                  <a:path w="1276350" h="946150">
                    <a:moveTo>
                      <a:pt x="0" y="946150"/>
                    </a:moveTo>
                    <a:cubicBezTo>
                      <a:pt x="44545" y="820025"/>
                      <a:pt x="-59897" y="643617"/>
                      <a:pt x="133634" y="567775"/>
                    </a:cubicBezTo>
                    <a:cubicBezTo>
                      <a:pt x="282779" y="509125"/>
                      <a:pt x="704419" y="688877"/>
                      <a:pt x="894872" y="594248"/>
                    </a:cubicBezTo>
                    <a:cubicBezTo>
                      <a:pt x="1085325" y="499619"/>
                      <a:pt x="1269007" y="284534"/>
                      <a:pt x="1276350" y="0"/>
                    </a:cubicBezTo>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p:cNvGrpSpPr/>
              <p:nvPr/>
            </p:nvGrpSpPr>
            <p:grpSpPr>
              <a:xfrm rot="5400000">
                <a:off x="9713737" y="4855126"/>
                <a:ext cx="614459" cy="440531"/>
                <a:chOff x="1159534" y="2888459"/>
                <a:chExt cx="1245528" cy="892970"/>
              </a:xfrm>
            </p:grpSpPr>
            <p:sp>
              <p:nvSpPr>
                <p:cNvPr id="40" name="Rounded Rectangle 39"/>
                <p:cNvSpPr/>
                <p:nvPr/>
              </p:nvSpPr>
              <p:spPr>
                <a:xfrm>
                  <a:off x="1762124" y="3433406"/>
                  <a:ext cx="642938" cy="195392"/>
                </a:xfrm>
                <a:prstGeom prst="roundRect">
                  <a:avLst>
                    <a:gd name="adj" fmla="val 50000"/>
                  </a:avLst>
                </a:pr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1762124" y="3033355"/>
                  <a:ext cx="642938" cy="195392"/>
                </a:xfrm>
                <a:prstGeom prst="roundRect">
                  <a:avLst>
                    <a:gd name="adj" fmla="val 50000"/>
                  </a:avLst>
                </a:pr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
                <p:cNvSpPr/>
                <p:nvPr/>
              </p:nvSpPr>
              <p:spPr>
                <a:xfrm>
                  <a:off x="1159534" y="2888459"/>
                  <a:ext cx="818115" cy="892970"/>
                </a:xfrm>
                <a:custGeom>
                  <a:avLst/>
                  <a:gdLst>
                    <a:gd name="connsiteX0" fmla="*/ 0 w 1114425"/>
                    <a:gd name="connsiteY0" fmla="*/ 446485 h 892969"/>
                    <a:gd name="connsiteX1" fmla="*/ 446485 w 1114425"/>
                    <a:gd name="connsiteY1" fmla="*/ 0 h 892969"/>
                    <a:gd name="connsiteX2" fmla="*/ 667941 w 1114425"/>
                    <a:gd name="connsiteY2" fmla="*/ 0 h 892969"/>
                    <a:gd name="connsiteX3" fmla="*/ 1114426 w 1114425"/>
                    <a:gd name="connsiteY3" fmla="*/ 446485 h 892969"/>
                    <a:gd name="connsiteX4" fmla="*/ 1114425 w 1114425"/>
                    <a:gd name="connsiteY4" fmla="*/ 446485 h 892969"/>
                    <a:gd name="connsiteX5" fmla="*/ 667940 w 1114425"/>
                    <a:gd name="connsiteY5" fmla="*/ 892970 h 892969"/>
                    <a:gd name="connsiteX6" fmla="*/ 446485 w 1114425"/>
                    <a:gd name="connsiteY6" fmla="*/ 892969 h 892969"/>
                    <a:gd name="connsiteX7" fmla="*/ 0 w 1114425"/>
                    <a:gd name="connsiteY7" fmla="*/ 446484 h 892969"/>
                    <a:gd name="connsiteX8" fmla="*/ 0 w 1114425"/>
                    <a:gd name="connsiteY8" fmla="*/ 446485 h 892969"/>
                    <a:gd name="connsiteX0" fmla="*/ 0 w 1114426"/>
                    <a:gd name="connsiteY0" fmla="*/ 446485 h 892970"/>
                    <a:gd name="connsiteX1" fmla="*/ 446485 w 1114426"/>
                    <a:gd name="connsiteY1" fmla="*/ 0 h 892970"/>
                    <a:gd name="connsiteX2" fmla="*/ 667941 w 1114426"/>
                    <a:gd name="connsiteY2" fmla="*/ 0 h 892970"/>
                    <a:gd name="connsiteX3" fmla="*/ 1114426 w 1114426"/>
                    <a:gd name="connsiteY3" fmla="*/ 446485 h 892970"/>
                    <a:gd name="connsiteX4" fmla="*/ 667940 w 1114426"/>
                    <a:gd name="connsiteY4" fmla="*/ 892970 h 892970"/>
                    <a:gd name="connsiteX5" fmla="*/ 446485 w 1114426"/>
                    <a:gd name="connsiteY5" fmla="*/ 892969 h 892970"/>
                    <a:gd name="connsiteX6" fmla="*/ 0 w 1114426"/>
                    <a:gd name="connsiteY6" fmla="*/ 446484 h 892970"/>
                    <a:gd name="connsiteX7" fmla="*/ 0 w 1114426"/>
                    <a:gd name="connsiteY7" fmla="*/ 446485 h 892970"/>
                    <a:gd name="connsiteX0" fmla="*/ 0 w 695622"/>
                    <a:gd name="connsiteY0" fmla="*/ 446485 h 892970"/>
                    <a:gd name="connsiteX1" fmla="*/ 446485 w 695622"/>
                    <a:gd name="connsiteY1" fmla="*/ 0 h 892970"/>
                    <a:gd name="connsiteX2" fmla="*/ 667941 w 695622"/>
                    <a:gd name="connsiteY2" fmla="*/ 0 h 892970"/>
                    <a:gd name="connsiteX3" fmla="*/ 667940 w 695622"/>
                    <a:gd name="connsiteY3" fmla="*/ 892970 h 892970"/>
                    <a:gd name="connsiteX4" fmla="*/ 446485 w 695622"/>
                    <a:gd name="connsiteY4" fmla="*/ 892969 h 892970"/>
                    <a:gd name="connsiteX5" fmla="*/ 0 w 695622"/>
                    <a:gd name="connsiteY5" fmla="*/ 446484 h 892970"/>
                    <a:gd name="connsiteX6" fmla="*/ 0 w 695622"/>
                    <a:gd name="connsiteY6" fmla="*/ 446485 h 892970"/>
                    <a:gd name="connsiteX0" fmla="*/ 0 w 682642"/>
                    <a:gd name="connsiteY0" fmla="*/ 446485 h 892970"/>
                    <a:gd name="connsiteX1" fmla="*/ 446485 w 682642"/>
                    <a:gd name="connsiteY1" fmla="*/ 0 h 892970"/>
                    <a:gd name="connsiteX2" fmla="*/ 667941 w 682642"/>
                    <a:gd name="connsiteY2" fmla="*/ 0 h 892970"/>
                    <a:gd name="connsiteX3" fmla="*/ 667940 w 682642"/>
                    <a:gd name="connsiteY3" fmla="*/ 892970 h 892970"/>
                    <a:gd name="connsiteX4" fmla="*/ 446485 w 682642"/>
                    <a:gd name="connsiteY4" fmla="*/ 892969 h 892970"/>
                    <a:gd name="connsiteX5" fmla="*/ 0 w 682642"/>
                    <a:gd name="connsiteY5" fmla="*/ 446484 h 892970"/>
                    <a:gd name="connsiteX6" fmla="*/ 0 w 682642"/>
                    <a:gd name="connsiteY6" fmla="*/ 446485 h 892970"/>
                    <a:gd name="connsiteX0" fmla="*/ 0 w 667941"/>
                    <a:gd name="connsiteY0" fmla="*/ 446485 h 892970"/>
                    <a:gd name="connsiteX1" fmla="*/ 446485 w 667941"/>
                    <a:gd name="connsiteY1" fmla="*/ 0 h 892970"/>
                    <a:gd name="connsiteX2" fmla="*/ 667941 w 667941"/>
                    <a:gd name="connsiteY2" fmla="*/ 0 h 892970"/>
                    <a:gd name="connsiteX3" fmla="*/ 667940 w 667941"/>
                    <a:gd name="connsiteY3" fmla="*/ 892970 h 892970"/>
                    <a:gd name="connsiteX4" fmla="*/ 446485 w 667941"/>
                    <a:gd name="connsiteY4" fmla="*/ 892969 h 892970"/>
                    <a:gd name="connsiteX5" fmla="*/ 0 w 667941"/>
                    <a:gd name="connsiteY5" fmla="*/ 446484 h 892970"/>
                    <a:gd name="connsiteX6" fmla="*/ 0 w 667941"/>
                    <a:gd name="connsiteY6" fmla="*/ 446485 h 892970"/>
                    <a:gd name="connsiteX0" fmla="*/ 0 w 667941"/>
                    <a:gd name="connsiteY0" fmla="*/ 446485 h 892970"/>
                    <a:gd name="connsiteX1" fmla="*/ 446485 w 667941"/>
                    <a:gd name="connsiteY1" fmla="*/ 0 h 892970"/>
                    <a:gd name="connsiteX2" fmla="*/ 667941 w 667941"/>
                    <a:gd name="connsiteY2" fmla="*/ 0 h 892970"/>
                    <a:gd name="connsiteX3" fmla="*/ 667940 w 667941"/>
                    <a:gd name="connsiteY3" fmla="*/ 892970 h 892970"/>
                    <a:gd name="connsiteX4" fmla="*/ 446485 w 667941"/>
                    <a:gd name="connsiteY4" fmla="*/ 892969 h 892970"/>
                    <a:gd name="connsiteX5" fmla="*/ 0 w 667941"/>
                    <a:gd name="connsiteY5" fmla="*/ 446484 h 892970"/>
                    <a:gd name="connsiteX6" fmla="*/ 0 w 667941"/>
                    <a:gd name="connsiteY6" fmla="*/ 446485 h 892970"/>
                    <a:gd name="connsiteX0" fmla="*/ 0 w 670340"/>
                    <a:gd name="connsiteY0" fmla="*/ 446485 h 892970"/>
                    <a:gd name="connsiteX1" fmla="*/ 446485 w 670340"/>
                    <a:gd name="connsiteY1" fmla="*/ 0 h 892970"/>
                    <a:gd name="connsiteX2" fmla="*/ 667941 w 670340"/>
                    <a:gd name="connsiteY2" fmla="*/ 0 h 892970"/>
                    <a:gd name="connsiteX3" fmla="*/ 667940 w 670340"/>
                    <a:gd name="connsiteY3" fmla="*/ 892970 h 892970"/>
                    <a:gd name="connsiteX4" fmla="*/ 446485 w 670340"/>
                    <a:gd name="connsiteY4" fmla="*/ 892969 h 892970"/>
                    <a:gd name="connsiteX5" fmla="*/ 0 w 670340"/>
                    <a:gd name="connsiteY5" fmla="*/ 446484 h 892970"/>
                    <a:gd name="connsiteX6" fmla="*/ 0 w 670340"/>
                    <a:gd name="connsiteY6" fmla="*/ 446485 h 892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0340" h="892970">
                      <a:moveTo>
                        <a:pt x="0" y="446485"/>
                      </a:moveTo>
                      <a:cubicBezTo>
                        <a:pt x="0" y="199898"/>
                        <a:pt x="199898" y="0"/>
                        <a:pt x="446485" y="0"/>
                      </a:cubicBezTo>
                      <a:lnTo>
                        <a:pt x="667941" y="0"/>
                      </a:lnTo>
                      <a:cubicBezTo>
                        <a:pt x="666750" y="851297"/>
                        <a:pt x="673892" y="29767"/>
                        <a:pt x="667940" y="892970"/>
                      </a:cubicBezTo>
                      <a:lnTo>
                        <a:pt x="446485" y="892969"/>
                      </a:lnTo>
                      <a:cubicBezTo>
                        <a:pt x="199898" y="892969"/>
                        <a:pt x="0" y="693071"/>
                        <a:pt x="0" y="446484"/>
                      </a:cubicBezTo>
                      <a:lnTo>
                        <a:pt x="0" y="446485"/>
                      </a:lnTo>
                      <a:close/>
                    </a:path>
                  </a:pathLst>
                </a:cu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54" name="Rectangle 53"/>
          <p:cNvSpPr/>
          <p:nvPr/>
        </p:nvSpPr>
        <p:spPr>
          <a:xfrm>
            <a:off x="7602097" y="1114638"/>
            <a:ext cx="3527490" cy="3114323"/>
          </a:xfrm>
          <a:prstGeom prst="rect">
            <a:avLst/>
          </a:pr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Segoe UI" panose="020B0502040204020203" pitchFamily="34" charset="0"/>
                <a:cs typeface="Segoe UI" panose="020B0502040204020203" pitchFamily="34" charset="0"/>
              </a:rPr>
              <a:t>&lt;</a:t>
            </a:r>
            <a:r>
              <a:rPr lang="en-US" sz="2400" dirty="0" err="1" smtClean="0">
                <a:latin typeface="Segoe UI" panose="020B0502040204020203" pitchFamily="34" charset="0"/>
                <a:cs typeface="Segoe UI" panose="020B0502040204020203" pitchFamily="34" charset="0"/>
              </a:rPr>
              <a:t>webview</a:t>
            </a:r>
            <a:r>
              <a:rPr lang="en-US" sz="2400" dirty="0">
                <a:latin typeface="Segoe UI" panose="020B0502040204020203" pitchFamily="34" charset="0"/>
                <a:cs typeface="Segoe UI" panose="020B0502040204020203" pitchFamily="34" charset="0"/>
              </a:rPr>
              <a:t>&gt;</a:t>
            </a:r>
            <a:br>
              <a:rPr lang="en-US" sz="2400" dirty="0">
                <a:latin typeface="Segoe UI" panose="020B0502040204020203" pitchFamily="34" charset="0"/>
                <a:cs typeface="Segoe UI" panose="020B0502040204020203" pitchFamily="34" charset="0"/>
              </a:rPr>
            </a:br>
            <a:r>
              <a:rPr lang="en-US" sz="2400" dirty="0" smtClean="0">
                <a:latin typeface="Segoe UI" panose="020B0502040204020203" pitchFamily="34" charset="0"/>
                <a:cs typeface="Segoe UI" panose="020B0502040204020203" pitchFamily="34" charset="0"/>
              </a:rPr>
              <a:t>Your JavaScript App</a:t>
            </a:r>
            <a:endParaRPr lang="en-US" sz="2400" dirty="0">
              <a:latin typeface="Segoe UI" panose="020B0502040204020203" pitchFamily="34" charset="0"/>
              <a:cs typeface="Segoe UI" panose="020B0502040204020203" pitchFamily="34" charset="0"/>
            </a:endParaRPr>
          </a:p>
        </p:txBody>
      </p:sp>
      <p:sp>
        <p:nvSpPr>
          <p:cNvPr id="53" name="TextBox 52"/>
          <p:cNvSpPr txBox="1"/>
          <p:nvPr/>
        </p:nvSpPr>
        <p:spPr>
          <a:xfrm>
            <a:off x="8014329" y="3790849"/>
            <a:ext cx="2734475" cy="369332"/>
          </a:xfrm>
          <a:prstGeom prst="rect">
            <a:avLst/>
          </a:prstGeom>
          <a:noFill/>
        </p:spPr>
        <p:txBody>
          <a:bodyPr wrap="square" rtlCol="0">
            <a:spAutoFit/>
          </a:bodyPr>
          <a:lstStyle/>
          <a:p>
            <a:pPr algn="ctr"/>
            <a:r>
              <a:rPr lang="en-US" dirty="0" smtClean="0">
                <a:solidFill>
                  <a:schemeClr val="bg1"/>
                </a:solidFill>
                <a:latin typeface="Segoe UI" panose="020B0502040204020203" pitchFamily="34" charset="0"/>
                <a:cs typeface="Segoe UI" panose="020B0502040204020203" pitchFamily="34" charset="0"/>
              </a:rPr>
              <a:t>Cordova Plugin JS API</a:t>
            </a:r>
            <a:endParaRPr lang="en-US"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747537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7895950" y="3658905"/>
            <a:ext cx="2976896" cy="1738057"/>
            <a:chOff x="7261034" y="3644565"/>
            <a:chExt cx="2976896" cy="1738057"/>
          </a:xfrm>
        </p:grpSpPr>
        <p:grpSp>
          <p:nvGrpSpPr>
            <p:cNvPr id="8" name="Group 7"/>
            <p:cNvGrpSpPr/>
            <p:nvPr/>
          </p:nvGrpSpPr>
          <p:grpSpPr>
            <a:xfrm rot="5400000">
              <a:off x="7870856" y="4293328"/>
              <a:ext cx="1738057" cy="440531"/>
              <a:chOff x="110809" y="2888457"/>
              <a:chExt cx="1738057" cy="440531"/>
            </a:xfrm>
          </p:grpSpPr>
          <p:sp>
            <p:nvSpPr>
              <p:cNvPr id="21" name="Rounded Rectangle 20"/>
              <p:cNvSpPr/>
              <p:nvPr/>
            </p:nvSpPr>
            <p:spPr>
              <a:xfrm>
                <a:off x="110809" y="3056335"/>
                <a:ext cx="1291575" cy="96393"/>
              </a:xfrm>
              <a:prstGeom prst="roundRect">
                <a:avLst>
                  <a:gd name="adj" fmla="val 50000"/>
                </a:avLst>
              </a:pr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p:nvGrpSpPr>
            <p:grpSpPr>
              <a:xfrm>
                <a:off x="1307308" y="2888457"/>
                <a:ext cx="541558" cy="440531"/>
                <a:chOff x="1307307" y="2888457"/>
                <a:chExt cx="1097755" cy="892970"/>
              </a:xfrm>
            </p:grpSpPr>
            <p:sp>
              <p:nvSpPr>
                <p:cNvPr id="23" name="Rounded Rectangle 22"/>
                <p:cNvSpPr/>
                <p:nvPr/>
              </p:nvSpPr>
              <p:spPr>
                <a:xfrm>
                  <a:off x="1762124" y="3433406"/>
                  <a:ext cx="642938" cy="195392"/>
                </a:xfrm>
                <a:prstGeom prst="roundRect">
                  <a:avLst>
                    <a:gd name="adj" fmla="val 50000"/>
                  </a:avLst>
                </a:pr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1762124" y="3033355"/>
                  <a:ext cx="642938" cy="195392"/>
                </a:xfrm>
                <a:prstGeom prst="roundRect">
                  <a:avLst>
                    <a:gd name="adj" fmla="val 50000"/>
                  </a:avLst>
                </a:pr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4"/>
                <p:cNvSpPr/>
                <p:nvPr/>
              </p:nvSpPr>
              <p:spPr>
                <a:xfrm>
                  <a:off x="1307307" y="2888457"/>
                  <a:ext cx="670340" cy="892970"/>
                </a:xfrm>
                <a:custGeom>
                  <a:avLst/>
                  <a:gdLst>
                    <a:gd name="connsiteX0" fmla="*/ 0 w 1114425"/>
                    <a:gd name="connsiteY0" fmla="*/ 446485 h 892969"/>
                    <a:gd name="connsiteX1" fmla="*/ 446485 w 1114425"/>
                    <a:gd name="connsiteY1" fmla="*/ 0 h 892969"/>
                    <a:gd name="connsiteX2" fmla="*/ 667941 w 1114425"/>
                    <a:gd name="connsiteY2" fmla="*/ 0 h 892969"/>
                    <a:gd name="connsiteX3" fmla="*/ 1114426 w 1114425"/>
                    <a:gd name="connsiteY3" fmla="*/ 446485 h 892969"/>
                    <a:gd name="connsiteX4" fmla="*/ 1114425 w 1114425"/>
                    <a:gd name="connsiteY4" fmla="*/ 446485 h 892969"/>
                    <a:gd name="connsiteX5" fmla="*/ 667940 w 1114425"/>
                    <a:gd name="connsiteY5" fmla="*/ 892970 h 892969"/>
                    <a:gd name="connsiteX6" fmla="*/ 446485 w 1114425"/>
                    <a:gd name="connsiteY6" fmla="*/ 892969 h 892969"/>
                    <a:gd name="connsiteX7" fmla="*/ 0 w 1114425"/>
                    <a:gd name="connsiteY7" fmla="*/ 446484 h 892969"/>
                    <a:gd name="connsiteX8" fmla="*/ 0 w 1114425"/>
                    <a:gd name="connsiteY8" fmla="*/ 446485 h 892969"/>
                    <a:gd name="connsiteX0" fmla="*/ 0 w 1114426"/>
                    <a:gd name="connsiteY0" fmla="*/ 446485 h 892970"/>
                    <a:gd name="connsiteX1" fmla="*/ 446485 w 1114426"/>
                    <a:gd name="connsiteY1" fmla="*/ 0 h 892970"/>
                    <a:gd name="connsiteX2" fmla="*/ 667941 w 1114426"/>
                    <a:gd name="connsiteY2" fmla="*/ 0 h 892970"/>
                    <a:gd name="connsiteX3" fmla="*/ 1114426 w 1114426"/>
                    <a:gd name="connsiteY3" fmla="*/ 446485 h 892970"/>
                    <a:gd name="connsiteX4" fmla="*/ 667940 w 1114426"/>
                    <a:gd name="connsiteY4" fmla="*/ 892970 h 892970"/>
                    <a:gd name="connsiteX5" fmla="*/ 446485 w 1114426"/>
                    <a:gd name="connsiteY5" fmla="*/ 892969 h 892970"/>
                    <a:gd name="connsiteX6" fmla="*/ 0 w 1114426"/>
                    <a:gd name="connsiteY6" fmla="*/ 446484 h 892970"/>
                    <a:gd name="connsiteX7" fmla="*/ 0 w 1114426"/>
                    <a:gd name="connsiteY7" fmla="*/ 446485 h 892970"/>
                    <a:gd name="connsiteX0" fmla="*/ 0 w 695622"/>
                    <a:gd name="connsiteY0" fmla="*/ 446485 h 892970"/>
                    <a:gd name="connsiteX1" fmla="*/ 446485 w 695622"/>
                    <a:gd name="connsiteY1" fmla="*/ 0 h 892970"/>
                    <a:gd name="connsiteX2" fmla="*/ 667941 w 695622"/>
                    <a:gd name="connsiteY2" fmla="*/ 0 h 892970"/>
                    <a:gd name="connsiteX3" fmla="*/ 667940 w 695622"/>
                    <a:gd name="connsiteY3" fmla="*/ 892970 h 892970"/>
                    <a:gd name="connsiteX4" fmla="*/ 446485 w 695622"/>
                    <a:gd name="connsiteY4" fmla="*/ 892969 h 892970"/>
                    <a:gd name="connsiteX5" fmla="*/ 0 w 695622"/>
                    <a:gd name="connsiteY5" fmla="*/ 446484 h 892970"/>
                    <a:gd name="connsiteX6" fmla="*/ 0 w 695622"/>
                    <a:gd name="connsiteY6" fmla="*/ 446485 h 892970"/>
                    <a:gd name="connsiteX0" fmla="*/ 0 w 682642"/>
                    <a:gd name="connsiteY0" fmla="*/ 446485 h 892970"/>
                    <a:gd name="connsiteX1" fmla="*/ 446485 w 682642"/>
                    <a:gd name="connsiteY1" fmla="*/ 0 h 892970"/>
                    <a:gd name="connsiteX2" fmla="*/ 667941 w 682642"/>
                    <a:gd name="connsiteY2" fmla="*/ 0 h 892970"/>
                    <a:gd name="connsiteX3" fmla="*/ 667940 w 682642"/>
                    <a:gd name="connsiteY3" fmla="*/ 892970 h 892970"/>
                    <a:gd name="connsiteX4" fmla="*/ 446485 w 682642"/>
                    <a:gd name="connsiteY4" fmla="*/ 892969 h 892970"/>
                    <a:gd name="connsiteX5" fmla="*/ 0 w 682642"/>
                    <a:gd name="connsiteY5" fmla="*/ 446484 h 892970"/>
                    <a:gd name="connsiteX6" fmla="*/ 0 w 682642"/>
                    <a:gd name="connsiteY6" fmla="*/ 446485 h 892970"/>
                    <a:gd name="connsiteX0" fmla="*/ 0 w 667941"/>
                    <a:gd name="connsiteY0" fmla="*/ 446485 h 892970"/>
                    <a:gd name="connsiteX1" fmla="*/ 446485 w 667941"/>
                    <a:gd name="connsiteY1" fmla="*/ 0 h 892970"/>
                    <a:gd name="connsiteX2" fmla="*/ 667941 w 667941"/>
                    <a:gd name="connsiteY2" fmla="*/ 0 h 892970"/>
                    <a:gd name="connsiteX3" fmla="*/ 667940 w 667941"/>
                    <a:gd name="connsiteY3" fmla="*/ 892970 h 892970"/>
                    <a:gd name="connsiteX4" fmla="*/ 446485 w 667941"/>
                    <a:gd name="connsiteY4" fmla="*/ 892969 h 892970"/>
                    <a:gd name="connsiteX5" fmla="*/ 0 w 667941"/>
                    <a:gd name="connsiteY5" fmla="*/ 446484 h 892970"/>
                    <a:gd name="connsiteX6" fmla="*/ 0 w 667941"/>
                    <a:gd name="connsiteY6" fmla="*/ 446485 h 892970"/>
                    <a:gd name="connsiteX0" fmla="*/ 0 w 667941"/>
                    <a:gd name="connsiteY0" fmla="*/ 446485 h 892970"/>
                    <a:gd name="connsiteX1" fmla="*/ 446485 w 667941"/>
                    <a:gd name="connsiteY1" fmla="*/ 0 h 892970"/>
                    <a:gd name="connsiteX2" fmla="*/ 667941 w 667941"/>
                    <a:gd name="connsiteY2" fmla="*/ 0 h 892970"/>
                    <a:gd name="connsiteX3" fmla="*/ 667940 w 667941"/>
                    <a:gd name="connsiteY3" fmla="*/ 892970 h 892970"/>
                    <a:gd name="connsiteX4" fmla="*/ 446485 w 667941"/>
                    <a:gd name="connsiteY4" fmla="*/ 892969 h 892970"/>
                    <a:gd name="connsiteX5" fmla="*/ 0 w 667941"/>
                    <a:gd name="connsiteY5" fmla="*/ 446484 h 892970"/>
                    <a:gd name="connsiteX6" fmla="*/ 0 w 667941"/>
                    <a:gd name="connsiteY6" fmla="*/ 446485 h 892970"/>
                    <a:gd name="connsiteX0" fmla="*/ 0 w 670340"/>
                    <a:gd name="connsiteY0" fmla="*/ 446485 h 892970"/>
                    <a:gd name="connsiteX1" fmla="*/ 446485 w 670340"/>
                    <a:gd name="connsiteY1" fmla="*/ 0 h 892970"/>
                    <a:gd name="connsiteX2" fmla="*/ 667941 w 670340"/>
                    <a:gd name="connsiteY2" fmla="*/ 0 h 892970"/>
                    <a:gd name="connsiteX3" fmla="*/ 667940 w 670340"/>
                    <a:gd name="connsiteY3" fmla="*/ 892970 h 892970"/>
                    <a:gd name="connsiteX4" fmla="*/ 446485 w 670340"/>
                    <a:gd name="connsiteY4" fmla="*/ 892969 h 892970"/>
                    <a:gd name="connsiteX5" fmla="*/ 0 w 670340"/>
                    <a:gd name="connsiteY5" fmla="*/ 446484 h 892970"/>
                    <a:gd name="connsiteX6" fmla="*/ 0 w 670340"/>
                    <a:gd name="connsiteY6" fmla="*/ 446485 h 892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0340" h="892970">
                      <a:moveTo>
                        <a:pt x="0" y="446485"/>
                      </a:moveTo>
                      <a:cubicBezTo>
                        <a:pt x="0" y="199898"/>
                        <a:pt x="199898" y="0"/>
                        <a:pt x="446485" y="0"/>
                      </a:cubicBezTo>
                      <a:lnTo>
                        <a:pt x="667941" y="0"/>
                      </a:lnTo>
                      <a:cubicBezTo>
                        <a:pt x="666750" y="851297"/>
                        <a:pt x="673892" y="29767"/>
                        <a:pt x="667940" y="892970"/>
                      </a:cubicBezTo>
                      <a:lnTo>
                        <a:pt x="446485" y="892969"/>
                      </a:lnTo>
                      <a:cubicBezTo>
                        <a:pt x="199898" y="892969"/>
                        <a:pt x="0" y="693071"/>
                        <a:pt x="0" y="446484"/>
                      </a:cubicBezTo>
                      <a:lnTo>
                        <a:pt x="0" y="446485"/>
                      </a:lnTo>
                      <a:close/>
                    </a:path>
                  </a:pathLst>
                </a:cu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 name="Group 8"/>
            <p:cNvGrpSpPr/>
            <p:nvPr/>
          </p:nvGrpSpPr>
          <p:grpSpPr>
            <a:xfrm>
              <a:off x="7261034" y="3962256"/>
              <a:ext cx="1482151" cy="1390903"/>
              <a:chOff x="7091755" y="3991719"/>
              <a:chExt cx="1482151" cy="1390903"/>
            </a:xfrm>
          </p:grpSpPr>
          <p:sp>
            <p:nvSpPr>
              <p:cNvPr id="16" name="Freeform 15"/>
              <p:cNvSpPr/>
              <p:nvPr/>
            </p:nvSpPr>
            <p:spPr>
              <a:xfrm>
                <a:off x="7297556" y="3991719"/>
                <a:ext cx="1276350" cy="946150"/>
              </a:xfrm>
              <a:custGeom>
                <a:avLst/>
                <a:gdLst>
                  <a:gd name="connsiteX0" fmla="*/ 0 w 1276350"/>
                  <a:gd name="connsiteY0" fmla="*/ 946150 h 946150"/>
                  <a:gd name="connsiteX1" fmla="*/ 596900 w 1276350"/>
                  <a:gd name="connsiteY1" fmla="*/ 450850 h 946150"/>
                  <a:gd name="connsiteX2" fmla="*/ 1276350 w 1276350"/>
                  <a:gd name="connsiteY2" fmla="*/ 0 h 946150"/>
                  <a:gd name="connsiteX0" fmla="*/ 0 w 1276350"/>
                  <a:gd name="connsiteY0" fmla="*/ 946150 h 946150"/>
                  <a:gd name="connsiteX1" fmla="*/ 894872 w 1276350"/>
                  <a:gd name="connsiteY1" fmla="*/ 594248 h 946150"/>
                  <a:gd name="connsiteX2" fmla="*/ 1276350 w 1276350"/>
                  <a:gd name="connsiteY2" fmla="*/ 0 h 946150"/>
                  <a:gd name="connsiteX0" fmla="*/ 0 w 1276350"/>
                  <a:gd name="connsiteY0" fmla="*/ 946150 h 946150"/>
                  <a:gd name="connsiteX1" fmla="*/ 444642 w 1276350"/>
                  <a:gd name="connsiteY1" fmla="*/ 765181 h 946150"/>
                  <a:gd name="connsiteX2" fmla="*/ 894872 w 1276350"/>
                  <a:gd name="connsiteY2" fmla="*/ 594248 h 946150"/>
                  <a:gd name="connsiteX3" fmla="*/ 1276350 w 1276350"/>
                  <a:gd name="connsiteY3" fmla="*/ 0 h 946150"/>
                  <a:gd name="connsiteX0" fmla="*/ 0 w 1276350"/>
                  <a:gd name="connsiteY0" fmla="*/ 946150 h 946150"/>
                  <a:gd name="connsiteX1" fmla="*/ 133634 w 1276350"/>
                  <a:gd name="connsiteY1" fmla="*/ 567775 h 946150"/>
                  <a:gd name="connsiteX2" fmla="*/ 894872 w 1276350"/>
                  <a:gd name="connsiteY2" fmla="*/ 594248 h 946150"/>
                  <a:gd name="connsiteX3" fmla="*/ 1276350 w 1276350"/>
                  <a:gd name="connsiteY3" fmla="*/ 0 h 946150"/>
                  <a:gd name="connsiteX0" fmla="*/ 0 w 1276350"/>
                  <a:gd name="connsiteY0" fmla="*/ 946150 h 946150"/>
                  <a:gd name="connsiteX1" fmla="*/ 133634 w 1276350"/>
                  <a:gd name="connsiteY1" fmla="*/ 567775 h 946150"/>
                  <a:gd name="connsiteX2" fmla="*/ 894872 w 1276350"/>
                  <a:gd name="connsiteY2" fmla="*/ 594248 h 946150"/>
                  <a:gd name="connsiteX3" fmla="*/ 1276350 w 1276350"/>
                  <a:gd name="connsiteY3" fmla="*/ 0 h 946150"/>
                  <a:gd name="connsiteX0" fmla="*/ 0 w 1276350"/>
                  <a:gd name="connsiteY0" fmla="*/ 946150 h 946150"/>
                  <a:gd name="connsiteX1" fmla="*/ 133634 w 1276350"/>
                  <a:gd name="connsiteY1" fmla="*/ 567775 h 946150"/>
                  <a:gd name="connsiteX2" fmla="*/ 894872 w 1276350"/>
                  <a:gd name="connsiteY2" fmla="*/ 594248 h 946150"/>
                  <a:gd name="connsiteX3" fmla="*/ 1276350 w 1276350"/>
                  <a:gd name="connsiteY3" fmla="*/ 0 h 946150"/>
                </a:gdLst>
                <a:ahLst/>
                <a:cxnLst>
                  <a:cxn ang="0">
                    <a:pos x="connsiteX0" y="connsiteY0"/>
                  </a:cxn>
                  <a:cxn ang="0">
                    <a:pos x="connsiteX1" y="connsiteY1"/>
                  </a:cxn>
                  <a:cxn ang="0">
                    <a:pos x="connsiteX2" y="connsiteY2"/>
                  </a:cxn>
                  <a:cxn ang="0">
                    <a:pos x="connsiteX3" y="connsiteY3"/>
                  </a:cxn>
                </a:cxnLst>
                <a:rect l="l" t="t" r="r" b="b"/>
                <a:pathLst>
                  <a:path w="1276350" h="946150">
                    <a:moveTo>
                      <a:pt x="0" y="946150"/>
                    </a:moveTo>
                    <a:cubicBezTo>
                      <a:pt x="44545" y="820025"/>
                      <a:pt x="-59897" y="643617"/>
                      <a:pt x="133634" y="567775"/>
                    </a:cubicBezTo>
                    <a:cubicBezTo>
                      <a:pt x="282779" y="509125"/>
                      <a:pt x="704419" y="688877"/>
                      <a:pt x="894872" y="594248"/>
                    </a:cubicBezTo>
                    <a:cubicBezTo>
                      <a:pt x="1085325" y="499619"/>
                      <a:pt x="1269007" y="284534"/>
                      <a:pt x="1276350" y="0"/>
                    </a:cubicBezTo>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p:nvGrpSpPr>
            <p:grpSpPr>
              <a:xfrm rot="5400000">
                <a:off x="7041242" y="4891577"/>
                <a:ext cx="541558" cy="440531"/>
                <a:chOff x="1307307" y="2888457"/>
                <a:chExt cx="1097755" cy="892970"/>
              </a:xfrm>
            </p:grpSpPr>
            <p:sp>
              <p:nvSpPr>
                <p:cNvPr id="18" name="Rounded Rectangle 17"/>
                <p:cNvSpPr/>
                <p:nvPr/>
              </p:nvSpPr>
              <p:spPr>
                <a:xfrm>
                  <a:off x="1762124" y="3433406"/>
                  <a:ext cx="642938" cy="195392"/>
                </a:xfrm>
                <a:prstGeom prst="roundRect">
                  <a:avLst>
                    <a:gd name="adj" fmla="val 50000"/>
                  </a:avLst>
                </a:pr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1762124" y="3033355"/>
                  <a:ext cx="642938" cy="195392"/>
                </a:xfrm>
                <a:prstGeom prst="roundRect">
                  <a:avLst>
                    <a:gd name="adj" fmla="val 50000"/>
                  </a:avLst>
                </a:pr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4"/>
                <p:cNvSpPr/>
                <p:nvPr/>
              </p:nvSpPr>
              <p:spPr>
                <a:xfrm>
                  <a:off x="1307307" y="2888457"/>
                  <a:ext cx="670340" cy="892970"/>
                </a:xfrm>
                <a:custGeom>
                  <a:avLst/>
                  <a:gdLst>
                    <a:gd name="connsiteX0" fmla="*/ 0 w 1114425"/>
                    <a:gd name="connsiteY0" fmla="*/ 446485 h 892969"/>
                    <a:gd name="connsiteX1" fmla="*/ 446485 w 1114425"/>
                    <a:gd name="connsiteY1" fmla="*/ 0 h 892969"/>
                    <a:gd name="connsiteX2" fmla="*/ 667941 w 1114425"/>
                    <a:gd name="connsiteY2" fmla="*/ 0 h 892969"/>
                    <a:gd name="connsiteX3" fmla="*/ 1114426 w 1114425"/>
                    <a:gd name="connsiteY3" fmla="*/ 446485 h 892969"/>
                    <a:gd name="connsiteX4" fmla="*/ 1114425 w 1114425"/>
                    <a:gd name="connsiteY4" fmla="*/ 446485 h 892969"/>
                    <a:gd name="connsiteX5" fmla="*/ 667940 w 1114425"/>
                    <a:gd name="connsiteY5" fmla="*/ 892970 h 892969"/>
                    <a:gd name="connsiteX6" fmla="*/ 446485 w 1114425"/>
                    <a:gd name="connsiteY6" fmla="*/ 892969 h 892969"/>
                    <a:gd name="connsiteX7" fmla="*/ 0 w 1114425"/>
                    <a:gd name="connsiteY7" fmla="*/ 446484 h 892969"/>
                    <a:gd name="connsiteX8" fmla="*/ 0 w 1114425"/>
                    <a:gd name="connsiteY8" fmla="*/ 446485 h 892969"/>
                    <a:gd name="connsiteX0" fmla="*/ 0 w 1114426"/>
                    <a:gd name="connsiteY0" fmla="*/ 446485 h 892970"/>
                    <a:gd name="connsiteX1" fmla="*/ 446485 w 1114426"/>
                    <a:gd name="connsiteY1" fmla="*/ 0 h 892970"/>
                    <a:gd name="connsiteX2" fmla="*/ 667941 w 1114426"/>
                    <a:gd name="connsiteY2" fmla="*/ 0 h 892970"/>
                    <a:gd name="connsiteX3" fmla="*/ 1114426 w 1114426"/>
                    <a:gd name="connsiteY3" fmla="*/ 446485 h 892970"/>
                    <a:gd name="connsiteX4" fmla="*/ 667940 w 1114426"/>
                    <a:gd name="connsiteY4" fmla="*/ 892970 h 892970"/>
                    <a:gd name="connsiteX5" fmla="*/ 446485 w 1114426"/>
                    <a:gd name="connsiteY5" fmla="*/ 892969 h 892970"/>
                    <a:gd name="connsiteX6" fmla="*/ 0 w 1114426"/>
                    <a:gd name="connsiteY6" fmla="*/ 446484 h 892970"/>
                    <a:gd name="connsiteX7" fmla="*/ 0 w 1114426"/>
                    <a:gd name="connsiteY7" fmla="*/ 446485 h 892970"/>
                    <a:gd name="connsiteX0" fmla="*/ 0 w 695622"/>
                    <a:gd name="connsiteY0" fmla="*/ 446485 h 892970"/>
                    <a:gd name="connsiteX1" fmla="*/ 446485 w 695622"/>
                    <a:gd name="connsiteY1" fmla="*/ 0 h 892970"/>
                    <a:gd name="connsiteX2" fmla="*/ 667941 w 695622"/>
                    <a:gd name="connsiteY2" fmla="*/ 0 h 892970"/>
                    <a:gd name="connsiteX3" fmla="*/ 667940 w 695622"/>
                    <a:gd name="connsiteY3" fmla="*/ 892970 h 892970"/>
                    <a:gd name="connsiteX4" fmla="*/ 446485 w 695622"/>
                    <a:gd name="connsiteY4" fmla="*/ 892969 h 892970"/>
                    <a:gd name="connsiteX5" fmla="*/ 0 w 695622"/>
                    <a:gd name="connsiteY5" fmla="*/ 446484 h 892970"/>
                    <a:gd name="connsiteX6" fmla="*/ 0 w 695622"/>
                    <a:gd name="connsiteY6" fmla="*/ 446485 h 892970"/>
                    <a:gd name="connsiteX0" fmla="*/ 0 w 682642"/>
                    <a:gd name="connsiteY0" fmla="*/ 446485 h 892970"/>
                    <a:gd name="connsiteX1" fmla="*/ 446485 w 682642"/>
                    <a:gd name="connsiteY1" fmla="*/ 0 h 892970"/>
                    <a:gd name="connsiteX2" fmla="*/ 667941 w 682642"/>
                    <a:gd name="connsiteY2" fmla="*/ 0 h 892970"/>
                    <a:gd name="connsiteX3" fmla="*/ 667940 w 682642"/>
                    <a:gd name="connsiteY3" fmla="*/ 892970 h 892970"/>
                    <a:gd name="connsiteX4" fmla="*/ 446485 w 682642"/>
                    <a:gd name="connsiteY4" fmla="*/ 892969 h 892970"/>
                    <a:gd name="connsiteX5" fmla="*/ 0 w 682642"/>
                    <a:gd name="connsiteY5" fmla="*/ 446484 h 892970"/>
                    <a:gd name="connsiteX6" fmla="*/ 0 w 682642"/>
                    <a:gd name="connsiteY6" fmla="*/ 446485 h 892970"/>
                    <a:gd name="connsiteX0" fmla="*/ 0 w 667941"/>
                    <a:gd name="connsiteY0" fmla="*/ 446485 h 892970"/>
                    <a:gd name="connsiteX1" fmla="*/ 446485 w 667941"/>
                    <a:gd name="connsiteY1" fmla="*/ 0 h 892970"/>
                    <a:gd name="connsiteX2" fmla="*/ 667941 w 667941"/>
                    <a:gd name="connsiteY2" fmla="*/ 0 h 892970"/>
                    <a:gd name="connsiteX3" fmla="*/ 667940 w 667941"/>
                    <a:gd name="connsiteY3" fmla="*/ 892970 h 892970"/>
                    <a:gd name="connsiteX4" fmla="*/ 446485 w 667941"/>
                    <a:gd name="connsiteY4" fmla="*/ 892969 h 892970"/>
                    <a:gd name="connsiteX5" fmla="*/ 0 w 667941"/>
                    <a:gd name="connsiteY5" fmla="*/ 446484 h 892970"/>
                    <a:gd name="connsiteX6" fmla="*/ 0 w 667941"/>
                    <a:gd name="connsiteY6" fmla="*/ 446485 h 892970"/>
                    <a:gd name="connsiteX0" fmla="*/ 0 w 667941"/>
                    <a:gd name="connsiteY0" fmla="*/ 446485 h 892970"/>
                    <a:gd name="connsiteX1" fmla="*/ 446485 w 667941"/>
                    <a:gd name="connsiteY1" fmla="*/ 0 h 892970"/>
                    <a:gd name="connsiteX2" fmla="*/ 667941 w 667941"/>
                    <a:gd name="connsiteY2" fmla="*/ 0 h 892970"/>
                    <a:gd name="connsiteX3" fmla="*/ 667940 w 667941"/>
                    <a:gd name="connsiteY3" fmla="*/ 892970 h 892970"/>
                    <a:gd name="connsiteX4" fmla="*/ 446485 w 667941"/>
                    <a:gd name="connsiteY4" fmla="*/ 892969 h 892970"/>
                    <a:gd name="connsiteX5" fmla="*/ 0 w 667941"/>
                    <a:gd name="connsiteY5" fmla="*/ 446484 h 892970"/>
                    <a:gd name="connsiteX6" fmla="*/ 0 w 667941"/>
                    <a:gd name="connsiteY6" fmla="*/ 446485 h 892970"/>
                    <a:gd name="connsiteX0" fmla="*/ 0 w 670340"/>
                    <a:gd name="connsiteY0" fmla="*/ 446485 h 892970"/>
                    <a:gd name="connsiteX1" fmla="*/ 446485 w 670340"/>
                    <a:gd name="connsiteY1" fmla="*/ 0 h 892970"/>
                    <a:gd name="connsiteX2" fmla="*/ 667941 w 670340"/>
                    <a:gd name="connsiteY2" fmla="*/ 0 h 892970"/>
                    <a:gd name="connsiteX3" fmla="*/ 667940 w 670340"/>
                    <a:gd name="connsiteY3" fmla="*/ 892970 h 892970"/>
                    <a:gd name="connsiteX4" fmla="*/ 446485 w 670340"/>
                    <a:gd name="connsiteY4" fmla="*/ 892969 h 892970"/>
                    <a:gd name="connsiteX5" fmla="*/ 0 w 670340"/>
                    <a:gd name="connsiteY5" fmla="*/ 446484 h 892970"/>
                    <a:gd name="connsiteX6" fmla="*/ 0 w 670340"/>
                    <a:gd name="connsiteY6" fmla="*/ 446485 h 892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0340" h="892970">
                      <a:moveTo>
                        <a:pt x="0" y="446485"/>
                      </a:moveTo>
                      <a:cubicBezTo>
                        <a:pt x="0" y="199898"/>
                        <a:pt x="199898" y="0"/>
                        <a:pt x="446485" y="0"/>
                      </a:cubicBezTo>
                      <a:lnTo>
                        <a:pt x="667941" y="0"/>
                      </a:lnTo>
                      <a:cubicBezTo>
                        <a:pt x="666750" y="851297"/>
                        <a:pt x="673892" y="29767"/>
                        <a:pt x="667940" y="892970"/>
                      </a:cubicBezTo>
                      <a:lnTo>
                        <a:pt x="446485" y="892969"/>
                      </a:lnTo>
                      <a:cubicBezTo>
                        <a:pt x="199898" y="892969"/>
                        <a:pt x="0" y="693071"/>
                        <a:pt x="0" y="446484"/>
                      </a:cubicBezTo>
                      <a:lnTo>
                        <a:pt x="0" y="446485"/>
                      </a:lnTo>
                      <a:close/>
                    </a:path>
                  </a:pathLst>
                </a:cu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0" name="Group 9"/>
            <p:cNvGrpSpPr/>
            <p:nvPr/>
          </p:nvGrpSpPr>
          <p:grpSpPr>
            <a:xfrm>
              <a:off x="8746651" y="3961535"/>
              <a:ext cx="1491279" cy="1421087"/>
              <a:chOff x="8749953" y="3961535"/>
              <a:chExt cx="1491279" cy="1421087"/>
            </a:xfrm>
          </p:grpSpPr>
          <p:sp>
            <p:nvSpPr>
              <p:cNvPr id="11" name="Freeform 10"/>
              <p:cNvSpPr/>
              <p:nvPr/>
            </p:nvSpPr>
            <p:spPr>
              <a:xfrm flipH="1">
                <a:off x="8749953" y="3961535"/>
                <a:ext cx="1276350" cy="946150"/>
              </a:xfrm>
              <a:custGeom>
                <a:avLst/>
                <a:gdLst>
                  <a:gd name="connsiteX0" fmla="*/ 0 w 1276350"/>
                  <a:gd name="connsiteY0" fmla="*/ 946150 h 946150"/>
                  <a:gd name="connsiteX1" fmla="*/ 596900 w 1276350"/>
                  <a:gd name="connsiteY1" fmla="*/ 450850 h 946150"/>
                  <a:gd name="connsiteX2" fmla="*/ 1276350 w 1276350"/>
                  <a:gd name="connsiteY2" fmla="*/ 0 h 946150"/>
                  <a:gd name="connsiteX0" fmla="*/ 0 w 1276350"/>
                  <a:gd name="connsiteY0" fmla="*/ 946150 h 946150"/>
                  <a:gd name="connsiteX1" fmla="*/ 894872 w 1276350"/>
                  <a:gd name="connsiteY1" fmla="*/ 594248 h 946150"/>
                  <a:gd name="connsiteX2" fmla="*/ 1276350 w 1276350"/>
                  <a:gd name="connsiteY2" fmla="*/ 0 h 946150"/>
                  <a:gd name="connsiteX0" fmla="*/ 0 w 1276350"/>
                  <a:gd name="connsiteY0" fmla="*/ 946150 h 946150"/>
                  <a:gd name="connsiteX1" fmla="*/ 444642 w 1276350"/>
                  <a:gd name="connsiteY1" fmla="*/ 765181 h 946150"/>
                  <a:gd name="connsiteX2" fmla="*/ 894872 w 1276350"/>
                  <a:gd name="connsiteY2" fmla="*/ 594248 h 946150"/>
                  <a:gd name="connsiteX3" fmla="*/ 1276350 w 1276350"/>
                  <a:gd name="connsiteY3" fmla="*/ 0 h 946150"/>
                  <a:gd name="connsiteX0" fmla="*/ 0 w 1276350"/>
                  <a:gd name="connsiteY0" fmla="*/ 946150 h 946150"/>
                  <a:gd name="connsiteX1" fmla="*/ 133634 w 1276350"/>
                  <a:gd name="connsiteY1" fmla="*/ 567775 h 946150"/>
                  <a:gd name="connsiteX2" fmla="*/ 894872 w 1276350"/>
                  <a:gd name="connsiteY2" fmla="*/ 594248 h 946150"/>
                  <a:gd name="connsiteX3" fmla="*/ 1276350 w 1276350"/>
                  <a:gd name="connsiteY3" fmla="*/ 0 h 946150"/>
                  <a:gd name="connsiteX0" fmla="*/ 0 w 1276350"/>
                  <a:gd name="connsiteY0" fmla="*/ 946150 h 946150"/>
                  <a:gd name="connsiteX1" fmla="*/ 133634 w 1276350"/>
                  <a:gd name="connsiteY1" fmla="*/ 567775 h 946150"/>
                  <a:gd name="connsiteX2" fmla="*/ 894872 w 1276350"/>
                  <a:gd name="connsiteY2" fmla="*/ 594248 h 946150"/>
                  <a:gd name="connsiteX3" fmla="*/ 1276350 w 1276350"/>
                  <a:gd name="connsiteY3" fmla="*/ 0 h 946150"/>
                  <a:gd name="connsiteX0" fmla="*/ 0 w 1276350"/>
                  <a:gd name="connsiteY0" fmla="*/ 946150 h 946150"/>
                  <a:gd name="connsiteX1" fmla="*/ 133634 w 1276350"/>
                  <a:gd name="connsiteY1" fmla="*/ 567775 h 946150"/>
                  <a:gd name="connsiteX2" fmla="*/ 894872 w 1276350"/>
                  <a:gd name="connsiteY2" fmla="*/ 594248 h 946150"/>
                  <a:gd name="connsiteX3" fmla="*/ 1276350 w 1276350"/>
                  <a:gd name="connsiteY3" fmla="*/ 0 h 946150"/>
                </a:gdLst>
                <a:ahLst/>
                <a:cxnLst>
                  <a:cxn ang="0">
                    <a:pos x="connsiteX0" y="connsiteY0"/>
                  </a:cxn>
                  <a:cxn ang="0">
                    <a:pos x="connsiteX1" y="connsiteY1"/>
                  </a:cxn>
                  <a:cxn ang="0">
                    <a:pos x="connsiteX2" y="connsiteY2"/>
                  </a:cxn>
                  <a:cxn ang="0">
                    <a:pos x="connsiteX3" y="connsiteY3"/>
                  </a:cxn>
                </a:cxnLst>
                <a:rect l="l" t="t" r="r" b="b"/>
                <a:pathLst>
                  <a:path w="1276350" h="946150">
                    <a:moveTo>
                      <a:pt x="0" y="946150"/>
                    </a:moveTo>
                    <a:cubicBezTo>
                      <a:pt x="44545" y="820025"/>
                      <a:pt x="-59897" y="643617"/>
                      <a:pt x="133634" y="567775"/>
                    </a:cubicBezTo>
                    <a:cubicBezTo>
                      <a:pt x="282779" y="509125"/>
                      <a:pt x="704419" y="688877"/>
                      <a:pt x="894872" y="594248"/>
                    </a:cubicBezTo>
                    <a:cubicBezTo>
                      <a:pt x="1085325" y="499619"/>
                      <a:pt x="1269007" y="284534"/>
                      <a:pt x="1276350" y="0"/>
                    </a:cubicBezTo>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rot="5400000">
                <a:off x="9750188" y="4891577"/>
                <a:ext cx="541558" cy="440531"/>
                <a:chOff x="1307307" y="2888457"/>
                <a:chExt cx="1097755" cy="892970"/>
              </a:xfrm>
            </p:grpSpPr>
            <p:sp>
              <p:nvSpPr>
                <p:cNvPr id="13" name="Rounded Rectangle 12"/>
                <p:cNvSpPr/>
                <p:nvPr/>
              </p:nvSpPr>
              <p:spPr>
                <a:xfrm>
                  <a:off x="1762124" y="3433406"/>
                  <a:ext cx="642938" cy="195392"/>
                </a:xfrm>
                <a:prstGeom prst="roundRect">
                  <a:avLst>
                    <a:gd name="adj" fmla="val 50000"/>
                  </a:avLst>
                </a:pr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762124" y="3033355"/>
                  <a:ext cx="642938" cy="195392"/>
                </a:xfrm>
                <a:prstGeom prst="roundRect">
                  <a:avLst>
                    <a:gd name="adj" fmla="val 50000"/>
                  </a:avLst>
                </a:pr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4"/>
                <p:cNvSpPr/>
                <p:nvPr/>
              </p:nvSpPr>
              <p:spPr>
                <a:xfrm>
                  <a:off x="1307307" y="2888457"/>
                  <a:ext cx="670340" cy="892970"/>
                </a:xfrm>
                <a:custGeom>
                  <a:avLst/>
                  <a:gdLst>
                    <a:gd name="connsiteX0" fmla="*/ 0 w 1114425"/>
                    <a:gd name="connsiteY0" fmla="*/ 446485 h 892969"/>
                    <a:gd name="connsiteX1" fmla="*/ 446485 w 1114425"/>
                    <a:gd name="connsiteY1" fmla="*/ 0 h 892969"/>
                    <a:gd name="connsiteX2" fmla="*/ 667941 w 1114425"/>
                    <a:gd name="connsiteY2" fmla="*/ 0 h 892969"/>
                    <a:gd name="connsiteX3" fmla="*/ 1114426 w 1114425"/>
                    <a:gd name="connsiteY3" fmla="*/ 446485 h 892969"/>
                    <a:gd name="connsiteX4" fmla="*/ 1114425 w 1114425"/>
                    <a:gd name="connsiteY4" fmla="*/ 446485 h 892969"/>
                    <a:gd name="connsiteX5" fmla="*/ 667940 w 1114425"/>
                    <a:gd name="connsiteY5" fmla="*/ 892970 h 892969"/>
                    <a:gd name="connsiteX6" fmla="*/ 446485 w 1114425"/>
                    <a:gd name="connsiteY6" fmla="*/ 892969 h 892969"/>
                    <a:gd name="connsiteX7" fmla="*/ 0 w 1114425"/>
                    <a:gd name="connsiteY7" fmla="*/ 446484 h 892969"/>
                    <a:gd name="connsiteX8" fmla="*/ 0 w 1114425"/>
                    <a:gd name="connsiteY8" fmla="*/ 446485 h 892969"/>
                    <a:gd name="connsiteX0" fmla="*/ 0 w 1114426"/>
                    <a:gd name="connsiteY0" fmla="*/ 446485 h 892970"/>
                    <a:gd name="connsiteX1" fmla="*/ 446485 w 1114426"/>
                    <a:gd name="connsiteY1" fmla="*/ 0 h 892970"/>
                    <a:gd name="connsiteX2" fmla="*/ 667941 w 1114426"/>
                    <a:gd name="connsiteY2" fmla="*/ 0 h 892970"/>
                    <a:gd name="connsiteX3" fmla="*/ 1114426 w 1114426"/>
                    <a:gd name="connsiteY3" fmla="*/ 446485 h 892970"/>
                    <a:gd name="connsiteX4" fmla="*/ 667940 w 1114426"/>
                    <a:gd name="connsiteY4" fmla="*/ 892970 h 892970"/>
                    <a:gd name="connsiteX5" fmla="*/ 446485 w 1114426"/>
                    <a:gd name="connsiteY5" fmla="*/ 892969 h 892970"/>
                    <a:gd name="connsiteX6" fmla="*/ 0 w 1114426"/>
                    <a:gd name="connsiteY6" fmla="*/ 446484 h 892970"/>
                    <a:gd name="connsiteX7" fmla="*/ 0 w 1114426"/>
                    <a:gd name="connsiteY7" fmla="*/ 446485 h 892970"/>
                    <a:gd name="connsiteX0" fmla="*/ 0 w 695622"/>
                    <a:gd name="connsiteY0" fmla="*/ 446485 h 892970"/>
                    <a:gd name="connsiteX1" fmla="*/ 446485 w 695622"/>
                    <a:gd name="connsiteY1" fmla="*/ 0 h 892970"/>
                    <a:gd name="connsiteX2" fmla="*/ 667941 w 695622"/>
                    <a:gd name="connsiteY2" fmla="*/ 0 h 892970"/>
                    <a:gd name="connsiteX3" fmla="*/ 667940 w 695622"/>
                    <a:gd name="connsiteY3" fmla="*/ 892970 h 892970"/>
                    <a:gd name="connsiteX4" fmla="*/ 446485 w 695622"/>
                    <a:gd name="connsiteY4" fmla="*/ 892969 h 892970"/>
                    <a:gd name="connsiteX5" fmla="*/ 0 w 695622"/>
                    <a:gd name="connsiteY5" fmla="*/ 446484 h 892970"/>
                    <a:gd name="connsiteX6" fmla="*/ 0 w 695622"/>
                    <a:gd name="connsiteY6" fmla="*/ 446485 h 892970"/>
                    <a:gd name="connsiteX0" fmla="*/ 0 w 682642"/>
                    <a:gd name="connsiteY0" fmla="*/ 446485 h 892970"/>
                    <a:gd name="connsiteX1" fmla="*/ 446485 w 682642"/>
                    <a:gd name="connsiteY1" fmla="*/ 0 h 892970"/>
                    <a:gd name="connsiteX2" fmla="*/ 667941 w 682642"/>
                    <a:gd name="connsiteY2" fmla="*/ 0 h 892970"/>
                    <a:gd name="connsiteX3" fmla="*/ 667940 w 682642"/>
                    <a:gd name="connsiteY3" fmla="*/ 892970 h 892970"/>
                    <a:gd name="connsiteX4" fmla="*/ 446485 w 682642"/>
                    <a:gd name="connsiteY4" fmla="*/ 892969 h 892970"/>
                    <a:gd name="connsiteX5" fmla="*/ 0 w 682642"/>
                    <a:gd name="connsiteY5" fmla="*/ 446484 h 892970"/>
                    <a:gd name="connsiteX6" fmla="*/ 0 w 682642"/>
                    <a:gd name="connsiteY6" fmla="*/ 446485 h 892970"/>
                    <a:gd name="connsiteX0" fmla="*/ 0 w 667941"/>
                    <a:gd name="connsiteY0" fmla="*/ 446485 h 892970"/>
                    <a:gd name="connsiteX1" fmla="*/ 446485 w 667941"/>
                    <a:gd name="connsiteY1" fmla="*/ 0 h 892970"/>
                    <a:gd name="connsiteX2" fmla="*/ 667941 w 667941"/>
                    <a:gd name="connsiteY2" fmla="*/ 0 h 892970"/>
                    <a:gd name="connsiteX3" fmla="*/ 667940 w 667941"/>
                    <a:gd name="connsiteY3" fmla="*/ 892970 h 892970"/>
                    <a:gd name="connsiteX4" fmla="*/ 446485 w 667941"/>
                    <a:gd name="connsiteY4" fmla="*/ 892969 h 892970"/>
                    <a:gd name="connsiteX5" fmla="*/ 0 w 667941"/>
                    <a:gd name="connsiteY5" fmla="*/ 446484 h 892970"/>
                    <a:gd name="connsiteX6" fmla="*/ 0 w 667941"/>
                    <a:gd name="connsiteY6" fmla="*/ 446485 h 892970"/>
                    <a:gd name="connsiteX0" fmla="*/ 0 w 667941"/>
                    <a:gd name="connsiteY0" fmla="*/ 446485 h 892970"/>
                    <a:gd name="connsiteX1" fmla="*/ 446485 w 667941"/>
                    <a:gd name="connsiteY1" fmla="*/ 0 h 892970"/>
                    <a:gd name="connsiteX2" fmla="*/ 667941 w 667941"/>
                    <a:gd name="connsiteY2" fmla="*/ 0 h 892970"/>
                    <a:gd name="connsiteX3" fmla="*/ 667940 w 667941"/>
                    <a:gd name="connsiteY3" fmla="*/ 892970 h 892970"/>
                    <a:gd name="connsiteX4" fmla="*/ 446485 w 667941"/>
                    <a:gd name="connsiteY4" fmla="*/ 892969 h 892970"/>
                    <a:gd name="connsiteX5" fmla="*/ 0 w 667941"/>
                    <a:gd name="connsiteY5" fmla="*/ 446484 h 892970"/>
                    <a:gd name="connsiteX6" fmla="*/ 0 w 667941"/>
                    <a:gd name="connsiteY6" fmla="*/ 446485 h 892970"/>
                    <a:gd name="connsiteX0" fmla="*/ 0 w 670340"/>
                    <a:gd name="connsiteY0" fmla="*/ 446485 h 892970"/>
                    <a:gd name="connsiteX1" fmla="*/ 446485 w 670340"/>
                    <a:gd name="connsiteY1" fmla="*/ 0 h 892970"/>
                    <a:gd name="connsiteX2" fmla="*/ 667941 w 670340"/>
                    <a:gd name="connsiteY2" fmla="*/ 0 h 892970"/>
                    <a:gd name="connsiteX3" fmla="*/ 667940 w 670340"/>
                    <a:gd name="connsiteY3" fmla="*/ 892970 h 892970"/>
                    <a:gd name="connsiteX4" fmla="*/ 446485 w 670340"/>
                    <a:gd name="connsiteY4" fmla="*/ 892969 h 892970"/>
                    <a:gd name="connsiteX5" fmla="*/ 0 w 670340"/>
                    <a:gd name="connsiteY5" fmla="*/ 446484 h 892970"/>
                    <a:gd name="connsiteX6" fmla="*/ 0 w 670340"/>
                    <a:gd name="connsiteY6" fmla="*/ 446485 h 892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0340" h="892970">
                      <a:moveTo>
                        <a:pt x="0" y="446485"/>
                      </a:moveTo>
                      <a:cubicBezTo>
                        <a:pt x="0" y="199898"/>
                        <a:pt x="199898" y="0"/>
                        <a:pt x="446485" y="0"/>
                      </a:cubicBezTo>
                      <a:lnTo>
                        <a:pt x="667941" y="0"/>
                      </a:lnTo>
                      <a:cubicBezTo>
                        <a:pt x="666750" y="851297"/>
                        <a:pt x="673892" y="29767"/>
                        <a:pt x="667940" y="892970"/>
                      </a:cubicBezTo>
                      <a:lnTo>
                        <a:pt x="446485" y="892969"/>
                      </a:lnTo>
                      <a:cubicBezTo>
                        <a:pt x="199898" y="892969"/>
                        <a:pt x="0" y="693071"/>
                        <a:pt x="0" y="446484"/>
                      </a:cubicBezTo>
                      <a:lnTo>
                        <a:pt x="0" y="446485"/>
                      </a:lnTo>
                      <a:close/>
                    </a:path>
                  </a:pathLst>
                </a:cu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3" name="Rounded Rectangle 2"/>
          <p:cNvSpPr/>
          <p:nvPr/>
        </p:nvSpPr>
        <p:spPr>
          <a:xfrm>
            <a:off x="7435491" y="493456"/>
            <a:ext cx="3904954" cy="5922584"/>
          </a:xfrm>
          <a:prstGeom prst="roundRect">
            <a:avLst>
              <a:gd name="adj" fmla="val 5584"/>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tIns="91440" rtlCol="0" anchor="t" anchorCtr="0"/>
          <a:lstStyle/>
          <a:p>
            <a:pPr algn="ctr"/>
            <a:r>
              <a:rPr lang="en-US">
                <a:latin typeface="Segoe UI" panose="020B0502040204020203" pitchFamily="34" charset="0"/>
                <a:cs typeface="Segoe UI" panose="020B0502040204020203" pitchFamily="34" charset="0"/>
              </a:rPr>
              <a:t>Native Wrapper</a:t>
            </a:r>
            <a:endParaRPr lang="en-US" dirty="0">
              <a:latin typeface="Segoe UI" panose="020B0502040204020203" pitchFamily="34" charset="0"/>
              <a:cs typeface="Segoe UI" panose="020B0502040204020203" pitchFamily="34" charset="0"/>
            </a:endParaRPr>
          </a:p>
        </p:txBody>
      </p:sp>
      <p:sp>
        <p:nvSpPr>
          <p:cNvPr id="4" name="Title 3"/>
          <p:cNvSpPr>
            <a:spLocks noGrp="1"/>
          </p:cNvSpPr>
          <p:nvPr>
            <p:ph type="title"/>
          </p:nvPr>
        </p:nvSpPr>
        <p:spPr>
          <a:xfrm>
            <a:off x="228600" y="228600"/>
            <a:ext cx="6271204" cy="747897"/>
          </a:xfrm>
        </p:spPr>
        <p:txBody>
          <a:bodyPr/>
          <a:lstStyle/>
          <a:p>
            <a:r>
              <a:rPr lang="en-US" dirty="0" smtClean="0"/>
              <a:t>What is Apache Cordova?</a:t>
            </a:r>
            <a:endParaRPr lang="en-US" dirty="0"/>
          </a:p>
        </p:txBody>
      </p:sp>
      <p:sp>
        <p:nvSpPr>
          <p:cNvPr id="5" name="Content Placeholder 4"/>
          <p:cNvSpPr>
            <a:spLocks noGrp="1"/>
          </p:cNvSpPr>
          <p:nvPr>
            <p:ph sz="half" idx="4294967295"/>
          </p:nvPr>
        </p:nvSpPr>
        <p:spPr>
          <a:xfrm>
            <a:off x="838200" y="1114638"/>
            <a:ext cx="5181600" cy="5062325"/>
          </a:xfrm>
          <a:prstGeom prst="rect">
            <a:avLst/>
          </a:prstGeom>
        </p:spPr>
        <p:txBody>
          <a:bodyPr/>
          <a:lstStyle/>
          <a:p>
            <a:r>
              <a:rPr lang="en-US" dirty="0" smtClean="0">
                <a:solidFill>
                  <a:schemeClr val="bg1">
                    <a:lumMod val="75000"/>
                  </a:schemeClr>
                </a:solidFill>
              </a:rPr>
              <a:t>Open-source framework</a:t>
            </a:r>
          </a:p>
          <a:p>
            <a:r>
              <a:rPr lang="en-US" dirty="0" smtClean="0">
                <a:solidFill>
                  <a:schemeClr val="bg1">
                    <a:lumMod val="75000"/>
                  </a:schemeClr>
                </a:solidFill>
              </a:rPr>
              <a:t>Hosted </a:t>
            </a:r>
            <a:r>
              <a:rPr lang="en-US" dirty="0" err="1" smtClean="0">
                <a:solidFill>
                  <a:schemeClr val="bg1">
                    <a:lumMod val="75000"/>
                  </a:schemeClr>
                </a:solidFill>
              </a:rPr>
              <a:t>webview</a:t>
            </a:r>
            <a:endParaRPr lang="en-US" dirty="0">
              <a:solidFill>
                <a:schemeClr val="bg1">
                  <a:lumMod val="75000"/>
                </a:schemeClr>
              </a:solidFill>
            </a:endParaRPr>
          </a:p>
          <a:p>
            <a:r>
              <a:rPr lang="en-US" dirty="0" smtClean="0">
                <a:solidFill>
                  <a:schemeClr val="bg1">
                    <a:lumMod val="75000"/>
                  </a:schemeClr>
                </a:solidFill>
              </a:rPr>
              <a:t>Single</a:t>
            </a:r>
            <a:r>
              <a:rPr lang="en-US" dirty="0">
                <a:solidFill>
                  <a:schemeClr val="bg1">
                    <a:lumMod val="75000"/>
                  </a:schemeClr>
                </a:solidFill>
              </a:rPr>
              <a:t>, shared codebase deployed to all targets</a:t>
            </a:r>
          </a:p>
          <a:p>
            <a:r>
              <a:rPr lang="en-US" dirty="0" smtClean="0">
                <a:solidFill>
                  <a:schemeClr val="bg1">
                    <a:lumMod val="75000"/>
                  </a:schemeClr>
                </a:solidFill>
              </a:rPr>
              <a:t>Plugins provide a common JavaScript API to access device capabilities</a:t>
            </a:r>
          </a:p>
          <a:p>
            <a:r>
              <a:rPr lang="en-US" dirty="0"/>
              <a:t>About 6% of apps in stores (13% in enterprise)</a:t>
            </a:r>
          </a:p>
          <a:p>
            <a:endParaRPr lang="en-US" dirty="0" smtClean="0"/>
          </a:p>
          <a:p>
            <a:endParaRPr lang="en-US" dirty="0"/>
          </a:p>
          <a:p>
            <a:endParaRPr lang="en-US" dirty="0"/>
          </a:p>
        </p:txBody>
      </p:sp>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7714" y="5540575"/>
            <a:ext cx="512006" cy="627892"/>
          </a:xfrm>
          <a:prstGeom prst="rect">
            <a:avLst/>
          </a:prstGeom>
        </p:spPr>
      </p:pic>
      <p:pic>
        <p:nvPicPr>
          <p:cNvPr id="28" name="Picture 27"/>
          <p:cNvPicPr>
            <a:picLocks noChangeAspect="1"/>
          </p:cNvPicPr>
          <p:nvPr/>
        </p:nvPicPr>
        <p:blipFill>
          <a:blip r:embed="rId4" cstate="print">
            <a:biLevel thresh="50000"/>
            <a:extLst>
              <a:ext uri="{28A0092B-C50C-407E-A947-70E740481C1C}">
                <a14:useLocalDpi xmlns:a14="http://schemas.microsoft.com/office/drawing/2010/main" val="0"/>
              </a:ext>
            </a:extLst>
          </a:blip>
          <a:stretch>
            <a:fillRect/>
          </a:stretch>
        </p:blipFill>
        <p:spPr>
          <a:xfrm>
            <a:off x="9046780" y="5526502"/>
            <a:ext cx="656039" cy="656039"/>
          </a:xfrm>
          <a:prstGeom prst="rect">
            <a:avLst/>
          </a:prstGeom>
        </p:spPr>
      </p:pic>
      <p:grpSp>
        <p:nvGrpSpPr>
          <p:cNvPr id="29" name="Group 28"/>
          <p:cNvGrpSpPr/>
          <p:nvPr/>
        </p:nvGrpSpPr>
        <p:grpSpPr>
          <a:xfrm>
            <a:off x="10406653" y="5604330"/>
            <a:ext cx="498460" cy="500383"/>
            <a:chOff x="4647501" y="5943600"/>
            <a:chExt cx="488542" cy="490427"/>
          </a:xfrm>
        </p:grpSpPr>
        <p:sp>
          <p:nvSpPr>
            <p:cNvPr id="30" name="Rectangle 29"/>
            <p:cNvSpPr/>
            <p:nvPr/>
          </p:nvSpPr>
          <p:spPr>
            <a:xfrm>
              <a:off x="4647501" y="5943600"/>
              <a:ext cx="234892" cy="2348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901151" y="5943600"/>
              <a:ext cx="234892" cy="2348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647501" y="6199135"/>
              <a:ext cx="234892" cy="2348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901151" y="6199135"/>
              <a:ext cx="234892" cy="2348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7895951" y="4083616"/>
            <a:ext cx="2976896" cy="1340928"/>
            <a:chOff x="7261034" y="3644566"/>
            <a:chExt cx="2976896" cy="1738058"/>
          </a:xfrm>
        </p:grpSpPr>
        <p:grpSp>
          <p:nvGrpSpPr>
            <p:cNvPr id="35" name="Group 34"/>
            <p:cNvGrpSpPr/>
            <p:nvPr/>
          </p:nvGrpSpPr>
          <p:grpSpPr>
            <a:xfrm rot="5400000">
              <a:off x="7870856" y="4293329"/>
              <a:ext cx="1738058" cy="440531"/>
              <a:chOff x="110809" y="2888457"/>
              <a:chExt cx="1738058" cy="440531"/>
            </a:xfrm>
          </p:grpSpPr>
          <p:sp>
            <p:nvSpPr>
              <p:cNvPr id="48" name="Rounded Rectangle 47"/>
              <p:cNvSpPr/>
              <p:nvPr/>
            </p:nvSpPr>
            <p:spPr>
              <a:xfrm>
                <a:off x="110809" y="3056335"/>
                <a:ext cx="1291575" cy="96393"/>
              </a:xfrm>
              <a:prstGeom prst="roundRect">
                <a:avLst>
                  <a:gd name="adj" fmla="val 50000"/>
                </a:avLst>
              </a:pr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p:cNvGrpSpPr/>
              <p:nvPr/>
            </p:nvGrpSpPr>
            <p:grpSpPr>
              <a:xfrm>
                <a:off x="1234408" y="2888457"/>
                <a:ext cx="614459" cy="440531"/>
                <a:chOff x="1159535" y="2888458"/>
                <a:chExt cx="1245527" cy="892970"/>
              </a:xfrm>
            </p:grpSpPr>
            <p:sp>
              <p:nvSpPr>
                <p:cNvPr id="50" name="Rounded Rectangle 49"/>
                <p:cNvSpPr/>
                <p:nvPr/>
              </p:nvSpPr>
              <p:spPr>
                <a:xfrm>
                  <a:off x="1762124" y="3433406"/>
                  <a:ext cx="642938" cy="195392"/>
                </a:xfrm>
                <a:prstGeom prst="roundRect">
                  <a:avLst>
                    <a:gd name="adj" fmla="val 50000"/>
                  </a:avLst>
                </a:pr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1762124" y="3033355"/>
                  <a:ext cx="642938" cy="195392"/>
                </a:xfrm>
                <a:prstGeom prst="roundRect">
                  <a:avLst>
                    <a:gd name="adj" fmla="val 50000"/>
                  </a:avLst>
                </a:pr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4"/>
                <p:cNvSpPr/>
                <p:nvPr/>
              </p:nvSpPr>
              <p:spPr>
                <a:xfrm>
                  <a:off x="1159535" y="2888458"/>
                  <a:ext cx="818112" cy="892970"/>
                </a:xfrm>
                <a:custGeom>
                  <a:avLst/>
                  <a:gdLst>
                    <a:gd name="connsiteX0" fmla="*/ 0 w 1114425"/>
                    <a:gd name="connsiteY0" fmla="*/ 446485 h 892969"/>
                    <a:gd name="connsiteX1" fmla="*/ 446485 w 1114425"/>
                    <a:gd name="connsiteY1" fmla="*/ 0 h 892969"/>
                    <a:gd name="connsiteX2" fmla="*/ 667941 w 1114425"/>
                    <a:gd name="connsiteY2" fmla="*/ 0 h 892969"/>
                    <a:gd name="connsiteX3" fmla="*/ 1114426 w 1114425"/>
                    <a:gd name="connsiteY3" fmla="*/ 446485 h 892969"/>
                    <a:gd name="connsiteX4" fmla="*/ 1114425 w 1114425"/>
                    <a:gd name="connsiteY4" fmla="*/ 446485 h 892969"/>
                    <a:gd name="connsiteX5" fmla="*/ 667940 w 1114425"/>
                    <a:gd name="connsiteY5" fmla="*/ 892970 h 892969"/>
                    <a:gd name="connsiteX6" fmla="*/ 446485 w 1114425"/>
                    <a:gd name="connsiteY6" fmla="*/ 892969 h 892969"/>
                    <a:gd name="connsiteX7" fmla="*/ 0 w 1114425"/>
                    <a:gd name="connsiteY7" fmla="*/ 446484 h 892969"/>
                    <a:gd name="connsiteX8" fmla="*/ 0 w 1114425"/>
                    <a:gd name="connsiteY8" fmla="*/ 446485 h 892969"/>
                    <a:gd name="connsiteX0" fmla="*/ 0 w 1114426"/>
                    <a:gd name="connsiteY0" fmla="*/ 446485 h 892970"/>
                    <a:gd name="connsiteX1" fmla="*/ 446485 w 1114426"/>
                    <a:gd name="connsiteY1" fmla="*/ 0 h 892970"/>
                    <a:gd name="connsiteX2" fmla="*/ 667941 w 1114426"/>
                    <a:gd name="connsiteY2" fmla="*/ 0 h 892970"/>
                    <a:gd name="connsiteX3" fmla="*/ 1114426 w 1114426"/>
                    <a:gd name="connsiteY3" fmla="*/ 446485 h 892970"/>
                    <a:gd name="connsiteX4" fmla="*/ 667940 w 1114426"/>
                    <a:gd name="connsiteY4" fmla="*/ 892970 h 892970"/>
                    <a:gd name="connsiteX5" fmla="*/ 446485 w 1114426"/>
                    <a:gd name="connsiteY5" fmla="*/ 892969 h 892970"/>
                    <a:gd name="connsiteX6" fmla="*/ 0 w 1114426"/>
                    <a:gd name="connsiteY6" fmla="*/ 446484 h 892970"/>
                    <a:gd name="connsiteX7" fmla="*/ 0 w 1114426"/>
                    <a:gd name="connsiteY7" fmla="*/ 446485 h 892970"/>
                    <a:gd name="connsiteX0" fmla="*/ 0 w 695622"/>
                    <a:gd name="connsiteY0" fmla="*/ 446485 h 892970"/>
                    <a:gd name="connsiteX1" fmla="*/ 446485 w 695622"/>
                    <a:gd name="connsiteY1" fmla="*/ 0 h 892970"/>
                    <a:gd name="connsiteX2" fmla="*/ 667941 w 695622"/>
                    <a:gd name="connsiteY2" fmla="*/ 0 h 892970"/>
                    <a:gd name="connsiteX3" fmla="*/ 667940 w 695622"/>
                    <a:gd name="connsiteY3" fmla="*/ 892970 h 892970"/>
                    <a:gd name="connsiteX4" fmla="*/ 446485 w 695622"/>
                    <a:gd name="connsiteY4" fmla="*/ 892969 h 892970"/>
                    <a:gd name="connsiteX5" fmla="*/ 0 w 695622"/>
                    <a:gd name="connsiteY5" fmla="*/ 446484 h 892970"/>
                    <a:gd name="connsiteX6" fmla="*/ 0 w 695622"/>
                    <a:gd name="connsiteY6" fmla="*/ 446485 h 892970"/>
                    <a:gd name="connsiteX0" fmla="*/ 0 w 682642"/>
                    <a:gd name="connsiteY0" fmla="*/ 446485 h 892970"/>
                    <a:gd name="connsiteX1" fmla="*/ 446485 w 682642"/>
                    <a:gd name="connsiteY1" fmla="*/ 0 h 892970"/>
                    <a:gd name="connsiteX2" fmla="*/ 667941 w 682642"/>
                    <a:gd name="connsiteY2" fmla="*/ 0 h 892970"/>
                    <a:gd name="connsiteX3" fmla="*/ 667940 w 682642"/>
                    <a:gd name="connsiteY3" fmla="*/ 892970 h 892970"/>
                    <a:gd name="connsiteX4" fmla="*/ 446485 w 682642"/>
                    <a:gd name="connsiteY4" fmla="*/ 892969 h 892970"/>
                    <a:gd name="connsiteX5" fmla="*/ 0 w 682642"/>
                    <a:gd name="connsiteY5" fmla="*/ 446484 h 892970"/>
                    <a:gd name="connsiteX6" fmla="*/ 0 w 682642"/>
                    <a:gd name="connsiteY6" fmla="*/ 446485 h 892970"/>
                    <a:gd name="connsiteX0" fmla="*/ 0 w 667941"/>
                    <a:gd name="connsiteY0" fmla="*/ 446485 h 892970"/>
                    <a:gd name="connsiteX1" fmla="*/ 446485 w 667941"/>
                    <a:gd name="connsiteY1" fmla="*/ 0 h 892970"/>
                    <a:gd name="connsiteX2" fmla="*/ 667941 w 667941"/>
                    <a:gd name="connsiteY2" fmla="*/ 0 h 892970"/>
                    <a:gd name="connsiteX3" fmla="*/ 667940 w 667941"/>
                    <a:gd name="connsiteY3" fmla="*/ 892970 h 892970"/>
                    <a:gd name="connsiteX4" fmla="*/ 446485 w 667941"/>
                    <a:gd name="connsiteY4" fmla="*/ 892969 h 892970"/>
                    <a:gd name="connsiteX5" fmla="*/ 0 w 667941"/>
                    <a:gd name="connsiteY5" fmla="*/ 446484 h 892970"/>
                    <a:gd name="connsiteX6" fmla="*/ 0 w 667941"/>
                    <a:gd name="connsiteY6" fmla="*/ 446485 h 892970"/>
                    <a:gd name="connsiteX0" fmla="*/ 0 w 667941"/>
                    <a:gd name="connsiteY0" fmla="*/ 446485 h 892970"/>
                    <a:gd name="connsiteX1" fmla="*/ 446485 w 667941"/>
                    <a:gd name="connsiteY1" fmla="*/ 0 h 892970"/>
                    <a:gd name="connsiteX2" fmla="*/ 667941 w 667941"/>
                    <a:gd name="connsiteY2" fmla="*/ 0 h 892970"/>
                    <a:gd name="connsiteX3" fmla="*/ 667940 w 667941"/>
                    <a:gd name="connsiteY3" fmla="*/ 892970 h 892970"/>
                    <a:gd name="connsiteX4" fmla="*/ 446485 w 667941"/>
                    <a:gd name="connsiteY4" fmla="*/ 892969 h 892970"/>
                    <a:gd name="connsiteX5" fmla="*/ 0 w 667941"/>
                    <a:gd name="connsiteY5" fmla="*/ 446484 h 892970"/>
                    <a:gd name="connsiteX6" fmla="*/ 0 w 667941"/>
                    <a:gd name="connsiteY6" fmla="*/ 446485 h 892970"/>
                    <a:gd name="connsiteX0" fmla="*/ 0 w 670340"/>
                    <a:gd name="connsiteY0" fmla="*/ 446485 h 892970"/>
                    <a:gd name="connsiteX1" fmla="*/ 446485 w 670340"/>
                    <a:gd name="connsiteY1" fmla="*/ 0 h 892970"/>
                    <a:gd name="connsiteX2" fmla="*/ 667941 w 670340"/>
                    <a:gd name="connsiteY2" fmla="*/ 0 h 892970"/>
                    <a:gd name="connsiteX3" fmla="*/ 667940 w 670340"/>
                    <a:gd name="connsiteY3" fmla="*/ 892970 h 892970"/>
                    <a:gd name="connsiteX4" fmla="*/ 446485 w 670340"/>
                    <a:gd name="connsiteY4" fmla="*/ 892969 h 892970"/>
                    <a:gd name="connsiteX5" fmla="*/ 0 w 670340"/>
                    <a:gd name="connsiteY5" fmla="*/ 446484 h 892970"/>
                    <a:gd name="connsiteX6" fmla="*/ 0 w 670340"/>
                    <a:gd name="connsiteY6" fmla="*/ 446485 h 892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0340" h="892970">
                      <a:moveTo>
                        <a:pt x="0" y="446485"/>
                      </a:moveTo>
                      <a:cubicBezTo>
                        <a:pt x="0" y="199898"/>
                        <a:pt x="199898" y="0"/>
                        <a:pt x="446485" y="0"/>
                      </a:cubicBezTo>
                      <a:lnTo>
                        <a:pt x="667941" y="0"/>
                      </a:lnTo>
                      <a:cubicBezTo>
                        <a:pt x="666750" y="851297"/>
                        <a:pt x="673892" y="29767"/>
                        <a:pt x="667940" y="892970"/>
                      </a:cubicBezTo>
                      <a:lnTo>
                        <a:pt x="446485" y="892969"/>
                      </a:lnTo>
                      <a:cubicBezTo>
                        <a:pt x="199898" y="892969"/>
                        <a:pt x="0" y="693071"/>
                        <a:pt x="0" y="446484"/>
                      </a:cubicBezTo>
                      <a:lnTo>
                        <a:pt x="0" y="446485"/>
                      </a:lnTo>
                      <a:close/>
                    </a:path>
                  </a:pathLst>
                </a:cu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6" name="Group 35"/>
            <p:cNvGrpSpPr/>
            <p:nvPr/>
          </p:nvGrpSpPr>
          <p:grpSpPr>
            <a:xfrm>
              <a:off x="7261034" y="3962256"/>
              <a:ext cx="1482151" cy="1390901"/>
              <a:chOff x="7091755" y="3991719"/>
              <a:chExt cx="1482151" cy="1390901"/>
            </a:xfrm>
          </p:grpSpPr>
          <p:sp>
            <p:nvSpPr>
              <p:cNvPr id="43" name="Freeform 42"/>
              <p:cNvSpPr/>
              <p:nvPr/>
            </p:nvSpPr>
            <p:spPr>
              <a:xfrm>
                <a:off x="7297556" y="3991719"/>
                <a:ext cx="1276350" cy="946150"/>
              </a:xfrm>
              <a:custGeom>
                <a:avLst/>
                <a:gdLst>
                  <a:gd name="connsiteX0" fmla="*/ 0 w 1276350"/>
                  <a:gd name="connsiteY0" fmla="*/ 946150 h 946150"/>
                  <a:gd name="connsiteX1" fmla="*/ 596900 w 1276350"/>
                  <a:gd name="connsiteY1" fmla="*/ 450850 h 946150"/>
                  <a:gd name="connsiteX2" fmla="*/ 1276350 w 1276350"/>
                  <a:gd name="connsiteY2" fmla="*/ 0 h 946150"/>
                  <a:gd name="connsiteX0" fmla="*/ 0 w 1276350"/>
                  <a:gd name="connsiteY0" fmla="*/ 946150 h 946150"/>
                  <a:gd name="connsiteX1" fmla="*/ 894872 w 1276350"/>
                  <a:gd name="connsiteY1" fmla="*/ 594248 h 946150"/>
                  <a:gd name="connsiteX2" fmla="*/ 1276350 w 1276350"/>
                  <a:gd name="connsiteY2" fmla="*/ 0 h 946150"/>
                  <a:gd name="connsiteX0" fmla="*/ 0 w 1276350"/>
                  <a:gd name="connsiteY0" fmla="*/ 946150 h 946150"/>
                  <a:gd name="connsiteX1" fmla="*/ 444642 w 1276350"/>
                  <a:gd name="connsiteY1" fmla="*/ 765181 h 946150"/>
                  <a:gd name="connsiteX2" fmla="*/ 894872 w 1276350"/>
                  <a:gd name="connsiteY2" fmla="*/ 594248 h 946150"/>
                  <a:gd name="connsiteX3" fmla="*/ 1276350 w 1276350"/>
                  <a:gd name="connsiteY3" fmla="*/ 0 h 946150"/>
                  <a:gd name="connsiteX0" fmla="*/ 0 w 1276350"/>
                  <a:gd name="connsiteY0" fmla="*/ 946150 h 946150"/>
                  <a:gd name="connsiteX1" fmla="*/ 133634 w 1276350"/>
                  <a:gd name="connsiteY1" fmla="*/ 567775 h 946150"/>
                  <a:gd name="connsiteX2" fmla="*/ 894872 w 1276350"/>
                  <a:gd name="connsiteY2" fmla="*/ 594248 h 946150"/>
                  <a:gd name="connsiteX3" fmla="*/ 1276350 w 1276350"/>
                  <a:gd name="connsiteY3" fmla="*/ 0 h 946150"/>
                  <a:gd name="connsiteX0" fmla="*/ 0 w 1276350"/>
                  <a:gd name="connsiteY0" fmla="*/ 946150 h 946150"/>
                  <a:gd name="connsiteX1" fmla="*/ 133634 w 1276350"/>
                  <a:gd name="connsiteY1" fmla="*/ 567775 h 946150"/>
                  <a:gd name="connsiteX2" fmla="*/ 894872 w 1276350"/>
                  <a:gd name="connsiteY2" fmla="*/ 594248 h 946150"/>
                  <a:gd name="connsiteX3" fmla="*/ 1276350 w 1276350"/>
                  <a:gd name="connsiteY3" fmla="*/ 0 h 946150"/>
                  <a:gd name="connsiteX0" fmla="*/ 0 w 1276350"/>
                  <a:gd name="connsiteY0" fmla="*/ 946150 h 946150"/>
                  <a:gd name="connsiteX1" fmla="*/ 133634 w 1276350"/>
                  <a:gd name="connsiteY1" fmla="*/ 567775 h 946150"/>
                  <a:gd name="connsiteX2" fmla="*/ 894872 w 1276350"/>
                  <a:gd name="connsiteY2" fmla="*/ 594248 h 946150"/>
                  <a:gd name="connsiteX3" fmla="*/ 1276350 w 1276350"/>
                  <a:gd name="connsiteY3" fmla="*/ 0 h 946150"/>
                </a:gdLst>
                <a:ahLst/>
                <a:cxnLst>
                  <a:cxn ang="0">
                    <a:pos x="connsiteX0" y="connsiteY0"/>
                  </a:cxn>
                  <a:cxn ang="0">
                    <a:pos x="connsiteX1" y="connsiteY1"/>
                  </a:cxn>
                  <a:cxn ang="0">
                    <a:pos x="connsiteX2" y="connsiteY2"/>
                  </a:cxn>
                  <a:cxn ang="0">
                    <a:pos x="connsiteX3" y="connsiteY3"/>
                  </a:cxn>
                </a:cxnLst>
                <a:rect l="l" t="t" r="r" b="b"/>
                <a:pathLst>
                  <a:path w="1276350" h="946150">
                    <a:moveTo>
                      <a:pt x="0" y="946150"/>
                    </a:moveTo>
                    <a:cubicBezTo>
                      <a:pt x="44545" y="820025"/>
                      <a:pt x="-59897" y="643617"/>
                      <a:pt x="133634" y="567775"/>
                    </a:cubicBezTo>
                    <a:cubicBezTo>
                      <a:pt x="282779" y="509125"/>
                      <a:pt x="704419" y="688877"/>
                      <a:pt x="894872" y="594248"/>
                    </a:cubicBezTo>
                    <a:cubicBezTo>
                      <a:pt x="1085325" y="499619"/>
                      <a:pt x="1269007" y="284534"/>
                      <a:pt x="1276350" y="0"/>
                    </a:cubicBezTo>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p:nvGrpSpPr>
            <p:grpSpPr>
              <a:xfrm rot="5400000">
                <a:off x="7001082" y="4851416"/>
                <a:ext cx="621877" cy="440531"/>
                <a:chOff x="1144496" y="2888459"/>
                <a:chExt cx="1260566" cy="892970"/>
              </a:xfrm>
            </p:grpSpPr>
            <p:sp>
              <p:nvSpPr>
                <p:cNvPr id="45" name="Rounded Rectangle 44"/>
                <p:cNvSpPr/>
                <p:nvPr/>
              </p:nvSpPr>
              <p:spPr>
                <a:xfrm>
                  <a:off x="1762124" y="3433406"/>
                  <a:ext cx="642938" cy="195392"/>
                </a:xfrm>
                <a:prstGeom prst="roundRect">
                  <a:avLst>
                    <a:gd name="adj" fmla="val 50000"/>
                  </a:avLst>
                </a:pr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a:off x="1762124" y="3033355"/>
                  <a:ext cx="642938" cy="195392"/>
                </a:xfrm>
                <a:prstGeom prst="roundRect">
                  <a:avLst>
                    <a:gd name="adj" fmla="val 50000"/>
                  </a:avLst>
                </a:pr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
                <p:cNvSpPr/>
                <p:nvPr/>
              </p:nvSpPr>
              <p:spPr>
                <a:xfrm>
                  <a:off x="1144496" y="2888459"/>
                  <a:ext cx="833153" cy="892970"/>
                </a:xfrm>
                <a:custGeom>
                  <a:avLst/>
                  <a:gdLst>
                    <a:gd name="connsiteX0" fmla="*/ 0 w 1114425"/>
                    <a:gd name="connsiteY0" fmla="*/ 446485 h 892969"/>
                    <a:gd name="connsiteX1" fmla="*/ 446485 w 1114425"/>
                    <a:gd name="connsiteY1" fmla="*/ 0 h 892969"/>
                    <a:gd name="connsiteX2" fmla="*/ 667941 w 1114425"/>
                    <a:gd name="connsiteY2" fmla="*/ 0 h 892969"/>
                    <a:gd name="connsiteX3" fmla="*/ 1114426 w 1114425"/>
                    <a:gd name="connsiteY3" fmla="*/ 446485 h 892969"/>
                    <a:gd name="connsiteX4" fmla="*/ 1114425 w 1114425"/>
                    <a:gd name="connsiteY4" fmla="*/ 446485 h 892969"/>
                    <a:gd name="connsiteX5" fmla="*/ 667940 w 1114425"/>
                    <a:gd name="connsiteY5" fmla="*/ 892970 h 892969"/>
                    <a:gd name="connsiteX6" fmla="*/ 446485 w 1114425"/>
                    <a:gd name="connsiteY6" fmla="*/ 892969 h 892969"/>
                    <a:gd name="connsiteX7" fmla="*/ 0 w 1114425"/>
                    <a:gd name="connsiteY7" fmla="*/ 446484 h 892969"/>
                    <a:gd name="connsiteX8" fmla="*/ 0 w 1114425"/>
                    <a:gd name="connsiteY8" fmla="*/ 446485 h 892969"/>
                    <a:gd name="connsiteX0" fmla="*/ 0 w 1114426"/>
                    <a:gd name="connsiteY0" fmla="*/ 446485 h 892970"/>
                    <a:gd name="connsiteX1" fmla="*/ 446485 w 1114426"/>
                    <a:gd name="connsiteY1" fmla="*/ 0 h 892970"/>
                    <a:gd name="connsiteX2" fmla="*/ 667941 w 1114426"/>
                    <a:gd name="connsiteY2" fmla="*/ 0 h 892970"/>
                    <a:gd name="connsiteX3" fmla="*/ 1114426 w 1114426"/>
                    <a:gd name="connsiteY3" fmla="*/ 446485 h 892970"/>
                    <a:gd name="connsiteX4" fmla="*/ 667940 w 1114426"/>
                    <a:gd name="connsiteY4" fmla="*/ 892970 h 892970"/>
                    <a:gd name="connsiteX5" fmla="*/ 446485 w 1114426"/>
                    <a:gd name="connsiteY5" fmla="*/ 892969 h 892970"/>
                    <a:gd name="connsiteX6" fmla="*/ 0 w 1114426"/>
                    <a:gd name="connsiteY6" fmla="*/ 446484 h 892970"/>
                    <a:gd name="connsiteX7" fmla="*/ 0 w 1114426"/>
                    <a:gd name="connsiteY7" fmla="*/ 446485 h 892970"/>
                    <a:gd name="connsiteX0" fmla="*/ 0 w 695622"/>
                    <a:gd name="connsiteY0" fmla="*/ 446485 h 892970"/>
                    <a:gd name="connsiteX1" fmla="*/ 446485 w 695622"/>
                    <a:gd name="connsiteY1" fmla="*/ 0 h 892970"/>
                    <a:gd name="connsiteX2" fmla="*/ 667941 w 695622"/>
                    <a:gd name="connsiteY2" fmla="*/ 0 h 892970"/>
                    <a:gd name="connsiteX3" fmla="*/ 667940 w 695622"/>
                    <a:gd name="connsiteY3" fmla="*/ 892970 h 892970"/>
                    <a:gd name="connsiteX4" fmla="*/ 446485 w 695622"/>
                    <a:gd name="connsiteY4" fmla="*/ 892969 h 892970"/>
                    <a:gd name="connsiteX5" fmla="*/ 0 w 695622"/>
                    <a:gd name="connsiteY5" fmla="*/ 446484 h 892970"/>
                    <a:gd name="connsiteX6" fmla="*/ 0 w 695622"/>
                    <a:gd name="connsiteY6" fmla="*/ 446485 h 892970"/>
                    <a:gd name="connsiteX0" fmla="*/ 0 w 682642"/>
                    <a:gd name="connsiteY0" fmla="*/ 446485 h 892970"/>
                    <a:gd name="connsiteX1" fmla="*/ 446485 w 682642"/>
                    <a:gd name="connsiteY1" fmla="*/ 0 h 892970"/>
                    <a:gd name="connsiteX2" fmla="*/ 667941 w 682642"/>
                    <a:gd name="connsiteY2" fmla="*/ 0 h 892970"/>
                    <a:gd name="connsiteX3" fmla="*/ 667940 w 682642"/>
                    <a:gd name="connsiteY3" fmla="*/ 892970 h 892970"/>
                    <a:gd name="connsiteX4" fmla="*/ 446485 w 682642"/>
                    <a:gd name="connsiteY4" fmla="*/ 892969 h 892970"/>
                    <a:gd name="connsiteX5" fmla="*/ 0 w 682642"/>
                    <a:gd name="connsiteY5" fmla="*/ 446484 h 892970"/>
                    <a:gd name="connsiteX6" fmla="*/ 0 w 682642"/>
                    <a:gd name="connsiteY6" fmla="*/ 446485 h 892970"/>
                    <a:gd name="connsiteX0" fmla="*/ 0 w 667941"/>
                    <a:gd name="connsiteY0" fmla="*/ 446485 h 892970"/>
                    <a:gd name="connsiteX1" fmla="*/ 446485 w 667941"/>
                    <a:gd name="connsiteY1" fmla="*/ 0 h 892970"/>
                    <a:gd name="connsiteX2" fmla="*/ 667941 w 667941"/>
                    <a:gd name="connsiteY2" fmla="*/ 0 h 892970"/>
                    <a:gd name="connsiteX3" fmla="*/ 667940 w 667941"/>
                    <a:gd name="connsiteY3" fmla="*/ 892970 h 892970"/>
                    <a:gd name="connsiteX4" fmla="*/ 446485 w 667941"/>
                    <a:gd name="connsiteY4" fmla="*/ 892969 h 892970"/>
                    <a:gd name="connsiteX5" fmla="*/ 0 w 667941"/>
                    <a:gd name="connsiteY5" fmla="*/ 446484 h 892970"/>
                    <a:gd name="connsiteX6" fmla="*/ 0 w 667941"/>
                    <a:gd name="connsiteY6" fmla="*/ 446485 h 892970"/>
                    <a:gd name="connsiteX0" fmla="*/ 0 w 667941"/>
                    <a:gd name="connsiteY0" fmla="*/ 446485 h 892970"/>
                    <a:gd name="connsiteX1" fmla="*/ 446485 w 667941"/>
                    <a:gd name="connsiteY1" fmla="*/ 0 h 892970"/>
                    <a:gd name="connsiteX2" fmla="*/ 667941 w 667941"/>
                    <a:gd name="connsiteY2" fmla="*/ 0 h 892970"/>
                    <a:gd name="connsiteX3" fmla="*/ 667940 w 667941"/>
                    <a:gd name="connsiteY3" fmla="*/ 892970 h 892970"/>
                    <a:gd name="connsiteX4" fmla="*/ 446485 w 667941"/>
                    <a:gd name="connsiteY4" fmla="*/ 892969 h 892970"/>
                    <a:gd name="connsiteX5" fmla="*/ 0 w 667941"/>
                    <a:gd name="connsiteY5" fmla="*/ 446484 h 892970"/>
                    <a:gd name="connsiteX6" fmla="*/ 0 w 667941"/>
                    <a:gd name="connsiteY6" fmla="*/ 446485 h 892970"/>
                    <a:gd name="connsiteX0" fmla="*/ 0 w 670340"/>
                    <a:gd name="connsiteY0" fmla="*/ 446485 h 892970"/>
                    <a:gd name="connsiteX1" fmla="*/ 446485 w 670340"/>
                    <a:gd name="connsiteY1" fmla="*/ 0 h 892970"/>
                    <a:gd name="connsiteX2" fmla="*/ 667941 w 670340"/>
                    <a:gd name="connsiteY2" fmla="*/ 0 h 892970"/>
                    <a:gd name="connsiteX3" fmla="*/ 667940 w 670340"/>
                    <a:gd name="connsiteY3" fmla="*/ 892970 h 892970"/>
                    <a:gd name="connsiteX4" fmla="*/ 446485 w 670340"/>
                    <a:gd name="connsiteY4" fmla="*/ 892969 h 892970"/>
                    <a:gd name="connsiteX5" fmla="*/ 0 w 670340"/>
                    <a:gd name="connsiteY5" fmla="*/ 446484 h 892970"/>
                    <a:gd name="connsiteX6" fmla="*/ 0 w 670340"/>
                    <a:gd name="connsiteY6" fmla="*/ 446485 h 892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0340" h="892970">
                      <a:moveTo>
                        <a:pt x="0" y="446485"/>
                      </a:moveTo>
                      <a:cubicBezTo>
                        <a:pt x="0" y="199898"/>
                        <a:pt x="199898" y="0"/>
                        <a:pt x="446485" y="0"/>
                      </a:cubicBezTo>
                      <a:lnTo>
                        <a:pt x="667941" y="0"/>
                      </a:lnTo>
                      <a:cubicBezTo>
                        <a:pt x="666750" y="851297"/>
                        <a:pt x="673892" y="29767"/>
                        <a:pt x="667940" y="892970"/>
                      </a:cubicBezTo>
                      <a:lnTo>
                        <a:pt x="446485" y="892969"/>
                      </a:lnTo>
                      <a:cubicBezTo>
                        <a:pt x="199898" y="892969"/>
                        <a:pt x="0" y="693071"/>
                        <a:pt x="0" y="446484"/>
                      </a:cubicBezTo>
                      <a:lnTo>
                        <a:pt x="0" y="446485"/>
                      </a:lnTo>
                      <a:close/>
                    </a:path>
                  </a:pathLst>
                </a:cu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7" name="Group 36"/>
            <p:cNvGrpSpPr/>
            <p:nvPr/>
          </p:nvGrpSpPr>
          <p:grpSpPr>
            <a:xfrm>
              <a:off x="8746651" y="3961535"/>
              <a:ext cx="1491279" cy="1421086"/>
              <a:chOff x="8749953" y="3961535"/>
              <a:chExt cx="1491279" cy="1421086"/>
            </a:xfrm>
          </p:grpSpPr>
          <p:sp>
            <p:nvSpPr>
              <p:cNvPr id="38" name="Freeform 37"/>
              <p:cNvSpPr/>
              <p:nvPr/>
            </p:nvSpPr>
            <p:spPr>
              <a:xfrm flipH="1">
                <a:off x="8749953" y="3961535"/>
                <a:ext cx="1276350" cy="946150"/>
              </a:xfrm>
              <a:custGeom>
                <a:avLst/>
                <a:gdLst>
                  <a:gd name="connsiteX0" fmla="*/ 0 w 1276350"/>
                  <a:gd name="connsiteY0" fmla="*/ 946150 h 946150"/>
                  <a:gd name="connsiteX1" fmla="*/ 596900 w 1276350"/>
                  <a:gd name="connsiteY1" fmla="*/ 450850 h 946150"/>
                  <a:gd name="connsiteX2" fmla="*/ 1276350 w 1276350"/>
                  <a:gd name="connsiteY2" fmla="*/ 0 h 946150"/>
                  <a:gd name="connsiteX0" fmla="*/ 0 w 1276350"/>
                  <a:gd name="connsiteY0" fmla="*/ 946150 h 946150"/>
                  <a:gd name="connsiteX1" fmla="*/ 894872 w 1276350"/>
                  <a:gd name="connsiteY1" fmla="*/ 594248 h 946150"/>
                  <a:gd name="connsiteX2" fmla="*/ 1276350 w 1276350"/>
                  <a:gd name="connsiteY2" fmla="*/ 0 h 946150"/>
                  <a:gd name="connsiteX0" fmla="*/ 0 w 1276350"/>
                  <a:gd name="connsiteY0" fmla="*/ 946150 h 946150"/>
                  <a:gd name="connsiteX1" fmla="*/ 444642 w 1276350"/>
                  <a:gd name="connsiteY1" fmla="*/ 765181 h 946150"/>
                  <a:gd name="connsiteX2" fmla="*/ 894872 w 1276350"/>
                  <a:gd name="connsiteY2" fmla="*/ 594248 h 946150"/>
                  <a:gd name="connsiteX3" fmla="*/ 1276350 w 1276350"/>
                  <a:gd name="connsiteY3" fmla="*/ 0 h 946150"/>
                  <a:gd name="connsiteX0" fmla="*/ 0 w 1276350"/>
                  <a:gd name="connsiteY0" fmla="*/ 946150 h 946150"/>
                  <a:gd name="connsiteX1" fmla="*/ 133634 w 1276350"/>
                  <a:gd name="connsiteY1" fmla="*/ 567775 h 946150"/>
                  <a:gd name="connsiteX2" fmla="*/ 894872 w 1276350"/>
                  <a:gd name="connsiteY2" fmla="*/ 594248 h 946150"/>
                  <a:gd name="connsiteX3" fmla="*/ 1276350 w 1276350"/>
                  <a:gd name="connsiteY3" fmla="*/ 0 h 946150"/>
                  <a:gd name="connsiteX0" fmla="*/ 0 w 1276350"/>
                  <a:gd name="connsiteY0" fmla="*/ 946150 h 946150"/>
                  <a:gd name="connsiteX1" fmla="*/ 133634 w 1276350"/>
                  <a:gd name="connsiteY1" fmla="*/ 567775 h 946150"/>
                  <a:gd name="connsiteX2" fmla="*/ 894872 w 1276350"/>
                  <a:gd name="connsiteY2" fmla="*/ 594248 h 946150"/>
                  <a:gd name="connsiteX3" fmla="*/ 1276350 w 1276350"/>
                  <a:gd name="connsiteY3" fmla="*/ 0 h 946150"/>
                  <a:gd name="connsiteX0" fmla="*/ 0 w 1276350"/>
                  <a:gd name="connsiteY0" fmla="*/ 946150 h 946150"/>
                  <a:gd name="connsiteX1" fmla="*/ 133634 w 1276350"/>
                  <a:gd name="connsiteY1" fmla="*/ 567775 h 946150"/>
                  <a:gd name="connsiteX2" fmla="*/ 894872 w 1276350"/>
                  <a:gd name="connsiteY2" fmla="*/ 594248 h 946150"/>
                  <a:gd name="connsiteX3" fmla="*/ 1276350 w 1276350"/>
                  <a:gd name="connsiteY3" fmla="*/ 0 h 946150"/>
                </a:gdLst>
                <a:ahLst/>
                <a:cxnLst>
                  <a:cxn ang="0">
                    <a:pos x="connsiteX0" y="connsiteY0"/>
                  </a:cxn>
                  <a:cxn ang="0">
                    <a:pos x="connsiteX1" y="connsiteY1"/>
                  </a:cxn>
                  <a:cxn ang="0">
                    <a:pos x="connsiteX2" y="connsiteY2"/>
                  </a:cxn>
                  <a:cxn ang="0">
                    <a:pos x="connsiteX3" y="connsiteY3"/>
                  </a:cxn>
                </a:cxnLst>
                <a:rect l="l" t="t" r="r" b="b"/>
                <a:pathLst>
                  <a:path w="1276350" h="946150">
                    <a:moveTo>
                      <a:pt x="0" y="946150"/>
                    </a:moveTo>
                    <a:cubicBezTo>
                      <a:pt x="44545" y="820025"/>
                      <a:pt x="-59897" y="643617"/>
                      <a:pt x="133634" y="567775"/>
                    </a:cubicBezTo>
                    <a:cubicBezTo>
                      <a:pt x="282779" y="509125"/>
                      <a:pt x="704419" y="688877"/>
                      <a:pt x="894872" y="594248"/>
                    </a:cubicBezTo>
                    <a:cubicBezTo>
                      <a:pt x="1085325" y="499619"/>
                      <a:pt x="1269007" y="284534"/>
                      <a:pt x="1276350" y="0"/>
                    </a:cubicBezTo>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p:cNvGrpSpPr/>
              <p:nvPr/>
            </p:nvGrpSpPr>
            <p:grpSpPr>
              <a:xfrm rot="5400000">
                <a:off x="9713737" y="4855126"/>
                <a:ext cx="614459" cy="440531"/>
                <a:chOff x="1159534" y="2888459"/>
                <a:chExt cx="1245528" cy="892970"/>
              </a:xfrm>
            </p:grpSpPr>
            <p:sp>
              <p:nvSpPr>
                <p:cNvPr id="40" name="Rounded Rectangle 39"/>
                <p:cNvSpPr/>
                <p:nvPr/>
              </p:nvSpPr>
              <p:spPr>
                <a:xfrm>
                  <a:off x="1762124" y="3433406"/>
                  <a:ext cx="642938" cy="195392"/>
                </a:xfrm>
                <a:prstGeom prst="roundRect">
                  <a:avLst>
                    <a:gd name="adj" fmla="val 50000"/>
                  </a:avLst>
                </a:pr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1762124" y="3033355"/>
                  <a:ext cx="642938" cy="195392"/>
                </a:xfrm>
                <a:prstGeom prst="roundRect">
                  <a:avLst>
                    <a:gd name="adj" fmla="val 50000"/>
                  </a:avLst>
                </a:pr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
                <p:cNvSpPr/>
                <p:nvPr/>
              </p:nvSpPr>
              <p:spPr>
                <a:xfrm>
                  <a:off x="1159534" y="2888459"/>
                  <a:ext cx="818115" cy="892970"/>
                </a:xfrm>
                <a:custGeom>
                  <a:avLst/>
                  <a:gdLst>
                    <a:gd name="connsiteX0" fmla="*/ 0 w 1114425"/>
                    <a:gd name="connsiteY0" fmla="*/ 446485 h 892969"/>
                    <a:gd name="connsiteX1" fmla="*/ 446485 w 1114425"/>
                    <a:gd name="connsiteY1" fmla="*/ 0 h 892969"/>
                    <a:gd name="connsiteX2" fmla="*/ 667941 w 1114425"/>
                    <a:gd name="connsiteY2" fmla="*/ 0 h 892969"/>
                    <a:gd name="connsiteX3" fmla="*/ 1114426 w 1114425"/>
                    <a:gd name="connsiteY3" fmla="*/ 446485 h 892969"/>
                    <a:gd name="connsiteX4" fmla="*/ 1114425 w 1114425"/>
                    <a:gd name="connsiteY4" fmla="*/ 446485 h 892969"/>
                    <a:gd name="connsiteX5" fmla="*/ 667940 w 1114425"/>
                    <a:gd name="connsiteY5" fmla="*/ 892970 h 892969"/>
                    <a:gd name="connsiteX6" fmla="*/ 446485 w 1114425"/>
                    <a:gd name="connsiteY6" fmla="*/ 892969 h 892969"/>
                    <a:gd name="connsiteX7" fmla="*/ 0 w 1114425"/>
                    <a:gd name="connsiteY7" fmla="*/ 446484 h 892969"/>
                    <a:gd name="connsiteX8" fmla="*/ 0 w 1114425"/>
                    <a:gd name="connsiteY8" fmla="*/ 446485 h 892969"/>
                    <a:gd name="connsiteX0" fmla="*/ 0 w 1114426"/>
                    <a:gd name="connsiteY0" fmla="*/ 446485 h 892970"/>
                    <a:gd name="connsiteX1" fmla="*/ 446485 w 1114426"/>
                    <a:gd name="connsiteY1" fmla="*/ 0 h 892970"/>
                    <a:gd name="connsiteX2" fmla="*/ 667941 w 1114426"/>
                    <a:gd name="connsiteY2" fmla="*/ 0 h 892970"/>
                    <a:gd name="connsiteX3" fmla="*/ 1114426 w 1114426"/>
                    <a:gd name="connsiteY3" fmla="*/ 446485 h 892970"/>
                    <a:gd name="connsiteX4" fmla="*/ 667940 w 1114426"/>
                    <a:gd name="connsiteY4" fmla="*/ 892970 h 892970"/>
                    <a:gd name="connsiteX5" fmla="*/ 446485 w 1114426"/>
                    <a:gd name="connsiteY5" fmla="*/ 892969 h 892970"/>
                    <a:gd name="connsiteX6" fmla="*/ 0 w 1114426"/>
                    <a:gd name="connsiteY6" fmla="*/ 446484 h 892970"/>
                    <a:gd name="connsiteX7" fmla="*/ 0 w 1114426"/>
                    <a:gd name="connsiteY7" fmla="*/ 446485 h 892970"/>
                    <a:gd name="connsiteX0" fmla="*/ 0 w 695622"/>
                    <a:gd name="connsiteY0" fmla="*/ 446485 h 892970"/>
                    <a:gd name="connsiteX1" fmla="*/ 446485 w 695622"/>
                    <a:gd name="connsiteY1" fmla="*/ 0 h 892970"/>
                    <a:gd name="connsiteX2" fmla="*/ 667941 w 695622"/>
                    <a:gd name="connsiteY2" fmla="*/ 0 h 892970"/>
                    <a:gd name="connsiteX3" fmla="*/ 667940 w 695622"/>
                    <a:gd name="connsiteY3" fmla="*/ 892970 h 892970"/>
                    <a:gd name="connsiteX4" fmla="*/ 446485 w 695622"/>
                    <a:gd name="connsiteY4" fmla="*/ 892969 h 892970"/>
                    <a:gd name="connsiteX5" fmla="*/ 0 w 695622"/>
                    <a:gd name="connsiteY5" fmla="*/ 446484 h 892970"/>
                    <a:gd name="connsiteX6" fmla="*/ 0 w 695622"/>
                    <a:gd name="connsiteY6" fmla="*/ 446485 h 892970"/>
                    <a:gd name="connsiteX0" fmla="*/ 0 w 682642"/>
                    <a:gd name="connsiteY0" fmla="*/ 446485 h 892970"/>
                    <a:gd name="connsiteX1" fmla="*/ 446485 w 682642"/>
                    <a:gd name="connsiteY1" fmla="*/ 0 h 892970"/>
                    <a:gd name="connsiteX2" fmla="*/ 667941 w 682642"/>
                    <a:gd name="connsiteY2" fmla="*/ 0 h 892970"/>
                    <a:gd name="connsiteX3" fmla="*/ 667940 w 682642"/>
                    <a:gd name="connsiteY3" fmla="*/ 892970 h 892970"/>
                    <a:gd name="connsiteX4" fmla="*/ 446485 w 682642"/>
                    <a:gd name="connsiteY4" fmla="*/ 892969 h 892970"/>
                    <a:gd name="connsiteX5" fmla="*/ 0 w 682642"/>
                    <a:gd name="connsiteY5" fmla="*/ 446484 h 892970"/>
                    <a:gd name="connsiteX6" fmla="*/ 0 w 682642"/>
                    <a:gd name="connsiteY6" fmla="*/ 446485 h 892970"/>
                    <a:gd name="connsiteX0" fmla="*/ 0 w 667941"/>
                    <a:gd name="connsiteY0" fmla="*/ 446485 h 892970"/>
                    <a:gd name="connsiteX1" fmla="*/ 446485 w 667941"/>
                    <a:gd name="connsiteY1" fmla="*/ 0 h 892970"/>
                    <a:gd name="connsiteX2" fmla="*/ 667941 w 667941"/>
                    <a:gd name="connsiteY2" fmla="*/ 0 h 892970"/>
                    <a:gd name="connsiteX3" fmla="*/ 667940 w 667941"/>
                    <a:gd name="connsiteY3" fmla="*/ 892970 h 892970"/>
                    <a:gd name="connsiteX4" fmla="*/ 446485 w 667941"/>
                    <a:gd name="connsiteY4" fmla="*/ 892969 h 892970"/>
                    <a:gd name="connsiteX5" fmla="*/ 0 w 667941"/>
                    <a:gd name="connsiteY5" fmla="*/ 446484 h 892970"/>
                    <a:gd name="connsiteX6" fmla="*/ 0 w 667941"/>
                    <a:gd name="connsiteY6" fmla="*/ 446485 h 892970"/>
                    <a:gd name="connsiteX0" fmla="*/ 0 w 667941"/>
                    <a:gd name="connsiteY0" fmla="*/ 446485 h 892970"/>
                    <a:gd name="connsiteX1" fmla="*/ 446485 w 667941"/>
                    <a:gd name="connsiteY1" fmla="*/ 0 h 892970"/>
                    <a:gd name="connsiteX2" fmla="*/ 667941 w 667941"/>
                    <a:gd name="connsiteY2" fmla="*/ 0 h 892970"/>
                    <a:gd name="connsiteX3" fmla="*/ 667940 w 667941"/>
                    <a:gd name="connsiteY3" fmla="*/ 892970 h 892970"/>
                    <a:gd name="connsiteX4" fmla="*/ 446485 w 667941"/>
                    <a:gd name="connsiteY4" fmla="*/ 892969 h 892970"/>
                    <a:gd name="connsiteX5" fmla="*/ 0 w 667941"/>
                    <a:gd name="connsiteY5" fmla="*/ 446484 h 892970"/>
                    <a:gd name="connsiteX6" fmla="*/ 0 w 667941"/>
                    <a:gd name="connsiteY6" fmla="*/ 446485 h 892970"/>
                    <a:gd name="connsiteX0" fmla="*/ 0 w 670340"/>
                    <a:gd name="connsiteY0" fmla="*/ 446485 h 892970"/>
                    <a:gd name="connsiteX1" fmla="*/ 446485 w 670340"/>
                    <a:gd name="connsiteY1" fmla="*/ 0 h 892970"/>
                    <a:gd name="connsiteX2" fmla="*/ 667941 w 670340"/>
                    <a:gd name="connsiteY2" fmla="*/ 0 h 892970"/>
                    <a:gd name="connsiteX3" fmla="*/ 667940 w 670340"/>
                    <a:gd name="connsiteY3" fmla="*/ 892970 h 892970"/>
                    <a:gd name="connsiteX4" fmla="*/ 446485 w 670340"/>
                    <a:gd name="connsiteY4" fmla="*/ 892969 h 892970"/>
                    <a:gd name="connsiteX5" fmla="*/ 0 w 670340"/>
                    <a:gd name="connsiteY5" fmla="*/ 446484 h 892970"/>
                    <a:gd name="connsiteX6" fmla="*/ 0 w 670340"/>
                    <a:gd name="connsiteY6" fmla="*/ 446485 h 892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0340" h="892970">
                      <a:moveTo>
                        <a:pt x="0" y="446485"/>
                      </a:moveTo>
                      <a:cubicBezTo>
                        <a:pt x="0" y="199898"/>
                        <a:pt x="199898" y="0"/>
                        <a:pt x="446485" y="0"/>
                      </a:cubicBezTo>
                      <a:lnTo>
                        <a:pt x="667941" y="0"/>
                      </a:lnTo>
                      <a:cubicBezTo>
                        <a:pt x="666750" y="851297"/>
                        <a:pt x="673892" y="29767"/>
                        <a:pt x="667940" y="892970"/>
                      </a:cubicBezTo>
                      <a:lnTo>
                        <a:pt x="446485" y="892969"/>
                      </a:lnTo>
                      <a:cubicBezTo>
                        <a:pt x="199898" y="892969"/>
                        <a:pt x="0" y="693071"/>
                        <a:pt x="0" y="446484"/>
                      </a:cubicBezTo>
                      <a:lnTo>
                        <a:pt x="0" y="446485"/>
                      </a:lnTo>
                      <a:close/>
                    </a:path>
                  </a:pathLst>
                </a:cu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54" name="Rectangle 53"/>
          <p:cNvSpPr/>
          <p:nvPr/>
        </p:nvSpPr>
        <p:spPr>
          <a:xfrm>
            <a:off x="7602097" y="1114638"/>
            <a:ext cx="3527490" cy="3114323"/>
          </a:xfrm>
          <a:prstGeom prst="rect">
            <a:avLst/>
          </a:pr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Segoe UI" panose="020B0502040204020203" pitchFamily="34" charset="0"/>
                <a:cs typeface="Segoe UI" panose="020B0502040204020203" pitchFamily="34" charset="0"/>
              </a:rPr>
              <a:t>&lt;</a:t>
            </a:r>
            <a:r>
              <a:rPr lang="en-US" sz="2400" dirty="0" err="1" smtClean="0">
                <a:latin typeface="Segoe UI" panose="020B0502040204020203" pitchFamily="34" charset="0"/>
                <a:cs typeface="Segoe UI" panose="020B0502040204020203" pitchFamily="34" charset="0"/>
              </a:rPr>
              <a:t>webview</a:t>
            </a:r>
            <a:r>
              <a:rPr lang="en-US" sz="2400" dirty="0">
                <a:latin typeface="Segoe UI" panose="020B0502040204020203" pitchFamily="34" charset="0"/>
                <a:cs typeface="Segoe UI" panose="020B0502040204020203" pitchFamily="34" charset="0"/>
              </a:rPr>
              <a:t>&gt;</a:t>
            </a:r>
            <a:br>
              <a:rPr lang="en-US" sz="2400" dirty="0">
                <a:latin typeface="Segoe UI" panose="020B0502040204020203" pitchFamily="34" charset="0"/>
                <a:cs typeface="Segoe UI" panose="020B0502040204020203" pitchFamily="34" charset="0"/>
              </a:rPr>
            </a:br>
            <a:r>
              <a:rPr lang="en-US" sz="2400" dirty="0" smtClean="0">
                <a:latin typeface="Segoe UI" panose="020B0502040204020203" pitchFamily="34" charset="0"/>
                <a:cs typeface="Segoe UI" panose="020B0502040204020203" pitchFamily="34" charset="0"/>
              </a:rPr>
              <a:t>Your JavaScript App</a:t>
            </a:r>
            <a:endParaRPr lang="en-US" sz="2400" dirty="0">
              <a:latin typeface="Segoe UI" panose="020B0502040204020203" pitchFamily="34" charset="0"/>
              <a:cs typeface="Segoe UI" panose="020B0502040204020203" pitchFamily="34" charset="0"/>
            </a:endParaRPr>
          </a:p>
        </p:txBody>
      </p:sp>
      <p:sp>
        <p:nvSpPr>
          <p:cNvPr id="53" name="TextBox 52"/>
          <p:cNvSpPr txBox="1"/>
          <p:nvPr/>
        </p:nvSpPr>
        <p:spPr>
          <a:xfrm>
            <a:off x="8014329" y="3790849"/>
            <a:ext cx="2734475" cy="369332"/>
          </a:xfrm>
          <a:prstGeom prst="rect">
            <a:avLst/>
          </a:prstGeom>
          <a:noFill/>
        </p:spPr>
        <p:txBody>
          <a:bodyPr wrap="square" rtlCol="0">
            <a:spAutoFit/>
          </a:bodyPr>
          <a:lstStyle/>
          <a:p>
            <a:pPr algn="ctr"/>
            <a:r>
              <a:rPr lang="en-US" dirty="0" smtClean="0">
                <a:solidFill>
                  <a:schemeClr val="bg1"/>
                </a:solidFill>
                <a:latin typeface="Segoe UI" panose="020B0502040204020203" pitchFamily="34" charset="0"/>
                <a:cs typeface="Segoe UI" panose="020B0502040204020203" pitchFamily="34" charset="0"/>
              </a:rPr>
              <a:t>Cordova Plugin JS API</a:t>
            </a:r>
            <a:endParaRPr lang="en-US"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21933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3651897" cy="747897"/>
          </a:xfrm>
        </p:spPr>
        <p:txBody>
          <a:bodyPr/>
          <a:lstStyle/>
          <a:p>
            <a:r>
              <a:rPr lang="en-US" dirty="0" smtClean="0"/>
              <a:t>Why Cordova?</a:t>
            </a:r>
            <a:endParaRPr lang="en-US" dirty="0"/>
          </a:p>
        </p:txBody>
      </p:sp>
      <p:graphicFrame>
        <p:nvGraphicFramePr>
          <p:cNvPr id="3" name="Chart 2"/>
          <p:cNvGraphicFramePr>
            <a:graphicFrameLocks/>
          </p:cNvGraphicFramePr>
          <p:nvPr>
            <p:extLst/>
          </p:nvPr>
        </p:nvGraphicFramePr>
        <p:xfrm>
          <a:off x="815340" y="1424940"/>
          <a:ext cx="10736580" cy="45339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7772400" y="6492240"/>
            <a:ext cx="4419600" cy="338554"/>
          </a:xfrm>
          <a:prstGeom prst="rect">
            <a:avLst/>
          </a:prstGeom>
          <a:noFill/>
        </p:spPr>
        <p:txBody>
          <a:bodyPr wrap="square" rtlCol="0">
            <a:spAutoFit/>
          </a:bodyPr>
          <a:lstStyle/>
          <a:p>
            <a:pPr algn="r"/>
            <a:r>
              <a:rPr lang="en-US" sz="1600" dirty="0" smtClean="0">
                <a:solidFill>
                  <a:schemeClr val="bg1">
                    <a:lumMod val="65000"/>
                  </a:schemeClr>
                </a:solidFill>
                <a:latin typeface="Segoe UI" panose="020B0502040204020203" pitchFamily="34" charset="0"/>
                <a:cs typeface="Segoe UI" panose="020B0502040204020203" pitchFamily="34" charset="0"/>
              </a:rPr>
              <a:t>Source: Kendo UI Developer Survey 2013</a:t>
            </a:r>
            <a:endParaRPr lang="en-US" sz="1600" dirty="0">
              <a:solidFill>
                <a:schemeClr val="bg1">
                  <a:lumMod val="6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927959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3214341" cy="747897"/>
          </a:xfrm>
        </p:spPr>
        <p:txBody>
          <a:bodyPr/>
          <a:lstStyle/>
          <a:p>
            <a:r>
              <a:rPr lang="en-US" dirty="0" smtClean="0"/>
              <a:t>Why Hybrid?</a:t>
            </a:r>
            <a:endParaRPr lang="en-US" dirty="0"/>
          </a:p>
        </p:txBody>
      </p:sp>
      <p:sp>
        <p:nvSpPr>
          <p:cNvPr id="3" name="Content Placeholder 2"/>
          <p:cNvSpPr>
            <a:spLocks noGrp="1"/>
          </p:cNvSpPr>
          <p:nvPr>
            <p:ph sz="half" idx="4294967295"/>
          </p:nvPr>
        </p:nvSpPr>
        <p:spPr>
          <a:xfrm>
            <a:off x="838200" y="1825625"/>
            <a:ext cx="5141360" cy="4351338"/>
          </a:xfrm>
          <a:prstGeom prst="rect">
            <a:avLst/>
          </a:prstGeom>
        </p:spPr>
        <p:txBody>
          <a:bodyPr>
            <a:normAutofit/>
          </a:bodyPr>
          <a:lstStyle/>
          <a:p>
            <a:r>
              <a:rPr lang="en-US" sz="4000" dirty="0" smtClean="0"/>
              <a:t>Leverage existing:</a:t>
            </a:r>
          </a:p>
          <a:p>
            <a:pPr lvl="1"/>
            <a:r>
              <a:rPr lang="en-US" sz="3600" dirty="0" smtClean="0"/>
              <a:t>Assets</a:t>
            </a:r>
          </a:p>
          <a:p>
            <a:pPr lvl="1"/>
            <a:r>
              <a:rPr lang="en-US" sz="3600" dirty="0" smtClean="0"/>
              <a:t>Processes</a:t>
            </a:r>
          </a:p>
          <a:p>
            <a:pPr lvl="1"/>
            <a:r>
              <a:rPr lang="en-US" sz="3600" dirty="0"/>
              <a:t>S</a:t>
            </a:r>
            <a:r>
              <a:rPr lang="en-US" sz="3600" dirty="0" smtClean="0"/>
              <a:t>killsets</a:t>
            </a:r>
          </a:p>
          <a:p>
            <a:r>
              <a:rPr lang="en-US" sz="4000" dirty="0" smtClean="0"/>
              <a:t>Speed to market</a:t>
            </a:r>
          </a:p>
          <a:p>
            <a:r>
              <a:rPr lang="en-US" sz="4000" dirty="0" smtClean="0"/>
              <a:t>Broad reach</a:t>
            </a:r>
          </a:p>
          <a:p>
            <a:endParaRPr lang="en-US" sz="4000" dirty="0"/>
          </a:p>
        </p:txBody>
      </p:sp>
      <p:pic>
        <p:nvPicPr>
          <p:cNvPr id="6"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239000" y="2286794"/>
            <a:ext cx="3048000" cy="3429000"/>
          </a:xfrm>
          <a:prstGeom prst="rect">
            <a:avLst/>
          </a:prstGeom>
        </p:spPr>
      </p:pic>
    </p:spTree>
    <p:extLst>
      <p:ext uri="{BB962C8B-B14F-4D97-AF65-F5344CB8AC3E}">
        <p14:creationId xmlns:p14="http://schemas.microsoft.com/office/powerpoint/2010/main" val="5607016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1828800"/>
            <a:ext cx="6981848" cy="969496"/>
          </a:xfrm>
          <a:solidFill>
            <a:schemeClr val="accent3"/>
          </a:solidFill>
          <a:ln>
            <a:noFill/>
          </a:ln>
        </p:spPr>
        <p:txBody>
          <a:bodyPr/>
          <a:lstStyle/>
          <a:p>
            <a:r>
              <a:rPr lang="en-US" dirty="0" smtClean="0">
                <a:solidFill>
                  <a:schemeClr val="bg1"/>
                </a:solidFill>
              </a:rPr>
              <a:t>Let’s look at the code</a:t>
            </a:r>
            <a:endParaRPr lang="en-US" dirty="0">
              <a:solidFill>
                <a:schemeClr val="bg1"/>
              </a:solidFill>
            </a:endParaRPr>
          </a:p>
        </p:txBody>
      </p:sp>
    </p:spTree>
    <p:extLst>
      <p:ext uri="{BB962C8B-B14F-4D97-AF65-F5344CB8AC3E}">
        <p14:creationId xmlns:p14="http://schemas.microsoft.com/office/powerpoint/2010/main" val="39249923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6828472" cy="747897"/>
          </a:xfrm>
        </p:spPr>
        <p:txBody>
          <a:bodyPr/>
          <a:lstStyle/>
          <a:p>
            <a:r>
              <a:rPr lang="en-US" dirty="0" smtClean="0"/>
              <a:t>Tips, Tricks &amp; Considerations</a:t>
            </a:r>
            <a:endParaRPr lang="en-US" dirty="0"/>
          </a:p>
        </p:txBody>
      </p:sp>
      <p:sp>
        <p:nvSpPr>
          <p:cNvPr id="3" name="Content Placeholder 2"/>
          <p:cNvSpPr>
            <a:spLocks noGrp="1"/>
          </p:cNvSpPr>
          <p:nvPr>
            <p:ph idx="4294967295"/>
          </p:nvPr>
        </p:nvSpPr>
        <p:spPr>
          <a:xfrm>
            <a:off x="554946" y="1364566"/>
            <a:ext cx="10979106" cy="4812397"/>
          </a:xfrm>
          <a:prstGeom prst="rect">
            <a:avLst/>
          </a:prstGeom>
        </p:spPr>
        <p:txBody>
          <a:bodyPr>
            <a:normAutofit fontScale="77500" lnSpcReduction="20000"/>
          </a:bodyPr>
          <a:lstStyle/>
          <a:p>
            <a:r>
              <a:rPr lang="en-US" dirty="0" smtClean="0"/>
              <a:t>Use Cordova when an idea makes sense as a web app, but you need…</a:t>
            </a:r>
          </a:p>
          <a:p>
            <a:pPr lvl="1"/>
            <a:r>
              <a:rPr lang="en-US" dirty="0"/>
              <a:t>O</a:t>
            </a:r>
            <a:r>
              <a:rPr lang="en-US" dirty="0" smtClean="0"/>
              <a:t>ffline support </a:t>
            </a:r>
          </a:p>
          <a:p>
            <a:pPr lvl="1"/>
            <a:r>
              <a:rPr lang="en-US" dirty="0"/>
              <a:t>A</a:t>
            </a:r>
            <a:r>
              <a:rPr lang="en-US" dirty="0" smtClean="0"/>
              <a:t>ccess to native device capabilities</a:t>
            </a:r>
          </a:p>
          <a:p>
            <a:pPr lvl="1"/>
            <a:r>
              <a:rPr lang="en-US" dirty="0" smtClean="0"/>
              <a:t>Better reach &amp; discoverability</a:t>
            </a:r>
          </a:p>
          <a:p>
            <a:r>
              <a:rPr lang="en-US" dirty="0" smtClean="0"/>
              <a:t>Don’t use Cordova when you’re making a first-person shooter. Go native.</a:t>
            </a:r>
          </a:p>
          <a:p>
            <a:r>
              <a:rPr lang="en-US" dirty="0" smtClean="0"/>
              <a:t>Cordova depends on the platform build system</a:t>
            </a:r>
          </a:p>
          <a:p>
            <a:pPr lvl="1"/>
            <a:r>
              <a:rPr lang="en-US" dirty="0" smtClean="0"/>
              <a:t>To build for iOS, you need a Mac</a:t>
            </a:r>
          </a:p>
          <a:p>
            <a:pPr lvl="1"/>
            <a:r>
              <a:rPr lang="en-US" dirty="0" smtClean="0"/>
              <a:t>To build for Windows 8+, you need Windows 8+</a:t>
            </a:r>
          </a:p>
          <a:p>
            <a:pPr lvl="1"/>
            <a:r>
              <a:rPr lang="en-US" dirty="0" smtClean="0"/>
              <a:t>To build for Android, you need the Android SDK</a:t>
            </a:r>
          </a:p>
          <a:p>
            <a:r>
              <a:rPr lang="en-US" dirty="0" smtClean="0"/>
              <a:t>Custom plugins are great! But, really… check the support matrix</a:t>
            </a:r>
          </a:p>
          <a:p>
            <a:r>
              <a:rPr lang="en-US" dirty="0" smtClean="0"/>
              <a:t>When you debug on a device, remember to install the drivers</a:t>
            </a:r>
          </a:p>
          <a:p>
            <a:endParaRPr lang="en-US" dirty="0" smtClean="0"/>
          </a:p>
          <a:p>
            <a:endParaRPr lang="en-US" dirty="0"/>
          </a:p>
        </p:txBody>
      </p:sp>
    </p:spTree>
    <p:extLst>
      <p:ext uri="{BB962C8B-B14F-4D97-AF65-F5344CB8AC3E}">
        <p14:creationId xmlns:p14="http://schemas.microsoft.com/office/powerpoint/2010/main" val="340408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4628190" cy="747897"/>
          </a:xfrm>
        </p:spPr>
        <p:txBody>
          <a:bodyPr/>
          <a:lstStyle/>
          <a:p>
            <a:r>
              <a:rPr lang="en-US" dirty="0" smtClean="0"/>
              <a:t>I &lt;3 your feedback</a:t>
            </a:r>
            <a:endParaRPr lang="en-US" dirty="0"/>
          </a:p>
        </p:txBody>
      </p:sp>
      <p:sp>
        <p:nvSpPr>
          <p:cNvPr id="3" name="Content Placeholder 2"/>
          <p:cNvSpPr>
            <a:spLocks noGrp="1"/>
          </p:cNvSpPr>
          <p:nvPr>
            <p:ph idx="4294967295"/>
          </p:nvPr>
        </p:nvSpPr>
        <p:spPr>
          <a:xfrm>
            <a:off x="838200" y="1825625"/>
            <a:ext cx="10515600" cy="4351338"/>
          </a:xfrm>
          <a:prstGeom prst="rect">
            <a:avLst/>
          </a:prstGeom>
        </p:spPr>
        <p:txBody>
          <a:bodyPr/>
          <a:lstStyle/>
          <a:p>
            <a:r>
              <a:rPr lang="en-US" dirty="0" smtClean="0"/>
              <a:t>Download the extension: </a:t>
            </a:r>
            <a:r>
              <a:rPr lang="en-US" dirty="0">
                <a:hlinkClick r:id="rId2"/>
              </a:rPr>
              <a:t>http://aka.ms/cordova</a:t>
            </a:r>
            <a:endParaRPr lang="en-US" dirty="0"/>
          </a:p>
          <a:p>
            <a:r>
              <a:rPr lang="en-US" dirty="0" err="1" smtClean="0"/>
              <a:t>StackOverflow</a:t>
            </a:r>
            <a:r>
              <a:rPr lang="en-US" dirty="0" smtClean="0"/>
              <a:t> </a:t>
            </a:r>
            <a:r>
              <a:rPr lang="en-US" dirty="0" smtClean="0">
                <a:hlinkClick r:id="rId3"/>
              </a:rPr>
              <a:t>#multi-device-hybrid-apps</a:t>
            </a:r>
            <a:endParaRPr lang="en-US" dirty="0" smtClean="0"/>
          </a:p>
          <a:p>
            <a:r>
              <a:rPr lang="en-US" dirty="0" smtClean="0"/>
              <a:t>Email </a:t>
            </a:r>
            <a:r>
              <a:rPr lang="en-US" dirty="0" smtClean="0"/>
              <a:t>the product team</a:t>
            </a:r>
            <a:r>
              <a:rPr lang="en-US" dirty="0"/>
              <a:t>:</a:t>
            </a:r>
            <a:r>
              <a:rPr lang="en-US" dirty="0" smtClean="0"/>
              <a:t> </a:t>
            </a:r>
            <a:r>
              <a:rPr lang="en-US" dirty="0" smtClean="0">
                <a:hlinkClick r:id="rId4"/>
              </a:rPr>
              <a:t>vscordovatools@micrososft.com</a:t>
            </a:r>
            <a:r>
              <a:rPr lang="en-US" dirty="0" smtClean="0"/>
              <a:t> </a:t>
            </a:r>
          </a:p>
        </p:txBody>
      </p:sp>
    </p:spTree>
    <p:extLst>
      <p:ext uri="{BB962C8B-B14F-4D97-AF65-F5344CB8AC3E}">
        <p14:creationId xmlns:p14="http://schemas.microsoft.com/office/powerpoint/2010/main" val="42587795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Deploying to Azure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43374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Multi-device hybrid apps tooling</a:t>
            </a:r>
            <a:endParaRPr lang="en-GB" dirty="0" smtClean="0"/>
          </a:p>
          <a:p>
            <a:r>
              <a:rPr lang="en-GB" dirty="0" smtClean="0"/>
              <a:t>Deploying to Azure</a:t>
            </a:r>
            <a:endParaRPr lang="en-GB" dirty="0"/>
          </a:p>
        </p:txBody>
      </p:sp>
      <p:sp>
        <p:nvSpPr>
          <p:cNvPr id="2" name="Title 1"/>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3931254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612742431"/>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Mobile Web</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Designing</a:t>
                      </a:r>
                      <a:r>
                        <a:rPr lang="en-US" sz="2400" baseline="0" dirty="0" smtClean="0">
                          <a:latin typeface="Segoe UI Light" panose="020B0502040204020203" pitchFamily="34" charset="0"/>
                          <a:cs typeface="Segoe UI Light" panose="020B0502040204020203" pitchFamily="34" charset="0"/>
                        </a:rPr>
                        <a:t> for Mobile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The Mobile</a:t>
                      </a:r>
                      <a:r>
                        <a:rPr lang="en-US" sz="2400" baseline="0" dirty="0" smtClean="0">
                          <a:latin typeface="Segoe UI Light" panose="020B0502040204020203" pitchFamily="34" charset="0"/>
                          <a:cs typeface="Segoe UI Light" panose="020B0502040204020203" pitchFamily="34" charset="0"/>
                        </a:rPr>
                        <a:t> Client</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Mobile UI</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Offline Data</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Integrating Touch</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Publishing to Azure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04 | Setting Up the</a:t>
                      </a:r>
                      <a:r>
                        <a:rPr lang="en-US" sz="2400" baseline="0" dirty="0" smtClean="0">
                          <a:latin typeface="Segoe UI Light" panose="020B0502040204020203" pitchFamily="34" charset="0"/>
                          <a:cs typeface="Segoe UI Light" panose="020B0502040204020203" pitchFamily="34" charset="0"/>
                        </a:rPr>
                        <a:t> Server</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spTree>
    <p:extLst>
      <p:ext uri="{BB962C8B-B14F-4D97-AF65-F5344CB8AC3E}">
        <p14:creationId xmlns:p14="http://schemas.microsoft.com/office/powerpoint/2010/main" val="33149841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07 | Publishing </a:t>
            </a:r>
            <a:r>
              <a:rPr lang="en-US" smtClean="0"/>
              <a:t>to Azure</a:t>
            </a:r>
            <a:endParaRPr lang="en-US" dirty="0"/>
          </a:p>
        </p:txBody>
      </p:sp>
      <p:sp>
        <p:nvSpPr>
          <p:cNvPr id="4" name="Subtitle 3"/>
          <p:cNvSpPr>
            <a:spLocks noGrp="1"/>
          </p:cNvSpPr>
          <p:nvPr>
            <p:ph type="subTitle" idx="1"/>
          </p:nvPr>
        </p:nvSpPr>
        <p:spPr/>
        <p:txBody>
          <a:bodyPr/>
          <a:lstStyle/>
          <a:p>
            <a:r>
              <a:rPr lang="en-US" dirty="0"/>
              <a:t>Jeremy Foster | @codefoster</a:t>
            </a:r>
          </a:p>
          <a:p>
            <a:r>
              <a:rPr lang="en-US" dirty="0" smtClean="0"/>
              <a:t>Christopher </a:t>
            </a:r>
            <a:r>
              <a:rPr lang="en-US" dirty="0"/>
              <a:t>Harrison | </a:t>
            </a:r>
            <a:r>
              <a:rPr lang="en-US" dirty="0" smtClean="0"/>
              <a:t>@</a:t>
            </a:r>
            <a:r>
              <a:rPr lang="en-US" smtClean="0"/>
              <a:t>GeekTrainer</a:t>
            </a:r>
            <a:endParaRPr lang="en-US" dirty="0"/>
          </a:p>
        </p:txBody>
      </p:sp>
    </p:spTree>
    <p:extLst>
      <p:ext uri="{BB962C8B-B14F-4D97-AF65-F5344CB8AC3E}">
        <p14:creationId xmlns:p14="http://schemas.microsoft.com/office/powerpoint/2010/main" val="10278022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Multi-Device Hybrid Apps </a:t>
            </a:r>
            <a:r>
              <a:rPr lang="en-GB" dirty="0" smtClean="0"/>
              <a:t>Tooling</a:t>
            </a:r>
            <a:endParaRPr lang="en-GB" dirty="0" smtClean="0"/>
          </a:p>
          <a:p>
            <a:r>
              <a:rPr lang="en-GB" dirty="0" smtClean="0"/>
              <a:t>Deploying to Azure</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1284220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Multi-Device Hybrid Apps Tooling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290757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228600"/>
            <a:ext cx="7598555" cy="747897"/>
          </a:xfrm>
        </p:spPr>
        <p:txBody>
          <a:bodyPr/>
          <a:lstStyle/>
          <a:p>
            <a:r>
              <a:rPr lang="en-US" dirty="0" smtClean="0"/>
              <a:t>Apps dominate the mobile web</a:t>
            </a:r>
            <a:endParaRPr lang="en-US"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13343"/>
          <a:stretch/>
        </p:blipFill>
        <p:spPr>
          <a:xfrm>
            <a:off x="2945007" y="1569228"/>
            <a:ext cx="6228591" cy="4578852"/>
          </a:xfrm>
          <a:prstGeom prst="rect">
            <a:avLst/>
          </a:prstGeom>
        </p:spPr>
      </p:pic>
    </p:spTree>
    <p:extLst>
      <p:ext uri="{BB962C8B-B14F-4D97-AF65-F5344CB8AC3E}">
        <p14:creationId xmlns:p14="http://schemas.microsoft.com/office/powerpoint/2010/main" val="15214876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228600"/>
            <a:ext cx="8791125" cy="747897"/>
          </a:xfrm>
        </p:spPr>
        <p:txBody>
          <a:bodyPr/>
          <a:lstStyle/>
          <a:p>
            <a:r>
              <a:rPr lang="en-US" dirty="0" smtClean="0"/>
              <a:t>Low investment for more capabilities</a:t>
            </a:r>
            <a:endParaRPr lang="en-US" dirty="0"/>
          </a:p>
        </p:txBody>
      </p:sp>
      <p:cxnSp>
        <p:nvCxnSpPr>
          <p:cNvPr id="10" name="Straight Connector 9"/>
          <p:cNvCxnSpPr/>
          <p:nvPr/>
        </p:nvCxnSpPr>
        <p:spPr>
          <a:xfrm flipV="1">
            <a:off x="1998921" y="4506569"/>
            <a:ext cx="4327451" cy="7670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903514" y="1328057"/>
            <a:ext cx="0" cy="4528457"/>
          </a:xfrm>
          <a:prstGeom prst="straightConnector1">
            <a:avLst/>
          </a:prstGeom>
          <a:ln w="28575">
            <a:solidFill>
              <a:schemeClr val="bg2">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903514" y="5856514"/>
            <a:ext cx="10091060" cy="1"/>
          </a:xfrm>
          <a:prstGeom prst="straightConnector1">
            <a:avLst/>
          </a:prstGeom>
          <a:ln w="28575">
            <a:solidFill>
              <a:schemeClr val="bg2">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089242" y="6062384"/>
            <a:ext cx="1643399" cy="461665"/>
          </a:xfrm>
          <a:prstGeom prst="rect">
            <a:avLst/>
          </a:prstGeom>
          <a:noFill/>
        </p:spPr>
        <p:txBody>
          <a:bodyPr wrap="none" rtlCol="0">
            <a:spAutoFit/>
          </a:bodyPr>
          <a:lstStyle/>
          <a:p>
            <a:r>
              <a:rPr lang="en-US" sz="2400" dirty="0" smtClean="0">
                <a:solidFill>
                  <a:schemeClr val="bg2">
                    <a:lumMod val="65000"/>
                  </a:schemeClr>
                </a:solidFill>
                <a:latin typeface="Segoe UI Light" panose="020B0502040204020203" pitchFamily="34" charset="0"/>
                <a:cs typeface="Segoe UI Light" panose="020B0502040204020203" pitchFamily="34" charset="0"/>
              </a:rPr>
              <a:t>Capabilities</a:t>
            </a:r>
            <a:endParaRPr lang="en-US" sz="2400" dirty="0">
              <a:solidFill>
                <a:schemeClr val="bg2">
                  <a:lumMod val="65000"/>
                </a:schemeClr>
              </a:solidFill>
              <a:latin typeface="Segoe UI Light" panose="020B0502040204020203" pitchFamily="34" charset="0"/>
              <a:cs typeface="Segoe UI Light" panose="020B0502040204020203" pitchFamily="34" charset="0"/>
            </a:endParaRPr>
          </a:p>
        </p:txBody>
      </p:sp>
      <p:sp>
        <p:nvSpPr>
          <p:cNvPr id="21" name="TextBox 20"/>
          <p:cNvSpPr txBox="1"/>
          <p:nvPr/>
        </p:nvSpPr>
        <p:spPr>
          <a:xfrm rot="16200000">
            <a:off x="-877046" y="3361452"/>
            <a:ext cx="2999539" cy="461665"/>
          </a:xfrm>
          <a:prstGeom prst="rect">
            <a:avLst/>
          </a:prstGeom>
          <a:noFill/>
        </p:spPr>
        <p:txBody>
          <a:bodyPr wrap="none" rtlCol="0">
            <a:spAutoFit/>
          </a:bodyPr>
          <a:lstStyle/>
          <a:p>
            <a:r>
              <a:rPr lang="en-US" sz="2400" dirty="0" smtClean="0">
                <a:solidFill>
                  <a:schemeClr val="bg2">
                    <a:lumMod val="65000"/>
                  </a:schemeClr>
                </a:solidFill>
                <a:latin typeface="Segoe UI Light" panose="020B0502040204020203" pitchFamily="34" charset="0"/>
                <a:cs typeface="Segoe UI Light" panose="020B0502040204020203" pitchFamily="34" charset="0"/>
              </a:rPr>
              <a:t>Developer Investment</a:t>
            </a:r>
            <a:endParaRPr lang="en-US" sz="2400" dirty="0">
              <a:solidFill>
                <a:schemeClr val="bg2">
                  <a:lumMod val="65000"/>
                </a:schemeClr>
              </a:solidFill>
              <a:latin typeface="Segoe UI Light" panose="020B0502040204020203" pitchFamily="34" charset="0"/>
              <a:cs typeface="Segoe UI Light" panose="020B0502040204020203" pitchFamily="34" charset="0"/>
            </a:endParaRPr>
          </a:p>
        </p:txBody>
      </p:sp>
      <p:sp>
        <p:nvSpPr>
          <p:cNvPr id="22" name="TextBox 21"/>
          <p:cNvSpPr txBox="1"/>
          <p:nvPr/>
        </p:nvSpPr>
        <p:spPr>
          <a:xfrm>
            <a:off x="1473410" y="4608805"/>
            <a:ext cx="1136145" cy="369332"/>
          </a:xfrm>
          <a:prstGeom prst="rect">
            <a:avLst/>
          </a:prstGeom>
          <a:noFill/>
        </p:spPr>
        <p:txBody>
          <a:bodyPr wrap="none" rtlCol="0">
            <a:spAutoFit/>
          </a:bodyPr>
          <a:lstStyle/>
          <a:p>
            <a:r>
              <a:rPr lang="en-US" dirty="0" smtClean="0">
                <a:latin typeface="Segoe UI" panose="020B0502040204020203" pitchFamily="34" charset="0"/>
                <a:cs typeface="Segoe UI" panose="020B0502040204020203" pitchFamily="34" charset="0"/>
              </a:rPr>
              <a:t>Web App</a:t>
            </a:r>
            <a:endParaRPr lang="en-US" dirty="0">
              <a:latin typeface="Segoe UI" panose="020B0502040204020203" pitchFamily="34" charset="0"/>
              <a:cs typeface="Segoe UI" panose="020B0502040204020203" pitchFamily="34" charset="0"/>
            </a:endParaRPr>
          </a:p>
        </p:txBody>
      </p:sp>
      <p:sp>
        <p:nvSpPr>
          <p:cNvPr id="23" name="TextBox 22"/>
          <p:cNvSpPr txBox="1"/>
          <p:nvPr/>
        </p:nvSpPr>
        <p:spPr>
          <a:xfrm>
            <a:off x="5670884" y="4904288"/>
            <a:ext cx="1353256" cy="369332"/>
          </a:xfrm>
          <a:prstGeom prst="rect">
            <a:avLst/>
          </a:prstGeom>
          <a:noFill/>
        </p:spPr>
        <p:txBody>
          <a:bodyPr wrap="none" rtlCol="0">
            <a:spAutoFit/>
          </a:bodyPr>
          <a:lstStyle/>
          <a:p>
            <a:r>
              <a:rPr lang="en-US" dirty="0" smtClean="0">
                <a:latin typeface="Segoe UI" panose="020B0502040204020203" pitchFamily="34" charset="0"/>
                <a:cs typeface="Segoe UI" panose="020B0502040204020203" pitchFamily="34" charset="0"/>
              </a:rPr>
              <a:t>Hybrid App</a:t>
            </a:r>
            <a:endParaRPr lang="en-US" dirty="0">
              <a:latin typeface="Segoe UI" panose="020B0502040204020203" pitchFamily="34" charset="0"/>
              <a:cs typeface="Segoe UI" panose="020B0502040204020203" pitchFamily="34" charset="0"/>
            </a:endParaRPr>
          </a:p>
        </p:txBody>
      </p:sp>
      <p:sp>
        <p:nvSpPr>
          <p:cNvPr id="24" name="TextBox 23"/>
          <p:cNvSpPr txBox="1"/>
          <p:nvPr/>
        </p:nvSpPr>
        <p:spPr>
          <a:xfrm>
            <a:off x="8940900" y="1115596"/>
            <a:ext cx="1323054" cy="369332"/>
          </a:xfrm>
          <a:prstGeom prst="rect">
            <a:avLst/>
          </a:prstGeom>
          <a:noFill/>
        </p:spPr>
        <p:txBody>
          <a:bodyPr wrap="none" rtlCol="0">
            <a:spAutoFit/>
          </a:bodyPr>
          <a:lstStyle/>
          <a:p>
            <a:r>
              <a:rPr lang="en-US" dirty="0" smtClean="0">
                <a:latin typeface="Segoe UI" panose="020B0502040204020203" pitchFamily="34" charset="0"/>
                <a:cs typeface="Segoe UI" panose="020B0502040204020203" pitchFamily="34" charset="0"/>
              </a:rPr>
              <a:t>Native App</a:t>
            </a:r>
            <a:endParaRPr lang="en-US" dirty="0">
              <a:latin typeface="Segoe UI" panose="020B0502040204020203" pitchFamily="34" charset="0"/>
              <a:cs typeface="Segoe UI" panose="020B0502040204020203" pitchFamily="34" charset="0"/>
            </a:endParaRPr>
          </a:p>
        </p:txBody>
      </p:sp>
      <p:cxnSp>
        <p:nvCxnSpPr>
          <p:cNvPr id="13" name="Straight Connector 12"/>
          <p:cNvCxnSpPr/>
          <p:nvPr/>
        </p:nvCxnSpPr>
        <p:spPr>
          <a:xfrm flipV="1">
            <a:off x="6411433" y="1871330"/>
            <a:ext cx="3115339" cy="2635239"/>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6091697" y="4250754"/>
            <a:ext cx="511629" cy="511629"/>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6" name="Oval 5"/>
          <p:cNvSpPr/>
          <p:nvPr/>
        </p:nvSpPr>
        <p:spPr>
          <a:xfrm>
            <a:off x="1741714" y="5018314"/>
            <a:ext cx="511629" cy="511629"/>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9361714" y="1556656"/>
            <a:ext cx="511629" cy="511629"/>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08910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228600"/>
            <a:ext cx="6271204" cy="747897"/>
          </a:xfrm>
        </p:spPr>
        <p:txBody>
          <a:bodyPr/>
          <a:lstStyle/>
          <a:p>
            <a:r>
              <a:rPr lang="en-US" dirty="0" smtClean="0"/>
              <a:t>What is Apache Cordova?</a:t>
            </a:r>
            <a:endParaRPr lang="en-US" dirty="0"/>
          </a:p>
        </p:txBody>
      </p:sp>
      <p:sp>
        <p:nvSpPr>
          <p:cNvPr id="5" name="Content Placeholder 4"/>
          <p:cNvSpPr>
            <a:spLocks noGrp="1"/>
          </p:cNvSpPr>
          <p:nvPr>
            <p:ph sz="half" idx="4294967295"/>
          </p:nvPr>
        </p:nvSpPr>
        <p:spPr>
          <a:xfrm>
            <a:off x="838200" y="1825625"/>
            <a:ext cx="5181600" cy="4351338"/>
          </a:xfrm>
          <a:prstGeom prst="rect">
            <a:avLst/>
          </a:prstGeom>
        </p:spPr>
        <p:txBody>
          <a:bodyPr/>
          <a:lstStyle/>
          <a:p>
            <a:r>
              <a:rPr lang="en-US" dirty="0" smtClean="0"/>
              <a:t>Open-source framework</a:t>
            </a:r>
          </a:p>
          <a:p>
            <a:endParaRPr lang="en-US" dirty="0"/>
          </a:p>
        </p:txBody>
      </p:sp>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239000" y="2286794"/>
            <a:ext cx="3048000" cy="3429000"/>
          </a:xfrm>
        </p:spPr>
      </p:pic>
    </p:spTree>
    <p:extLst>
      <p:ext uri="{BB962C8B-B14F-4D97-AF65-F5344CB8AC3E}">
        <p14:creationId xmlns:p14="http://schemas.microsoft.com/office/powerpoint/2010/main" val="31840149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7435491" y="493456"/>
            <a:ext cx="3904954" cy="5922584"/>
          </a:xfrm>
          <a:prstGeom prst="roundRect">
            <a:avLst>
              <a:gd name="adj" fmla="val 5584"/>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tIns="91440" rtlCol="0" anchor="t" anchorCtr="0"/>
          <a:lstStyle/>
          <a:p>
            <a:pPr algn="ctr"/>
            <a:r>
              <a:rPr lang="en-US">
                <a:latin typeface="Segoe UI" panose="020B0502040204020203" pitchFamily="34" charset="0"/>
                <a:cs typeface="Segoe UI" panose="020B0502040204020203" pitchFamily="34" charset="0"/>
              </a:rPr>
              <a:t>Native Wrapper</a:t>
            </a:r>
            <a:endParaRPr lang="en-US" dirty="0">
              <a:latin typeface="Segoe UI" panose="020B0502040204020203" pitchFamily="34" charset="0"/>
              <a:cs typeface="Segoe UI" panose="020B0502040204020203" pitchFamily="34" charset="0"/>
            </a:endParaRPr>
          </a:p>
        </p:txBody>
      </p:sp>
      <p:sp>
        <p:nvSpPr>
          <p:cNvPr id="4" name="Title 3"/>
          <p:cNvSpPr>
            <a:spLocks noGrp="1"/>
          </p:cNvSpPr>
          <p:nvPr>
            <p:ph type="title"/>
          </p:nvPr>
        </p:nvSpPr>
        <p:spPr>
          <a:xfrm>
            <a:off x="228600" y="228600"/>
            <a:ext cx="6271204" cy="747897"/>
          </a:xfrm>
        </p:spPr>
        <p:txBody>
          <a:bodyPr/>
          <a:lstStyle/>
          <a:p>
            <a:r>
              <a:rPr lang="en-US" dirty="0" smtClean="0"/>
              <a:t>What is Apache Cordova?</a:t>
            </a:r>
            <a:endParaRPr lang="en-US" dirty="0"/>
          </a:p>
        </p:txBody>
      </p:sp>
      <p:sp>
        <p:nvSpPr>
          <p:cNvPr id="5" name="Content Placeholder 4"/>
          <p:cNvSpPr>
            <a:spLocks noGrp="1"/>
          </p:cNvSpPr>
          <p:nvPr>
            <p:ph sz="half" idx="4294967295"/>
          </p:nvPr>
        </p:nvSpPr>
        <p:spPr>
          <a:xfrm>
            <a:off x="838200" y="1114638"/>
            <a:ext cx="5181600" cy="5062325"/>
          </a:xfrm>
          <a:prstGeom prst="rect">
            <a:avLst/>
          </a:prstGeom>
        </p:spPr>
        <p:txBody>
          <a:bodyPr/>
          <a:lstStyle/>
          <a:p>
            <a:r>
              <a:rPr lang="en-US" dirty="0" smtClean="0">
                <a:solidFill>
                  <a:schemeClr val="bg1">
                    <a:lumMod val="75000"/>
                  </a:schemeClr>
                </a:solidFill>
              </a:rPr>
              <a:t>Open-source framework</a:t>
            </a:r>
          </a:p>
          <a:p>
            <a:r>
              <a:rPr lang="en-US" dirty="0" smtClean="0"/>
              <a:t>Hosted </a:t>
            </a:r>
            <a:r>
              <a:rPr lang="en-US" dirty="0" err="1" smtClean="0"/>
              <a:t>webview</a:t>
            </a:r>
            <a:endParaRPr lang="en-US" dirty="0"/>
          </a:p>
          <a:p>
            <a:r>
              <a:rPr lang="en-US" dirty="0" smtClean="0"/>
              <a:t>Single</a:t>
            </a:r>
            <a:r>
              <a:rPr lang="en-US" dirty="0"/>
              <a:t>, shared codebase deployed to all targets</a:t>
            </a:r>
          </a:p>
          <a:p>
            <a:endParaRPr lang="en-US" dirty="0"/>
          </a:p>
          <a:p>
            <a:endParaRPr lang="en-US" dirty="0"/>
          </a:p>
        </p:txBody>
      </p:sp>
      <p:sp>
        <p:nvSpPr>
          <p:cNvPr id="54" name="Rectangle 53"/>
          <p:cNvSpPr/>
          <p:nvPr/>
        </p:nvSpPr>
        <p:spPr>
          <a:xfrm>
            <a:off x="7602097" y="1114638"/>
            <a:ext cx="3527490" cy="3114323"/>
          </a:xfrm>
          <a:prstGeom prst="rect">
            <a:avLst/>
          </a:pr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Segoe UI" panose="020B0502040204020203" pitchFamily="34" charset="0"/>
                <a:cs typeface="Segoe UI" panose="020B0502040204020203" pitchFamily="34" charset="0"/>
              </a:rPr>
              <a:t>&lt;</a:t>
            </a:r>
            <a:r>
              <a:rPr lang="en-US" sz="2400" dirty="0" err="1" smtClean="0">
                <a:latin typeface="Segoe UI" panose="020B0502040204020203" pitchFamily="34" charset="0"/>
                <a:cs typeface="Segoe UI" panose="020B0502040204020203" pitchFamily="34" charset="0"/>
              </a:rPr>
              <a:t>webview</a:t>
            </a:r>
            <a:r>
              <a:rPr lang="en-US" sz="2400" dirty="0">
                <a:latin typeface="Segoe UI" panose="020B0502040204020203" pitchFamily="34" charset="0"/>
                <a:cs typeface="Segoe UI" panose="020B0502040204020203" pitchFamily="34" charset="0"/>
              </a:rPr>
              <a:t>&gt;</a:t>
            </a:r>
            <a:br>
              <a:rPr lang="en-US" sz="2400" dirty="0">
                <a:latin typeface="Segoe UI" panose="020B0502040204020203" pitchFamily="34" charset="0"/>
                <a:cs typeface="Segoe UI" panose="020B0502040204020203" pitchFamily="34" charset="0"/>
              </a:rPr>
            </a:br>
            <a:r>
              <a:rPr lang="en-US" sz="2400" dirty="0" smtClean="0">
                <a:latin typeface="Segoe UI" panose="020B0502040204020203" pitchFamily="34" charset="0"/>
                <a:cs typeface="Segoe UI" panose="020B0502040204020203" pitchFamily="34" charset="0"/>
              </a:rPr>
              <a:t>Your JavaScript App</a:t>
            </a:r>
            <a:endParaRPr lang="en-US" sz="2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9013173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F3CFFA86DA93345A891C3CCBC738F63" ma:contentTypeVersion="1" ma:contentTypeDescription="Create a new document." ma:contentTypeScope="" ma:versionID="060e45d69093970729cdde03e78aa3cc">
  <xsd:schema xmlns:xsd="http://www.w3.org/2001/XMLSchema" xmlns:xs="http://www.w3.org/2001/XMLSchema" xmlns:p="http://schemas.microsoft.com/office/2006/metadata/properties" xmlns:ns3="ecd1fa32-ae44-48d6-80a1-71a52da60b4a" targetNamespace="http://schemas.microsoft.com/office/2006/metadata/properties" ma:root="true" ma:fieldsID="2fc9741b54117334ed0e10932dac3600" ns3:_="">
    <xsd:import namespace="ecd1fa32-ae44-48d6-80a1-71a52da60b4a"/>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d1fa32-ae44-48d6-80a1-71a52da60b4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ecd1fa32-ae44-48d6-80a1-71a52da60b4a"/>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A545FFDC-6555-4FAD-8A13-72F96FEB88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d1fa32-ae44-48d6-80a1-71a52da60b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11382</TotalTime>
  <Words>445</Words>
  <Application>Microsoft Office PowerPoint</Application>
  <PresentationFormat>Widescreen</PresentationFormat>
  <Paragraphs>99</Paragraphs>
  <Slides>19</Slides>
  <Notes>11</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Andale Mono</vt:lpstr>
      <vt:lpstr>Arial</vt:lpstr>
      <vt:lpstr>Calibri</vt:lpstr>
      <vt:lpstr>Segoe</vt:lpstr>
      <vt:lpstr>Segoe UI</vt:lpstr>
      <vt:lpstr>Segoe UI Light</vt:lpstr>
      <vt:lpstr>Segoe UI Symbol</vt:lpstr>
      <vt:lpstr>1_Office Theme</vt:lpstr>
      <vt:lpstr>2_Office Theme</vt:lpstr>
      <vt:lpstr>Mobile Web</vt:lpstr>
      <vt:lpstr>Course Topics</vt:lpstr>
      <vt:lpstr>PowerPoint Presentation</vt:lpstr>
      <vt:lpstr>Module Overview</vt:lpstr>
      <vt:lpstr>PowerPoint Presentation</vt:lpstr>
      <vt:lpstr>Apps dominate the mobile web</vt:lpstr>
      <vt:lpstr>Low investment for more capabilities</vt:lpstr>
      <vt:lpstr>What is Apache Cordova?</vt:lpstr>
      <vt:lpstr>What is Apache Cordova?</vt:lpstr>
      <vt:lpstr>What is Apache Cordova?</vt:lpstr>
      <vt:lpstr>What is Apache Cordova?</vt:lpstr>
      <vt:lpstr>Why Cordova?</vt:lpstr>
      <vt:lpstr>Why Hybrid?</vt:lpstr>
      <vt:lpstr>Let’s look at the code</vt:lpstr>
      <vt:lpstr>Tips, Tricks &amp; Considerations</vt:lpstr>
      <vt:lpstr>I &lt;3 your feedback</vt:lpstr>
      <vt:lpstr>PowerPoint Presentation</vt:lpstr>
      <vt:lpstr>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Jeremy Foster</cp:lastModifiedBy>
  <cp:revision>172</cp:revision>
  <dcterms:created xsi:type="dcterms:W3CDTF">2013-02-15T23:12:42Z</dcterms:created>
  <dcterms:modified xsi:type="dcterms:W3CDTF">2014-10-21T20:26:17Z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0x010100CF3CFFA86DA93345A891C3CCBC738F63</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