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8"/>
  </p:notesMasterIdLst>
  <p:handoutMasterIdLst>
    <p:handoutMasterId r:id="rId19"/>
  </p:handoutMasterIdLst>
  <p:sldIdLst>
    <p:sldId id="459" r:id="rId6"/>
    <p:sldId id="460" r:id="rId7"/>
    <p:sldId id="283" r:id="rId8"/>
    <p:sldId id="288" r:id="rId9"/>
    <p:sldId id="414" r:id="rId10"/>
    <p:sldId id="461" r:id="rId11"/>
    <p:sldId id="462" r:id="rId12"/>
    <p:sldId id="447" r:id="rId13"/>
    <p:sldId id="463" r:id="rId14"/>
    <p:sldId id="454" r:id="rId15"/>
    <p:sldId id="46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47"/>
            <p14:sldId id="463"/>
            <p14:sldId id="454"/>
            <p14:sldId id="464"/>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103" d="100"/>
          <a:sy n="103" d="100"/>
        </p:scale>
        <p:origin x="306" y="10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a lot here – create the mobile service, create a knots table, create a steps table,</a:t>
            </a:r>
            <a:r>
              <a:rPr lang="en-US" baseline="0" dirty="0" smtClean="0"/>
              <a:t> add sample data, create a knots </a:t>
            </a:r>
            <a:r>
              <a:rPr lang="en-US" baseline="0" dirty="0" err="1" smtClean="0"/>
              <a:t>api</a:t>
            </a:r>
            <a:r>
              <a:rPr lang="en-US" baseline="0" dirty="0" smtClean="0"/>
              <a:t>, show the PowerShell functions for simple get </a:t>
            </a:r>
            <a:r>
              <a:rPr lang="en-US" baseline="0" smtClean="0"/>
              <a:t>and post</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3631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42594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solidFill>
                  <a:srgbClr val="FF0000"/>
                </a:solidFill>
              </a:rPr>
              <a:t>{azure mobile services docs}</a:t>
            </a:r>
            <a:endParaRPr lang="en-GB" dirty="0">
              <a:solidFill>
                <a:srgbClr val="FF0000"/>
              </a:solidFill>
            </a:endParaRPr>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endParaRPr lang="en-GB" dirty="0"/>
          </a:p>
          <a:p>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10125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endParaRPr lang="en-GB" dirty="0"/>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2"/>
          <a:stretch>
            <a:fillRect/>
          </a:stretch>
        </p:blipFill>
        <p:spPr>
          <a:xfrm>
            <a:off x="1701387" y="4569563"/>
            <a:ext cx="1534482" cy="1415563"/>
          </a:xfrm>
          <a:prstGeom prst="rect">
            <a:avLst/>
          </a:prstGeom>
        </p:spPr>
      </p:pic>
      <p:pic>
        <p:nvPicPr>
          <p:cNvPr id="12" name="Picture 11"/>
          <p:cNvPicPr>
            <a:picLocks noChangeAspect="1"/>
          </p:cNvPicPr>
          <p:nvPr/>
        </p:nvPicPr>
        <p:blipFill>
          <a:blip r:embed="rId3">
            <a:duotone>
              <a:schemeClr val="accent1">
                <a:shade val="45000"/>
                <a:satMod val="135000"/>
              </a:schemeClr>
              <a:prstClr val="white"/>
            </a:duotone>
          </a:blip>
          <a:stretch>
            <a:fillRect/>
          </a:stretch>
        </p:blipFill>
        <p:spPr>
          <a:xfrm>
            <a:off x="2505156" y="1497196"/>
            <a:ext cx="1647609" cy="1070239"/>
          </a:xfrm>
          <a:prstGeom prst="rect">
            <a:avLst/>
          </a:prstGeom>
        </p:spPr>
      </p:pic>
      <p:pic>
        <p:nvPicPr>
          <p:cNvPr id="72" name="Picture 71"/>
          <p:cNvPicPr>
            <a:picLocks noChangeAspect="1"/>
          </p:cNvPicPr>
          <p:nvPr/>
        </p:nvPicPr>
        <p:blipFill>
          <a:blip r:embed="rId4"/>
          <a:stretch>
            <a:fillRect/>
          </a:stretch>
        </p:blipFill>
        <p:spPr>
          <a:xfrm>
            <a:off x="4553631" y="5487591"/>
            <a:ext cx="352842" cy="497535"/>
          </a:xfrm>
          <a:prstGeom prst="rect">
            <a:avLst/>
          </a:prstGeom>
        </p:spPr>
      </p:pic>
      <p:pic>
        <p:nvPicPr>
          <p:cNvPr id="73" name="Picture 72"/>
          <p:cNvPicPr>
            <a:picLocks noChangeAspect="1"/>
          </p:cNvPicPr>
          <p:nvPr/>
        </p:nvPicPr>
        <p:blipFill>
          <a:blip r:embed="rId5"/>
          <a:stretch>
            <a:fillRect/>
          </a:stretch>
        </p:blipFill>
        <p:spPr>
          <a:xfrm>
            <a:off x="3436063" y="5379405"/>
            <a:ext cx="917374" cy="605721"/>
          </a:xfrm>
          <a:prstGeom prst="rect">
            <a:avLst/>
          </a:prstGeom>
        </p:spPr>
      </p:pic>
      <p:sp>
        <p:nvSpPr>
          <p:cNvPr id="74" name="TextBox 73"/>
          <p:cNvSpPr txBox="1"/>
          <p:nvPr/>
        </p:nvSpPr>
        <p:spPr>
          <a:xfrm>
            <a:off x="2231127"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5" name="Picture 74"/>
          <p:cNvPicPr>
            <a:picLocks noChangeAspect="1"/>
          </p:cNvPicPr>
          <p:nvPr/>
        </p:nvPicPr>
        <p:blipFill>
          <a:blip r:embed="rId3">
            <a:duotone>
              <a:schemeClr val="accent1">
                <a:shade val="45000"/>
                <a:satMod val="135000"/>
              </a:schemeClr>
              <a:prstClr val="white"/>
            </a:duotone>
          </a:blip>
          <a:stretch>
            <a:fillRect/>
          </a:stretch>
        </p:blipFill>
        <p:spPr>
          <a:xfrm>
            <a:off x="6569659" y="1497196"/>
            <a:ext cx="1647609" cy="1070239"/>
          </a:xfrm>
          <a:prstGeom prst="rect">
            <a:avLst/>
          </a:prstGeom>
        </p:spPr>
      </p:pic>
      <p:sp>
        <p:nvSpPr>
          <p:cNvPr id="76" name="TextBox 75"/>
          <p:cNvSpPr txBox="1"/>
          <p:nvPr/>
        </p:nvSpPr>
        <p:spPr>
          <a:xfrm>
            <a:off x="6295630" y="2549498"/>
            <a:ext cx="1998624" cy="369332"/>
          </a:xfrm>
          <a:prstGeom prst="rect">
            <a:avLst/>
          </a:prstGeom>
          <a:noFill/>
        </p:spPr>
        <p:txBody>
          <a:bodyPr wrap="none" rtlCol="0">
            <a:spAutoFit/>
          </a:bodyPr>
          <a:lstStyle/>
          <a:p>
            <a:r>
              <a:rPr lang="en-US" dirty="0" smtClean="0"/>
              <a:t>api.frayedknot.com</a:t>
            </a:r>
            <a:endParaRPr lang="en-US" dirty="0"/>
          </a:p>
        </p:txBody>
      </p:sp>
      <p:pic>
        <p:nvPicPr>
          <p:cNvPr id="77" name="Picture 76"/>
          <p:cNvPicPr>
            <a:picLocks noChangeAspect="1"/>
          </p:cNvPicPr>
          <p:nvPr/>
        </p:nvPicPr>
        <p:blipFill>
          <a:blip r:embed="rId3">
            <a:duotone>
              <a:schemeClr val="accent1">
                <a:shade val="45000"/>
                <a:satMod val="135000"/>
              </a:schemeClr>
              <a:prstClr val="white"/>
            </a:duotone>
          </a:blip>
          <a:stretch>
            <a:fillRect/>
          </a:stretch>
        </p:blipFill>
        <p:spPr>
          <a:xfrm>
            <a:off x="9039354" y="1497196"/>
            <a:ext cx="1647609" cy="1070239"/>
          </a:xfrm>
          <a:prstGeom prst="rect">
            <a:avLst/>
          </a:prstGeom>
        </p:spPr>
      </p:pic>
      <p:sp>
        <p:nvSpPr>
          <p:cNvPr id="78" name="TextBox 77"/>
          <p:cNvSpPr txBox="1"/>
          <p:nvPr/>
        </p:nvSpPr>
        <p:spPr>
          <a:xfrm>
            <a:off x="8765325"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9" name="Picture 78"/>
          <p:cNvPicPr>
            <a:picLocks noChangeAspect="1"/>
          </p:cNvPicPr>
          <p:nvPr/>
        </p:nvPicPr>
        <p:blipFill>
          <a:blip r:embed="rId2"/>
          <a:stretch>
            <a:fillRect/>
          </a:stretch>
        </p:blipFill>
        <p:spPr>
          <a:xfrm>
            <a:off x="6945192" y="4569563"/>
            <a:ext cx="1534482" cy="1415563"/>
          </a:xfrm>
          <a:prstGeom prst="rect">
            <a:avLst/>
          </a:prstGeom>
        </p:spPr>
      </p:pic>
      <p:pic>
        <p:nvPicPr>
          <p:cNvPr id="80" name="Picture 79"/>
          <p:cNvPicPr>
            <a:picLocks noChangeAspect="1"/>
          </p:cNvPicPr>
          <p:nvPr/>
        </p:nvPicPr>
        <p:blipFill>
          <a:blip r:embed="rId4"/>
          <a:stretch>
            <a:fillRect/>
          </a:stretch>
        </p:blipFill>
        <p:spPr>
          <a:xfrm>
            <a:off x="9797436" y="5487591"/>
            <a:ext cx="352842" cy="497535"/>
          </a:xfrm>
          <a:prstGeom prst="rect">
            <a:avLst/>
          </a:prstGeom>
        </p:spPr>
      </p:pic>
      <p:pic>
        <p:nvPicPr>
          <p:cNvPr id="81" name="Picture 80"/>
          <p:cNvPicPr>
            <a:picLocks noChangeAspect="1"/>
          </p:cNvPicPr>
          <p:nvPr/>
        </p:nvPicPr>
        <p:blipFill>
          <a:blip r:embed="rId5"/>
          <a:stretch>
            <a:fillRect/>
          </a:stretch>
        </p:blipFill>
        <p:spPr>
          <a:xfrm>
            <a:off x="8679868" y="5379405"/>
            <a:ext cx="917374" cy="605721"/>
          </a:xfrm>
          <a:prstGeom prst="rect">
            <a:avLst/>
          </a:prstGeom>
        </p:spPr>
      </p:pic>
      <p:sp>
        <p:nvSpPr>
          <p:cNvPr id="82" name="Rectangle 81"/>
          <p:cNvSpPr/>
          <p:nvPr/>
        </p:nvSpPr>
        <p:spPr>
          <a:xfrm>
            <a:off x="5651573" y="2032315"/>
            <a:ext cx="120006" cy="37322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07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sz="quarter" idx="10"/>
          </p:nvPr>
        </p:nvSpPr>
        <p:spPr/>
        <p:txBody>
          <a:bodyPr/>
          <a:lstStyle/>
          <a:p>
            <a:r>
              <a:rPr lang="en-US" dirty="0" smtClean="0"/>
              <a:t>ASP.NET MVC</a:t>
            </a:r>
          </a:p>
          <a:p>
            <a:r>
              <a:rPr lang="en-US" dirty="0" smtClean="0"/>
              <a:t>ASP.NET Web API</a:t>
            </a:r>
          </a:p>
          <a:p>
            <a:r>
              <a:rPr lang="en-US" dirty="0" smtClean="0"/>
              <a:t>node.js</a:t>
            </a:r>
          </a:p>
          <a:p>
            <a:r>
              <a:rPr lang="en-US" dirty="0" smtClean="0"/>
              <a:t>Backend as a service (</a:t>
            </a:r>
            <a:r>
              <a:rPr lang="en-US" dirty="0" err="1" smtClean="0"/>
              <a:t>BaaS</a:t>
            </a:r>
            <a:r>
              <a:rPr lang="en-US" dirty="0" smtClean="0"/>
              <a:t>)</a:t>
            </a:r>
          </a:p>
          <a:p>
            <a:pPr lvl="1"/>
            <a:r>
              <a:rPr lang="en-US" dirty="0" smtClean="0"/>
              <a:t>Azure Mobile Services (C# or JavaScript)</a:t>
            </a:r>
          </a:p>
          <a:p>
            <a:pPr lvl="1"/>
            <a:r>
              <a:rPr lang="en-US" dirty="0" smtClean="0"/>
              <a:t>Buddy.com</a:t>
            </a:r>
          </a:p>
          <a:p>
            <a:pPr lvl="1"/>
            <a:r>
              <a:rPr lang="en-US" dirty="0" smtClean="0"/>
              <a:t>Parse.com</a:t>
            </a:r>
            <a:endParaRPr lang="en-US" dirty="0"/>
          </a:p>
        </p:txBody>
      </p:sp>
    </p:spTree>
    <p:extLst>
      <p:ext uri="{BB962C8B-B14F-4D97-AF65-F5344CB8AC3E}">
        <p14:creationId xmlns:p14="http://schemas.microsoft.com/office/powerpoint/2010/main" val="5898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the Mobile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Azure Mobile Service</a:t>
            </a:r>
            <a:br>
              <a:rPr lang="en-US" dirty="0" smtClean="0"/>
            </a:br>
            <a:r>
              <a:rPr lang="en-US" dirty="0" smtClean="0"/>
              <a:t>Adding data</a:t>
            </a:r>
            <a:br>
              <a:rPr lang="en-US" dirty="0" smtClean="0"/>
            </a:br>
            <a:r>
              <a:rPr lang="en-US" dirty="0" smtClean="0"/>
              <a:t>Creating API method</a:t>
            </a:r>
            <a:endParaRPr lang="en-US" dirty="0"/>
          </a:p>
        </p:txBody>
      </p:sp>
    </p:spTree>
    <p:extLst>
      <p:ext uri="{BB962C8B-B14F-4D97-AF65-F5344CB8AC3E}">
        <p14:creationId xmlns:p14="http://schemas.microsoft.com/office/powerpoint/2010/main" val="3936118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purl.org/dc/elements/1.1/"/>
    <ds:schemaRef ds:uri="http://www.w3.org/XML/1998/namespace"/>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11493</TotalTime>
  <Words>171</Words>
  <Application>Microsoft Office PowerPoint</Application>
  <PresentationFormat>Widescreen</PresentationFormat>
  <Paragraphs>47</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Architecture</vt:lpstr>
      <vt:lpstr>Server Options</vt:lpstr>
      <vt:lpstr>PowerPoint Presentation</vt:lpstr>
      <vt:lpstr>Creating an Azure Mobile Service Adding data Creating API method</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173</cp:revision>
  <dcterms:created xsi:type="dcterms:W3CDTF">2013-02-15T23:12:42Z</dcterms:created>
  <dcterms:modified xsi:type="dcterms:W3CDTF">2014-10-13T17:48:42Z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