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38"/>
  </p:notesMasterIdLst>
  <p:handoutMasterIdLst>
    <p:handoutMasterId r:id="rId39"/>
  </p:handoutMasterIdLst>
  <p:sldIdLst>
    <p:sldId id="271" r:id="rId6"/>
    <p:sldId id="464" r:id="rId7"/>
    <p:sldId id="281" r:id="rId8"/>
    <p:sldId id="275" r:id="rId9"/>
    <p:sldId id="276" r:id="rId10"/>
    <p:sldId id="274" r:id="rId11"/>
    <p:sldId id="283" r:id="rId12"/>
    <p:sldId id="288" r:id="rId13"/>
    <p:sldId id="414" r:id="rId14"/>
    <p:sldId id="459" r:id="rId15"/>
    <p:sldId id="460" r:id="rId16"/>
    <p:sldId id="461" r:id="rId17"/>
    <p:sldId id="462" r:id="rId18"/>
    <p:sldId id="447" r:id="rId19"/>
    <p:sldId id="463" r:id="rId20"/>
    <p:sldId id="465" r:id="rId21"/>
    <p:sldId id="468" r:id="rId22"/>
    <p:sldId id="466" r:id="rId23"/>
    <p:sldId id="467" r:id="rId24"/>
    <p:sldId id="473" r:id="rId25"/>
    <p:sldId id="472" r:id="rId26"/>
    <p:sldId id="474" r:id="rId27"/>
    <p:sldId id="470" r:id="rId28"/>
    <p:sldId id="471" r:id="rId29"/>
    <p:sldId id="477" r:id="rId30"/>
    <p:sldId id="478" r:id="rId31"/>
    <p:sldId id="479" r:id="rId32"/>
    <p:sldId id="476" r:id="rId33"/>
    <p:sldId id="416" r:id="rId34"/>
    <p:sldId id="469" r:id="rId35"/>
    <p:sldId id="475" r:id="rId36"/>
    <p:sldId id="26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271"/>
            <p14:sldId id="464"/>
            <p14:sldId id="281"/>
            <p14:sldId id="275"/>
            <p14:sldId id="276"/>
            <p14:sldId id="274"/>
          </p14:sldIdLst>
        </p14:section>
        <p14:section name="Module Slides" id="{2FF5E6E5-1CE0-412A-8CE0-3C6B6C89EC1C}">
          <p14:sldIdLst>
            <p14:sldId id="283"/>
            <p14:sldId id="288"/>
            <p14:sldId id="414"/>
            <p14:sldId id="459"/>
            <p14:sldId id="460"/>
            <p14:sldId id="461"/>
            <p14:sldId id="462"/>
            <p14:sldId id="447"/>
            <p14:sldId id="463"/>
            <p14:sldId id="465"/>
            <p14:sldId id="468"/>
            <p14:sldId id="466"/>
            <p14:sldId id="467"/>
            <p14:sldId id="473"/>
            <p14:sldId id="472"/>
            <p14:sldId id="474"/>
            <p14:sldId id="470"/>
            <p14:sldId id="471"/>
            <p14:sldId id="477"/>
            <p14:sldId id="478"/>
            <p14:sldId id="479"/>
            <p14:sldId id="476"/>
            <p14:sldId id="416"/>
            <p14:sldId id="469"/>
            <p14:sldId id="475"/>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F7F7F7"/>
    <a:srgbClr val="6187A6"/>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71" autoAdjust="0"/>
    <p:restoredTop sz="77755" autoAdjust="0"/>
  </p:normalViewPr>
  <p:slideViewPr>
    <p:cSldViewPr snapToGrid="0">
      <p:cViewPr varScale="1">
        <p:scale>
          <a:sx n="79" d="100"/>
          <a:sy n="79" d="100"/>
        </p:scale>
        <p:origin x="102" y="342"/>
      </p:cViewPr>
      <p:guideLst/>
    </p:cSldViewPr>
  </p:slideViewPr>
  <p:notesTextViewPr>
    <p:cViewPr>
      <p:scale>
        <a:sx n="1" d="1"/>
        <a:sy n="1" d="1"/>
      </p:scale>
      <p:origin x="0" y="0"/>
    </p:cViewPr>
  </p:notesTextViewPr>
  <p:sorterViewPr>
    <p:cViewPr>
      <p:scale>
        <a:sx n="75" d="100"/>
        <a:sy n="75" d="100"/>
      </p:scale>
      <p:origin x="0" y="-1416"/>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10/13/2014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747620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303391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michael</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2807385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r>
              <a:rPr lang="en-US" dirty="0" smtClean="0"/>
              <a:t>Really, styling and layout are</a:t>
            </a:r>
            <a:r>
              <a:rPr lang="en-US" baseline="0" dirty="0" smtClean="0"/>
              <a:t> not entirely exclusively defined and we use CSS properties to affect both, but basically styling is changing the look of things – the colors, the fonts, the sizes, etc. Layout, on the other hand, is more a matter of where on the screen things appear, how much space there is between things, and how things behave when the screen is resized or reoriented by the user.</a:t>
            </a:r>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err="1" smtClean="0">
                <a:solidFill>
                  <a:schemeClr val="tx2"/>
                </a:solidFill>
                <a:latin typeface="Segoe" pitchFamily="34" charset="0"/>
              </a:rPr>
              <a:t>calc</a:t>
            </a:r>
            <a:r>
              <a:rPr lang="en-GB" dirty="0" smtClean="0">
                <a:solidFill>
                  <a:schemeClr val="tx2"/>
                </a:solidFill>
                <a:latin typeface="Segoe" pitchFamily="34" charset="0"/>
              </a:rPr>
              <a:t>()</a:t>
            </a:r>
          </a:p>
          <a:p>
            <a:r>
              <a:rPr lang="en-GB" dirty="0" err="1" smtClean="0">
                <a:solidFill>
                  <a:schemeClr val="tx2"/>
                </a:solidFill>
                <a:latin typeface="Segoe" pitchFamily="34" charset="0"/>
              </a:rPr>
              <a:t>vw</a:t>
            </a:r>
            <a:r>
              <a:rPr lang="en-GB" dirty="0" smtClean="0">
                <a:solidFill>
                  <a:schemeClr val="tx2"/>
                </a:solidFill>
                <a:latin typeface="Segoe" pitchFamily="34" charset="0"/>
              </a:rPr>
              <a:t> </a:t>
            </a:r>
            <a:r>
              <a:rPr lang="en-GB" dirty="0" err="1" smtClean="0">
                <a:solidFill>
                  <a:schemeClr val="tx2"/>
                </a:solidFill>
                <a:latin typeface="Segoe" pitchFamily="34" charset="0"/>
              </a:rPr>
              <a:t>vh</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38097120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blog.geektrainer.co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odefoster.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hyperlink" Target="http://codefoster.com/codeshow" TargetMode="External"/><Relationship Id="rId4" Type="http://schemas.openxmlformats.org/officeDocument/2006/relationships/hyperlink" Target="http://codefoster.com/codecha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aka.ms/MVA-Voucher"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Foster</a:t>
            </a:r>
          </a:p>
          <a:p>
            <a:r>
              <a:rPr lang="en-US" dirty="0" smtClean="0"/>
              <a:t>Christopher Harrison</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Mobile Web</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4" name="Rectangle 3"/>
          <p:cNvSpPr/>
          <p:nvPr/>
        </p:nvSpPr>
        <p:spPr>
          <a:xfrm>
            <a:off x="3790963" y="6061961"/>
            <a:ext cx="4397422" cy="369332"/>
          </a:xfrm>
          <a:prstGeom prst="rect">
            <a:avLst/>
          </a:prstGeom>
        </p:spPr>
        <p:txBody>
          <a:bodyPr wrap="none">
            <a:spAutoFit/>
          </a:bodyPr>
          <a:lstStyle/>
          <a:p>
            <a:r>
              <a:rPr lang="en-US" dirty="0"/>
              <a:t>http://www.lukew.com/presos/preso.asp?26</a:t>
            </a:r>
          </a:p>
        </p:txBody>
      </p:sp>
      <p:sp>
        <p:nvSpPr>
          <p:cNvPr id="5" name="TextBox 4"/>
          <p:cNvSpPr txBox="1"/>
          <p:nvPr/>
        </p:nvSpPr>
        <p:spPr>
          <a:xfrm>
            <a:off x="2759334" y="1839433"/>
            <a:ext cx="6460679" cy="1908215"/>
          </a:xfrm>
          <a:prstGeom prst="rect">
            <a:avLst/>
          </a:prstGeom>
          <a:noFill/>
        </p:spPr>
        <p:txBody>
          <a:bodyPr wrap="none" rtlCol="0">
            <a:spAutoFit/>
          </a:bodyPr>
          <a:lstStyle/>
          <a:p>
            <a:pPr algn="ctr"/>
            <a:r>
              <a:rPr lang="en-US" sz="6000" dirty="0" err="1" smtClean="0"/>
              <a:t>tl;dr</a:t>
            </a:r>
            <a:r>
              <a:rPr lang="en-US" sz="6000" dirty="0" smtClean="0"/>
              <a:t> version:</a:t>
            </a:r>
          </a:p>
          <a:p>
            <a:endParaRPr lang="en-US" dirty="0"/>
          </a:p>
          <a:p>
            <a:r>
              <a:rPr lang="en-US" sz="2000" dirty="0" smtClean="0"/>
              <a:t>Focusing on mobile devices with smaller screens and limited</a:t>
            </a:r>
          </a:p>
          <a:p>
            <a:r>
              <a:rPr lang="en-US" sz="2000" dirty="0" smtClean="0"/>
              <a:t>bandwidth as the primary client rather than desktops</a:t>
            </a:r>
          </a:p>
        </p:txBody>
      </p:sp>
    </p:spTree>
    <p:extLst>
      <p:ext uri="{BB962C8B-B14F-4D97-AF65-F5344CB8AC3E}">
        <p14:creationId xmlns:p14="http://schemas.microsoft.com/office/powerpoint/2010/main" val="831808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mobile first?</a:t>
            </a:r>
            <a:endParaRPr lang="en-US" dirty="0"/>
          </a:p>
        </p:txBody>
      </p:sp>
      <p:sp>
        <p:nvSpPr>
          <p:cNvPr id="3" name="Content Placeholder 2"/>
          <p:cNvSpPr>
            <a:spLocks noGrp="1"/>
          </p:cNvSpPr>
          <p:nvPr>
            <p:ph sz="quarter" idx="10"/>
          </p:nvPr>
        </p:nvSpPr>
        <p:spPr/>
        <p:txBody>
          <a:bodyPr/>
          <a:lstStyle/>
          <a:p>
            <a:r>
              <a:rPr lang="en-US" dirty="0" smtClean="0"/>
              <a:t>The world has changed</a:t>
            </a:r>
          </a:p>
          <a:p>
            <a:pPr lvl="1"/>
            <a:r>
              <a:rPr lang="en-US" dirty="0" smtClean="0"/>
              <a:t>Mobile device usage has surpassed the desktop</a:t>
            </a:r>
          </a:p>
          <a:p>
            <a:pPr lvl="1"/>
            <a:r>
              <a:rPr lang="en-US" dirty="0" smtClean="0"/>
              <a:t>People are constantly connected</a:t>
            </a:r>
          </a:p>
          <a:p>
            <a:pPr lvl="1"/>
            <a:r>
              <a:rPr lang="en-US" dirty="0" smtClean="0"/>
              <a:t>People want to use whatever device is in their hand</a:t>
            </a:r>
          </a:p>
        </p:txBody>
      </p:sp>
    </p:spTree>
    <p:extLst>
      <p:ext uri="{BB962C8B-B14F-4D97-AF65-F5344CB8AC3E}">
        <p14:creationId xmlns:p14="http://schemas.microsoft.com/office/powerpoint/2010/main" val="34169060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not let mobile devices render desktop sites?</a:t>
            </a:r>
            <a:endParaRPr lang="en-US" dirty="0"/>
          </a:p>
        </p:txBody>
      </p:sp>
      <p:sp>
        <p:nvSpPr>
          <p:cNvPr id="3" name="Content Placeholder 2"/>
          <p:cNvSpPr>
            <a:spLocks noGrp="1"/>
          </p:cNvSpPr>
          <p:nvPr>
            <p:ph sz="quarter" idx="10"/>
          </p:nvPr>
        </p:nvSpPr>
        <p:spPr/>
        <p:txBody>
          <a:bodyPr/>
          <a:lstStyle/>
          <a:p>
            <a:r>
              <a:rPr lang="en-US" dirty="0" smtClean="0"/>
              <a:t>Poor implementations</a:t>
            </a:r>
          </a:p>
          <a:p>
            <a:r>
              <a:rPr lang="en-US" dirty="0" smtClean="0"/>
              <a:t>Decreased processing power</a:t>
            </a:r>
          </a:p>
          <a:p>
            <a:r>
              <a:rPr lang="en-US" dirty="0" smtClean="0"/>
              <a:t>Limited bandwidth</a:t>
            </a:r>
            <a:endParaRPr lang="en-US" dirty="0"/>
          </a:p>
        </p:txBody>
      </p:sp>
    </p:spTree>
    <p:extLst>
      <p:ext uri="{BB962C8B-B14F-4D97-AF65-F5344CB8AC3E}">
        <p14:creationId xmlns:p14="http://schemas.microsoft.com/office/powerpoint/2010/main" val="16559865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create an app?</a:t>
            </a:r>
            <a:endParaRPr lang="en-US" dirty="0"/>
          </a:p>
        </p:txBody>
      </p:sp>
      <p:sp>
        <p:nvSpPr>
          <p:cNvPr id="3" name="Content Placeholder 2"/>
          <p:cNvSpPr>
            <a:spLocks noGrp="1"/>
          </p:cNvSpPr>
          <p:nvPr>
            <p:ph sz="quarter" idx="10"/>
          </p:nvPr>
        </p:nvSpPr>
        <p:spPr/>
        <p:txBody>
          <a:bodyPr/>
          <a:lstStyle/>
          <a:p>
            <a:r>
              <a:rPr lang="en-US" dirty="0" smtClean="0"/>
              <a:t>Store issues</a:t>
            </a:r>
          </a:p>
          <a:p>
            <a:pPr lvl="1"/>
            <a:r>
              <a:rPr lang="en-US" dirty="0" smtClean="0"/>
              <a:t>App needs to be approved</a:t>
            </a:r>
          </a:p>
          <a:p>
            <a:pPr lvl="1"/>
            <a:r>
              <a:rPr lang="en-US" dirty="0" smtClean="0"/>
              <a:t>Updates need to be approved</a:t>
            </a:r>
          </a:p>
          <a:p>
            <a:r>
              <a:rPr lang="en-US" dirty="0" smtClean="0"/>
              <a:t>Compatibility issues</a:t>
            </a:r>
          </a:p>
          <a:p>
            <a:pPr lvl="1"/>
            <a:r>
              <a:rPr lang="en-US" dirty="0" smtClean="0"/>
              <a:t>What devices will you create apps for?</a:t>
            </a:r>
          </a:p>
          <a:p>
            <a:pPr lvl="1"/>
            <a:r>
              <a:rPr lang="en-US" dirty="0" smtClean="0"/>
              <a:t>Who has time to learn new tools?</a:t>
            </a:r>
            <a:endParaRPr lang="en-US" dirty="0"/>
          </a:p>
        </p:txBody>
      </p:sp>
    </p:spTree>
    <p:extLst>
      <p:ext uri="{BB962C8B-B14F-4D97-AF65-F5344CB8AC3E}">
        <p14:creationId xmlns:p14="http://schemas.microsoft.com/office/powerpoint/2010/main" val="3558638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Design guidelines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0290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Focus on touch</a:t>
            </a:r>
            <a:endParaRPr lang="en-US" dirty="0"/>
          </a:p>
        </p:txBody>
      </p:sp>
      <p:sp>
        <p:nvSpPr>
          <p:cNvPr id="5" name="Content Placeholder 4"/>
          <p:cNvSpPr>
            <a:spLocks noGrp="1"/>
          </p:cNvSpPr>
          <p:nvPr>
            <p:ph sz="quarter" idx="10"/>
          </p:nvPr>
        </p:nvSpPr>
        <p:spPr/>
        <p:txBody>
          <a:bodyPr/>
          <a:lstStyle/>
          <a:p>
            <a:r>
              <a:rPr lang="en-US" dirty="0" smtClean="0"/>
              <a:t>Touch is a natural interface</a:t>
            </a:r>
          </a:p>
          <a:p>
            <a:r>
              <a:rPr lang="en-US" dirty="0" smtClean="0"/>
              <a:t>Available on systems beyond tablets and phones</a:t>
            </a:r>
          </a:p>
          <a:p>
            <a:pPr lvl="1"/>
            <a:r>
              <a:rPr lang="en-US" dirty="0" smtClean="0"/>
              <a:t>Laptops</a:t>
            </a:r>
          </a:p>
          <a:p>
            <a:pPr lvl="1"/>
            <a:r>
              <a:rPr lang="en-US" dirty="0" smtClean="0"/>
              <a:t>Desktops</a:t>
            </a:r>
          </a:p>
          <a:p>
            <a:pPr lvl="1"/>
            <a:r>
              <a:rPr lang="en-US" dirty="0" smtClean="0"/>
              <a:t>These </a:t>
            </a:r>
            <a:r>
              <a:rPr lang="en-US" dirty="0" err="1" smtClean="0"/>
              <a:t>Planars</a:t>
            </a:r>
            <a:endParaRPr lang="en-US" dirty="0" smtClean="0"/>
          </a:p>
        </p:txBody>
      </p:sp>
    </p:spTree>
    <p:extLst>
      <p:ext uri="{BB962C8B-B14F-4D97-AF65-F5344CB8AC3E}">
        <p14:creationId xmlns:p14="http://schemas.microsoft.com/office/powerpoint/2010/main" val="323326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design</a:t>
            </a:r>
            <a:endParaRPr lang="en-US" dirty="0"/>
          </a:p>
        </p:txBody>
      </p:sp>
      <p:sp>
        <p:nvSpPr>
          <p:cNvPr id="3" name="Content Placeholder 2"/>
          <p:cNvSpPr>
            <a:spLocks noGrp="1"/>
          </p:cNvSpPr>
          <p:nvPr>
            <p:ph sz="quarter" idx="10"/>
          </p:nvPr>
        </p:nvSpPr>
        <p:spPr/>
        <p:txBody>
          <a:bodyPr/>
          <a:lstStyle/>
          <a:p>
            <a:r>
              <a:rPr lang="en-US" dirty="0" smtClean="0"/>
              <a:t>Big icons</a:t>
            </a:r>
          </a:p>
          <a:p>
            <a:endParaRPr lang="en-US" dirty="0" smtClean="0"/>
          </a:p>
          <a:p>
            <a:r>
              <a:rPr lang="en-US" dirty="0" smtClean="0"/>
              <a:t>Ensure cascading menus support touch</a:t>
            </a:r>
          </a:p>
          <a:p>
            <a:pPr lvl="1"/>
            <a:r>
              <a:rPr lang="en-US" dirty="0" smtClean="0"/>
              <a:t>Capture touch event as well as </a:t>
            </a:r>
            <a:r>
              <a:rPr lang="en-US" dirty="0" err="1" smtClean="0"/>
              <a:t>mouseover</a:t>
            </a:r>
            <a:endParaRPr lang="en-US" dirty="0" smtClean="0"/>
          </a:p>
          <a:p>
            <a:pPr lvl="1"/>
            <a:r>
              <a:rPr lang="en-US" dirty="0" smtClean="0"/>
              <a:t>Make each level clickable</a:t>
            </a:r>
          </a:p>
          <a:p>
            <a:pPr lvl="2"/>
            <a:r>
              <a:rPr lang="en-US" dirty="0" smtClean="0"/>
              <a:t>Send user to a landing page with next level</a:t>
            </a:r>
          </a:p>
        </p:txBody>
      </p:sp>
      <p:sp>
        <p:nvSpPr>
          <p:cNvPr id="5" name="Rounded Rectangle 4"/>
          <p:cNvSpPr/>
          <p:nvPr/>
        </p:nvSpPr>
        <p:spPr>
          <a:xfrm>
            <a:off x="1947682" y="2032740"/>
            <a:ext cx="2670048" cy="67056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Submit</a:t>
            </a:r>
            <a:endParaRPr lang="en-US" dirty="0"/>
          </a:p>
        </p:txBody>
      </p:sp>
      <p:sp>
        <p:nvSpPr>
          <p:cNvPr id="6" name="TextBox 5"/>
          <p:cNvSpPr txBox="1"/>
          <p:nvPr/>
        </p:nvSpPr>
        <p:spPr>
          <a:xfrm>
            <a:off x="7668768" y="2183354"/>
            <a:ext cx="848309" cy="369332"/>
          </a:xfrm>
          <a:prstGeom prst="rect">
            <a:avLst/>
          </a:prstGeom>
          <a:noFill/>
        </p:spPr>
        <p:txBody>
          <a:bodyPr wrap="none" rtlCol="0">
            <a:spAutoFit/>
          </a:bodyPr>
          <a:lstStyle/>
          <a:p>
            <a:r>
              <a:rPr lang="en-US" u="sng" dirty="0" smtClean="0">
                <a:solidFill>
                  <a:srgbClr val="1F497D"/>
                </a:solidFill>
              </a:rPr>
              <a:t>Submit</a:t>
            </a:r>
            <a:endParaRPr lang="en-US" u="sng" dirty="0">
              <a:solidFill>
                <a:srgbClr val="1F497D"/>
              </a:solidFill>
            </a:endParaRPr>
          </a:p>
        </p:txBody>
      </p:sp>
      <p:sp>
        <p:nvSpPr>
          <p:cNvPr id="7" name="Rectangle 6"/>
          <p:cNvSpPr/>
          <p:nvPr/>
        </p:nvSpPr>
        <p:spPr>
          <a:xfrm>
            <a:off x="1947682" y="5472907"/>
            <a:ext cx="1877568" cy="52425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About Us &gt;</a:t>
            </a:r>
            <a:endParaRPr lang="en-US" dirty="0"/>
          </a:p>
        </p:txBody>
      </p:sp>
      <p:sp>
        <p:nvSpPr>
          <p:cNvPr id="8" name="Rectangle 7"/>
          <p:cNvSpPr/>
          <p:nvPr/>
        </p:nvSpPr>
        <p:spPr>
          <a:xfrm>
            <a:off x="6047232" y="4791456"/>
            <a:ext cx="3157728" cy="188715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About Us</a:t>
            </a:r>
          </a:p>
          <a:p>
            <a:pPr algn="ctr"/>
            <a:endParaRPr lang="en-US" dirty="0"/>
          </a:p>
          <a:p>
            <a:pPr algn="ctr"/>
            <a:r>
              <a:rPr lang="en-US" dirty="0" smtClean="0"/>
              <a:t>Contact</a:t>
            </a:r>
          </a:p>
          <a:p>
            <a:pPr algn="ctr"/>
            <a:r>
              <a:rPr lang="en-US" dirty="0" smtClean="0"/>
              <a:t>Jobs</a:t>
            </a:r>
          </a:p>
          <a:p>
            <a:pPr algn="ctr"/>
            <a:r>
              <a:rPr lang="en-US" dirty="0" smtClean="0"/>
              <a:t>Location</a:t>
            </a:r>
            <a:endParaRPr lang="en-US" dirty="0"/>
          </a:p>
        </p:txBody>
      </p:sp>
      <p:sp>
        <p:nvSpPr>
          <p:cNvPr id="9" name="Right Arrow 8"/>
          <p:cNvSpPr/>
          <p:nvPr/>
        </p:nvSpPr>
        <p:spPr>
          <a:xfrm>
            <a:off x="3948689" y="5393659"/>
            <a:ext cx="1975104" cy="68275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Target</a:t>
            </a:r>
            <a:endParaRPr lang="en-US" dirty="0"/>
          </a:p>
        </p:txBody>
      </p:sp>
    </p:spTree>
    <p:extLst>
      <p:ext uri="{BB962C8B-B14F-4D97-AF65-F5344CB8AC3E}">
        <p14:creationId xmlns:p14="http://schemas.microsoft.com/office/powerpoint/2010/main" val="3408105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input</a:t>
            </a:r>
            <a:endParaRPr lang="en-US" dirty="0"/>
          </a:p>
        </p:txBody>
      </p:sp>
      <p:sp>
        <p:nvSpPr>
          <p:cNvPr id="3" name="Content Placeholder 2"/>
          <p:cNvSpPr>
            <a:spLocks noGrp="1"/>
          </p:cNvSpPr>
          <p:nvPr>
            <p:ph sz="quarter" idx="10"/>
          </p:nvPr>
        </p:nvSpPr>
        <p:spPr/>
        <p:txBody>
          <a:bodyPr/>
          <a:lstStyle/>
          <a:p>
            <a:r>
              <a:rPr lang="en-US" dirty="0" smtClean="0"/>
              <a:t>“Long press” or “right click”</a:t>
            </a:r>
          </a:p>
          <a:p>
            <a:pPr lvl="1"/>
            <a:r>
              <a:rPr lang="en-US" dirty="0" smtClean="0"/>
              <a:t>Context menus</a:t>
            </a:r>
          </a:p>
          <a:p>
            <a:r>
              <a:rPr lang="en-US" dirty="0" smtClean="0"/>
              <a:t>Keep everything in the middle</a:t>
            </a:r>
          </a:p>
          <a:p>
            <a:pPr lvl="1"/>
            <a:r>
              <a:rPr lang="en-US" dirty="0" smtClean="0"/>
              <a:t>Edges are often captured by device</a:t>
            </a:r>
          </a:p>
          <a:p>
            <a:pPr lvl="1"/>
            <a:r>
              <a:rPr lang="en-US" dirty="0" smtClean="0"/>
              <a:t>Avoid the top</a:t>
            </a:r>
            <a:endParaRPr lang="en-US" dirty="0"/>
          </a:p>
        </p:txBody>
      </p:sp>
      <p:sp>
        <p:nvSpPr>
          <p:cNvPr id="4" name="Rounded Rectangle 3"/>
          <p:cNvSpPr/>
          <p:nvPr/>
        </p:nvSpPr>
        <p:spPr>
          <a:xfrm>
            <a:off x="7705344" y="2901696"/>
            <a:ext cx="2657856" cy="3572256"/>
          </a:xfrm>
          <a:prstGeom prst="roundRect">
            <a:avLst>
              <a:gd name="adj" fmla="val 6117"/>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 name="Rectangle 4"/>
          <p:cNvSpPr/>
          <p:nvPr/>
        </p:nvSpPr>
        <p:spPr>
          <a:xfrm>
            <a:off x="7936992" y="3133344"/>
            <a:ext cx="2194560" cy="316992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r>
              <a:rPr lang="en-US" dirty="0" smtClean="0"/>
              <a:t>Notification area</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6" name="Down Arrow 5"/>
          <p:cNvSpPr/>
          <p:nvPr/>
        </p:nvSpPr>
        <p:spPr>
          <a:xfrm>
            <a:off x="8686800" y="3133344"/>
            <a:ext cx="694944" cy="682752"/>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23554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outsmart the device</a:t>
            </a:r>
            <a:endParaRPr lang="en-US" dirty="0"/>
          </a:p>
        </p:txBody>
      </p:sp>
      <p:sp>
        <p:nvSpPr>
          <p:cNvPr id="3" name="Content Placeholder 2"/>
          <p:cNvSpPr>
            <a:spLocks noGrp="1"/>
          </p:cNvSpPr>
          <p:nvPr>
            <p:ph sz="quarter" idx="10"/>
          </p:nvPr>
        </p:nvSpPr>
        <p:spPr/>
        <p:txBody>
          <a:bodyPr/>
          <a:lstStyle/>
          <a:p>
            <a:r>
              <a:rPr lang="en-US" dirty="0" smtClean="0"/>
              <a:t>Let the device render controls</a:t>
            </a:r>
          </a:p>
          <a:p>
            <a:pPr lvl="1"/>
            <a:r>
              <a:rPr lang="en-US" dirty="0" smtClean="0"/>
              <a:t>The device knows what’s best</a:t>
            </a:r>
          </a:p>
          <a:p>
            <a:pPr lvl="1"/>
            <a:r>
              <a:rPr lang="en-US" dirty="0" smtClean="0"/>
              <a:t>Creates a consistent interface for the user</a:t>
            </a:r>
          </a:p>
          <a:p>
            <a:r>
              <a:rPr lang="en-US" dirty="0" smtClean="0"/>
              <a:t>Don’t create custom controls</a:t>
            </a:r>
          </a:p>
          <a:p>
            <a:pPr lvl="1"/>
            <a:r>
              <a:rPr lang="en-US" dirty="0" smtClean="0"/>
              <a:t>Dropdown menus</a:t>
            </a:r>
          </a:p>
          <a:p>
            <a:pPr lvl="1"/>
            <a:r>
              <a:rPr lang="en-US" dirty="0" smtClean="0"/>
              <a:t>Textboxes</a:t>
            </a:r>
          </a:p>
        </p:txBody>
      </p:sp>
    </p:spTree>
    <p:extLst>
      <p:ext uri="{BB962C8B-B14F-4D97-AF65-F5344CB8AC3E}">
        <p14:creationId xmlns:p14="http://schemas.microsoft.com/office/powerpoint/2010/main" val="36921935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scrolling versus paging</a:t>
            </a:r>
            <a:endParaRPr lang="en-US" dirty="0"/>
          </a:p>
        </p:txBody>
      </p:sp>
      <p:sp>
        <p:nvSpPr>
          <p:cNvPr id="3" name="Content Placeholder 2"/>
          <p:cNvSpPr>
            <a:spLocks noGrp="1"/>
          </p:cNvSpPr>
          <p:nvPr>
            <p:ph sz="quarter" idx="10"/>
          </p:nvPr>
        </p:nvSpPr>
        <p:spPr/>
        <p:txBody>
          <a:bodyPr/>
          <a:lstStyle/>
          <a:p>
            <a:r>
              <a:rPr lang="en-US" dirty="0" smtClean="0"/>
              <a:t>Scrolling up and down is natural</a:t>
            </a:r>
          </a:p>
          <a:p>
            <a:r>
              <a:rPr lang="en-US" dirty="0" smtClean="0"/>
              <a:t>Paging on a mobile device is awkward</a:t>
            </a:r>
          </a:p>
          <a:p>
            <a:pPr lvl="1"/>
            <a:r>
              <a:rPr lang="en-US" dirty="0" smtClean="0"/>
              <a:t>Difficult to go back to prior data</a:t>
            </a:r>
          </a:p>
          <a:p>
            <a:pPr lvl="1"/>
            <a:r>
              <a:rPr lang="en-US" dirty="0" smtClean="0"/>
              <a:t>Each page typically has a header</a:t>
            </a:r>
          </a:p>
          <a:p>
            <a:r>
              <a:rPr lang="en-US" dirty="0" smtClean="0"/>
              <a:t>Use a single column</a:t>
            </a:r>
            <a:endParaRPr lang="en-US" dirty="0"/>
          </a:p>
        </p:txBody>
      </p:sp>
      <p:sp>
        <p:nvSpPr>
          <p:cNvPr id="4" name="Rectangle 3"/>
          <p:cNvSpPr/>
          <p:nvPr/>
        </p:nvSpPr>
        <p:spPr>
          <a:xfrm>
            <a:off x="8375904" y="2277772"/>
            <a:ext cx="2852928" cy="284286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Lorem ipsum dolor sit </a:t>
            </a:r>
            <a:r>
              <a:rPr lang="en-US" dirty="0" err="1" smtClean="0"/>
              <a:t>amet</a:t>
            </a:r>
            <a:endParaRPr lang="en-US" dirty="0" smtClean="0"/>
          </a:p>
          <a:p>
            <a:pPr algn="ctr"/>
            <a:r>
              <a:rPr lang="en-US" dirty="0" err="1" smtClean="0"/>
              <a:t>Consectetur</a:t>
            </a:r>
            <a:r>
              <a:rPr lang="en-US" dirty="0" smtClean="0"/>
              <a:t> </a:t>
            </a:r>
            <a:r>
              <a:rPr lang="en-US" dirty="0" err="1"/>
              <a:t>adipiscing</a:t>
            </a:r>
            <a:r>
              <a:rPr lang="en-US" dirty="0"/>
              <a:t> </a:t>
            </a:r>
            <a:r>
              <a:rPr lang="en-US" dirty="0" err="1" smtClean="0"/>
              <a:t>elit</a:t>
            </a:r>
            <a:endParaRPr lang="en-US" dirty="0" smtClean="0"/>
          </a:p>
          <a:p>
            <a:pPr algn="ctr"/>
            <a:r>
              <a:rPr lang="en-US" dirty="0" err="1" smtClean="0"/>
              <a:t>Aliquam</a:t>
            </a:r>
            <a:r>
              <a:rPr lang="en-US" dirty="0" smtClean="0"/>
              <a:t> </a:t>
            </a:r>
            <a:r>
              <a:rPr lang="en-US" dirty="0" err="1"/>
              <a:t>enim</a:t>
            </a:r>
            <a:r>
              <a:rPr lang="en-US" dirty="0"/>
              <a:t> </a:t>
            </a:r>
            <a:r>
              <a:rPr lang="en-US" dirty="0" err="1"/>
              <a:t>odio</a:t>
            </a:r>
            <a:r>
              <a:rPr lang="en-US" dirty="0"/>
              <a:t>, </a:t>
            </a:r>
            <a:r>
              <a:rPr lang="en-US" dirty="0" err="1" smtClean="0"/>
              <a:t>convallis</a:t>
            </a:r>
            <a:endParaRPr lang="en-US" dirty="0" smtClean="0"/>
          </a:p>
          <a:p>
            <a:pPr algn="ctr"/>
            <a:r>
              <a:rPr lang="en-US" dirty="0" smtClean="0"/>
              <a:t>Sit </a:t>
            </a:r>
            <a:r>
              <a:rPr lang="en-US" dirty="0" err="1"/>
              <a:t>amet</a:t>
            </a:r>
            <a:r>
              <a:rPr lang="en-US" dirty="0"/>
              <a:t> </a:t>
            </a:r>
            <a:r>
              <a:rPr lang="en-US" dirty="0" err="1"/>
              <a:t>finibus</a:t>
            </a:r>
            <a:r>
              <a:rPr lang="en-US" dirty="0"/>
              <a:t> </a:t>
            </a:r>
            <a:r>
              <a:rPr lang="en-US" dirty="0" smtClean="0"/>
              <a:t>vitae</a:t>
            </a:r>
          </a:p>
          <a:p>
            <a:pPr algn="ctr"/>
            <a:r>
              <a:rPr lang="en-US" dirty="0" err="1" smtClean="0"/>
              <a:t>Efficitur</a:t>
            </a:r>
            <a:r>
              <a:rPr lang="en-US" dirty="0" smtClean="0"/>
              <a:t> </a:t>
            </a:r>
            <a:r>
              <a:rPr lang="en-US" dirty="0"/>
              <a:t>et </a:t>
            </a:r>
            <a:r>
              <a:rPr lang="en-US" dirty="0" err="1" smtClean="0"/>
              <a:t>enim</a:t>
            </a:r>
            <a:r>
              <a:rPr lang="en-US" dirty="0" smtClean="0"/>
              <a:t> in </a:t>
            </a:r>
            <a:r>
              <a:rPr lang="en-US" dirty="0" err="1" smtClean="0"/>
              <a:t>hac</a:t>
            </a:r>
            <a:endParaRPr lang="en-US" dirty="0" smtClean="0"/>
          </a:p>
          <a:p>
            <a:pPr algn="ctr"/>
            <a:endParaRPr lang="en-US" dirty="0"/>
          </a:p>
          <a:p>
            <a:pPr algn="ctr"/>
            <a:endParaRPr lang="en-US" dirty="0" smtClean="0"/>
          </a:p>
        </p:txBody>
      </p:sp>
      <p:sp>
        <p:nvSpPr>
          <p:cNvPr id="5" name="Rounded Rectangle 4"/>
          <p:cNvSpPr/>
          <p:nvPr/>
        </p:nvSpPr>
        <p:spPr>
          <a:xfrm>
            <a:off x="8607552" y="4425696"/>
            <a:ext cx="2353056" cy="4632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Load More</a:t>
            </a:r>
            <a:endParaRPr lang="en-US" dirty="0"/>
          </a:p>
        </p:txBody>
      </p:sp>
    </p:spTree>
    <p:extLst>
      <p:ext uri="{BB962C8B-B14F-4D97-AF65-F5344CB8AC3E}">
        <p14:creationId xmlns:p14="http://schemas.microsoft.com/office/powerpoint/2010/main" val="23328067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a:t>
            </a:r>
            <a:r>
              <a:rPr lang="en-US" dirty="0" smtClean="0"/>
              <a:t>Developer, Microsoft</a:t>
            </a:r>
            <a:endParaRPr lang="en-US" dirty="0" smtClean="0"/>
          </a:p>
          <a:p>
            <a:pPr marL="457046" lvl="1" indent="0">
              <a:buNone/>
            </a:pPr>
            <a:r>
              <a:rPr lang="en-US" dirty="0" smtClean="0"/>
              <a:t>Focused on </a:t>
            </a:r>
            <a:r>
              <a:rPr lang="en-US" dirty="0" smtClean="0"/>
              <a:t>web </a:t>
            </a:r>
            <a:r>
              <a:rPr lang="en-US" dirty="0" smtClean="0"/>
              <a:t>and Office 365 development</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a:t>
            </a:r>
            <a:r>
              <a:rPr lang="en-US" dirty="0" smtClean="0"/>
              <a:t>blogger at </a:t>
            </a:r>
            <a:r>
              <a:rPr lang="en-US" dirty="0" smtClean="0">
                <a:hlinkClick r:id="rId3"/>
              </a:rPr>
              <a:t>http://blog.geektrainer.com</a:t>
            </a:r>
            <a:endParaRPr lang="en-US" dirty="0" smtClean="0"/>
          </a:p>
          <a:p>
            <a:pPr marL="457046" lvl="1" indent="0">
              <a:buNone/>
            </a:pPr>
            <a:r>
              <a:rPr lang="en-US" dirty="0" smtClean="0"/>
              <a:t>Marathoner</a:t>
            </a:r>
            <a:r>
              <a:rPr lang="en-US" dirty="0" smtClean="0"/>
              <a:t>, husband, father of one four legged child</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346193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TextBox 3"/>
          <p:cNvSpPr txBox="1"/>
          <p:nvPr/>
        </p:nvSpPr>
        <p:spPr>
          <a:xfrm>
            <a:off x="4493413" y="694944"/>
            <a:ext cx="3205173" cy="769441"/>
          </a:xfrm>
          <a:prstGeom prst="rect">
            <a:avLst/>
          </a:prstGeom>
          <a:noFill/>
        </p:spPr>
        <p:txBody>
          <a:bodyPr wrap="none" rtlCol="0">
            <a:spAutoFit/>
          </a:bodyPr>
          <a:lstStyle/>
          <a:p>
            <a:r>
              <a:rPr lang="en-US" sz="4400" dirty="0" smtClean="0"/>
              <a:t>Four seconds</a:t>
            </a:r>
            <a:endParaRPr lang="en-US" sz="4400" dirty="0"/>
          </a:p>
        </p:txBody>
      </p:sp>
      <p:sp>
        <p:nvSpPr>
          <p:cNvPr id="5" name="TextBox 4"/>
          <p:cNvSpPr txBox="1"/>
          <p:nvPr/>
        </p:nvSpPr>
        <p:spPr>
          <a:xfrm>
            <a:off x="3401568" y="2560320"/>
            <a:ext cx="5388864" cy="2677656"/>
          </a:xfrm>
          <a:prstGeom prst="rect">
            <a:avLst/>
          </a:prstGeom>
          <a:noFill/>
        </p:spPr>
        <p:txBody>
          <a:bodyPr wrap="square" rtlCol="0">
            <a:spAutoFit/>
          </a:bodyPr>
          <a:lstStyle/>
          <a:p>
            <a:pPr algn="ctr"/>
            <a:r>
              <a:rPr lang="en-US" sz="2400" dirty="0" smtClean="0"/>
              <a:t>That's it. That's all you get. Four seconds.</a:t>
            </a:r>
          </a:p>
          <a:p>
            <a:pPr algn="ctr"/>
            <a:endParaRPr lang="en-US" sz="2400" dirty="0"/>
          </a:p>
          <a:p>
            <a:pPr algn="ctr"/>
            <a:r>
              <a:rPr lang="en-US" sz="2400" dirty="0" smtClean="0"/>
              <a:t>If your page doesn't render in four seconds your users will perceive your page as slow.</a:t>
            </a:r>
          </a:p>
          <a:p>
            <a:pPr algn="ctr"/>
            <a:endParaRPr lang="en-US" sz="2400" dirty="0"/>
          </a:p>
          <a:p>
            <a:pPr algn="ctr"/>
            <a:r>
              <a:rPr lang="en-US" sz="2400" dirty="0" smtClean="0"/>
              <a:t>And perception is reality</a:t>
            </a:r>
            <a:endParaRPr lang="en-US" sz="2400" dirty="0"/>
          </a:p>
        </p:txBody>
      </p:sp>
    </p:spTree>
    <p:extLst>
      <p:ext uri="{BB962C8B-B14F-4D97-AF65-F5344CB8AC3E}">
        <p14:creationId xmlns:p14="http://schemas.microsoft.com/office/powerpoint/2010/main" val="119733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 JavaScript</a:t>
            </a:r>
            <a:endParaRPr lang="en-US" dirty="0"/>
          </a:p>
        </p:txBody>
      </p:sp>
      <p:sp>
        <p:nvSpPr>
          <p:cNvPr id="3" name="Content Placeholder 2"/>
          <p:cNvSpPr>
            <a:spLocks noGrp="1"/>
          </p:cNvSpPr>
          <p:nvPr>
            <p:ph sz="quarter" idx="10"/>
          </p:nvPr>
        </p:nvSpPr>
        <p:spPr/>
        <p:txBody>
          <a:bodyPr/>
          <a:lstStyle/>
          <a:p>
            <a:r>
              <a:rPr lang="en-US" dirty="0" smtClean="0"/>
              <a:t>Mobile devices lack the processing power of their larger relatives</a:t>
            </a:r>
          </a:p>
          <a:p>
            <a:r>
              <a:rPr lang="en-US" dirty="0" smtClean="0"/>
              <a:t>Complex scripts bring your page to a halt</a:t>
            </a:r>
          </a:p>
          <a:p>
            <a:r>
              <a:rPr lang="en-US" dirty="0" smtClean="0"/>
              <a:t>Pages can refresh</a:t>
            </a:r>
          </a:p>
          <a:p>
            <a:r>
              <a:rPr lang="en-US" dirty="0" smtClean="0"/>
              <a:t>Consider avoiding common libraries</a:t>
            </a:r>
          </a:p>
          <a:p>
            <a:pPr lvl="1"/>
            <a:r>
              <a:rPr lang="en-US" dirty="0" smtClean="0"/>
              <a:t>jQuery</a:t>
            </a:r>
          </a:p>
          <a:p>
            <a:pPr lvl="1"/>
            <a:r>
              <a:rPr lang="en-US" dirty="0" smtClean="0"/>
              <a:t>Bootstrap</a:t>
            </a:r>
            <a:endParaRPr lang="en-US" dirty="0"/>
          </a:p>
        </p:txBody>
      </p:sp>
    </p:spTree>
    <p:extLst>
      <p:ext uri="{BB962C8B-B14F-4D97-AF65-F5344CB8AC3E}">
        <p14:creationId xmlns:p14="http://schemas.microsoft.com/office/powerpoint/2010/main" val="20010837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 on CSS</a:t>
            </a:r>
            <a:endParaRPr lang="en-US" dirty="0"/>
          </a:p>
        </p:txBody>
      </p:sp>
      <p:sp>
        <p:nvSpPr>
          <p:cNvPr id="3" name="Content Placeholder 2"/>
          <p:cNvSpPr>
            <a:spLocks noGrp="1"/>
          </p:cNvSpPr>
          <p:nvPr>
            <p:ph sz="quarter" idx="10"/>
          </p:nvPr>
        </p:nvSpPr>
        <p:spPr/>
        <p:txBody>
          <a:bodyPr/>
          <a:lstStyle/>
          <a:p>
            <a:r>
              <a:rPr lang="en-US" dirty="0" smtClean="0"/>
              <a:t>Media queries are your friend</a:t>
            </a:r>
          </a:p>
          <a:p>
            <a:r>
              <a:rPr lang="en-US" dirty="0" smtClean="0"/>
              <a:t>Target device sizes without scripts</a:t>
            </a:r>
            <a:endParaRPr lang="en-US" dirty="0"/>
          </a:p>
        </p:txBody>
      </p:sp>
    </p:spTree>
    <p:extLst>
      <p:ext uri="{BB962C8B-B14F-4D97-AF65-F5344CB8AC3E}">
        <p14:creationId xmlns:p14="http://schemas.microsoft.com/office/powerpoint/2010/main" val="15440548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Streamline everything</a:t>
            </a:r>
            <a:endParaRPr lang="en-US" dirty="0"/>
          </a:p>
        </p:txBody>
      </p:sp>
      <p:sp>
        <p:nvSpPr>
          <p:cNvPr id="3" name="Content Placeholder 2"/>
          <p:cNvSpPr>
            <a:spLocks noGrp="1"/>
          </p:cNvSpPr>
          <p:nvPr>
            <p:ph sz="quarter" idx="10"/>
          </p:nvPr>
        </p:nvSpPr>
        <p:spPr/>
        <p:txBody>
          <a:bodyPr/>
          <a:lstStyle/>
          <a:p>
            <a:r>
              <a:rPr lang="en-US" dirty="0" smtClean="0"/>
              <a:t>Right-size images</a:t>
            </a:r>
          </a:p>
          <a:p>
            <a:pPr lvl="1"/>
            <a:r>
              <a:rPr lang="en-US" dirty="0" smtClean="0">
                <a:latin typeface="Consolas" panose="020B0609020204030204" pitchFamily="49" charset="0"/>
                <a:cs typeface="Consolas" panose="020B0609020204030204" pitchFamily="49" charset="0"/>
              </a:rPr>
              <a:t>style="width:200px"</a:t>
            </a:r>
            <a:r>
              <a:rPr lang="en-US" dirty="0" smtClean="0"/>
              <a:t> still sends the entire picture</a:t>
            </a:r>
          </a:p>
          <a:p>
            <a:r>
              <a:rPr lang="en-US" dirty="0" smtClean="0"/>
              <a:t>Use bundling and minification</a:t>
            </a:r>
          </a:p>
          <a:p>
            <a:pPr lvl="1"/>
            <a:r>
              <a:rPr lang="en-US" dirty="0" smtClean="0"/>
              <a:t>Bundling sends multiple files as one</a:t>
            </a:r>
          </a:p>
          <a:p>
            <a:pPr lvl="1"/>
            <a:r>
              <a:rPr lang="en-US" dirty="0" smtClean="0"/>
              <a:t>Minification removes anything that makes JavaScript and CSS readable</a:t>
            </a:r>
            <a:endParaRPr lang="en-US" dirty="0"/>
          </a:p>
        </p:txBody>
      </p:sp>
    </p:spTree>
    <p:extLst>
      <p:ext uri="{BB962C8B-B14F-4D97-AF65-F5344CB8AC3E}">
        <p14:creationId xmlns:p14="http://schemas.microsoft.com/office/powerpoint/2010/main" val="6330698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Bundling and minification</a:t>
            </a:r>
            <a:endParaRPr lang="en-US" dirty="0"/>
          </a:p>
        </p:txBody>
      </p:sp>
    </p:spTree>
    <p:extLst>
      <p:ext uri="{BB962C8B-B14F-4D97-AF65-F5344CB8AC3E}">
        <p14:creationId xmlns:p14="http://schemas.microsoft.com/office/powerpoint/2010/main" val="36710337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Determine what's important</a:t>
            </a:r>
            <a:endParaRPr lang="en-US" dirty="0"/>
          </a:p>
        </p:txBody>
      </p:sp>
      <p:sp>
        <p:nvSpPr>
          <p:cNvPr id="4" name="Content Placeholder 3"/>
          <p:cNvSpPr>
            <a:spLocks noGrp="1"/>
          </p:cNvSpPr>
          <p:nvPr>
            <p:ph sz="quarter" idx="10"/>
          </p:nvPr>
        </p:nvSpPr>
        <p:spPr/>
        <p:txBody>
          <a:bodyPr/>
          <a:lstStyle/>
          <a:p>
            <a:r>
              <a:rPr lang="en-US" dirty="0" smtClean="0"/>
              <a:t>Focus on core functionality</a:t>
            </a:r>
          </a:p>
          <a:p>
            <a:pPr lvl="1"/>
            <a:r>
              <a:rPr lang="en-US" dirty="0" smtClean="0"/>
              <a:t>Not everything form the desktop site needs to be available</a:t>
            </a:r>
          </a:p>
          <a:p>
            <a:r>
              <a:rPr lang="en-US" dirty="0" smtClean="0"/>
              <a:t>How information is surfaced on a mobile site is different</a:t>
            </a:r>
          </a:p>
          <a:p>
            <a:pPr lvl="1"/>
            <a:r>
              <a:rPr lang="en-US" dirty="0" smtClean="0"/>
              <a:t>Core elements at the top</a:t>
            </a:r>
          </a:p>
          <a:p>
            <a:pPr lvl="1"/>
            <a:r>
              <a:rPr lang="en-US" dirty="0" smtClean="0"/>
              <a:t>Optional information below</a:t>
            </a:r>
            <a:endParaRPr lang="en-US" dirty="0"/>
          </a:p>
        </p:txBody>
      </p:sp>
    </p:spTree>
    <p:extLst>
      <p:ext uri="{BB962C8B-B14F-4D97-AF65-F5344CB8AC3E}">
        <p14:creationId xmlns:p14="http://schemas.microsoft.com/office/powerpoint/2010/main" val="39413992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96384" y="414528"/>
            <a:ext cx="2168992" cy="584775"/>
          </a:xfrm>
          <a:prstGeom prst="rect">
            <a:avLst/>
          </a:prstGeom>
          <a:noFill/>
        </p:spPr>
        <p:txBody>
          <a:bodyPr wrap="none" rtlCol="0">
            <a:spAutoFit/>
          </a:bodyPr>
          <a:lstStyle/>
          <a:p>
            <a:r>
              <a:rPr lang="en-US" sz="3200" dirty="0" smtClean="0"/>
              <a:t>Frayed Knot</a:t>
            </a: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931" y="1253299"/>
            <a:ext cx="4294949" cy="1916621"/>
          </a:xfrm>
          <a:prstGeom prst="rect">
            <a:avLst/>
          </a:prstGeom>
        </p:spPr>
      </p:pic>
      <p:sp>
        <p:nvSpPr>
          <p:cNvPr id="6" name="TextBox 5"/>
          <p:cNvSpPr txBox="1"/>
          <p:nvPr/>
        </p:nvSpPr>
        <p:spPr>
          <a:xfrm>
            <a:off x="6120385" y="1365504"/>
            <a:ext cx="5193791" cy="3970318"/>
          </a:xfrm>
          <a:prstGeom prst="rect">
            <a:avLst/>
          </a:prstGeom>
          <a:noFill/>
        </p:spPr>
        <p:txBody>
          <a:bodyPr wrap="square" rtlCol="0">
            <a:spAutoFit/>
          </a:bodyPr>
          <a:lstStyle/>
          <a:p>
            <a:r>
              <a:rPr lang="en-US" b="1" dirty="0" smtClean="0"/>
              <a:t>Shoelace Knot</a:t>
            </a:r>
          </a:p>
          <a:p>
            <a:endParaRPr lang="en-US" dirty="0"/>
          </a:p>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Nunc</a:t>
            </a:r>
            <a:r>
              <a:rPr lang="en-US" dirty="0"/>
              <a:t> et lacus vitae </a:t>
            </a:r>
            <a:r>
              <a:rPr lang="en-US" dirty="0" err="1"/>
              <a:t>augue</a:t>
            </a:r>
            <a:r>
              <a:rPr lang="en-US" dirty="0"/>
              <a:t> </a:t>
            </a:r>
            <a:r>
              <a:rPr lang="en-US" dirty="0" err="1"/>
              <a:t>fermentum</a:t>
            </a:r>
            <a:r>
              <a:rPr lang="en-US" dirty="0"/>
              <a:t> </a:t>
            </a:r>
            <a:r>
              <a:rPr lang="en-US" dirty="0" err="1"/>
              <a:t>lobortis</a:t>
            </a:r>
            <a:r>
              <a:rPr lang="en-US" dirty="0"/>
              <a:t>. </a:t>
            </a:r>
            <a:r>
              <a:rPr lang="en-US" dirty="0" err="1"/>
              <a:t>Mauris</a:t>
            </a:r>
            <a:r>
              <a:rPr lang="en-US" dirty="0"/>
              <a:t> </a:t>
            </a:r>
            <a:r>
              <a:rPr lang="en-US" dirty="0" err="1"/>
              <a:t>congue</a:t>
            </a:r>
            <a:r>
              <a:rPr lang="en-US" dirty="0"/>
              <a:t>, </a:t>
            </a:r>
            <a:r>
              <a:rPr lang="en-US" dirty="0" err="1"/>
              <a:t>purus</a:t>
            </a:r>
            <a:r>
              <a:rPr lang="en-US" dirty="0"/>
              <a:t> ac </a:t>
            </a:r>
            <a:r>
              <a:rPr lang="en-US" dirty="0" err="1"/>
              <a:t>lobortis</a:t>
            </a:r>
            <a:r>
              <a:rPr lang="en-US" dirty="0"/>
              <a:t> </a:t>
            </a:r>
            <a:r>
              <a:rPr lang="en-US" dirty="0" err="1"/>
              <a:t>aliquet</a:t>
            </a:r>
            <a:r>
              <a:rPr lang="en-US" dirty="0"/>
              <a:t>, </a:t>
            </a:r>
            <a:r>
              <a:rPr lang="en-US" dirty="0" err="1"/>
              <a:t>eros</a:t>
            </a:r>
            <a:r>
              <a:rPr lang="en-US" dirty="0"/>
              <a:t> </a:t>
            </a:r>
            <a:r>
              <a:rPr lang="en-US" dirty="0" err="1"/>
              <a:t>elit</a:t>
            </a:r>
            <a:r>
              <a:rPr lang="en-US" dirty="0"/>
              <a:t> </a:t>
            </a:r>
            <a:r>
              <a:rPr lang="en-US" dirty="0" err="1"/>
              <a:t>imperdiet</a:t>
            </a:r>
            <a:r>
              <a:rPr lang="en-US" dirty="0"/>
              <a:t> </a:t>
            </a:r>
            <a:r>
              <a:rPr lang="en-US" dirty="0" err="1"/>
              <a:t>elit</a:t>
            </a:r>
            <a:r>
              <a:rPr lang="en-US" dirty="0"/>
              <a:t>, </a:t>
            </a:r>
            <a:r>
              <a:rPr lang="en-US" dirty="0" err="1"/>
              <a:t>nec</a:t>
            </a:r>
            <a:r>
              <a:rPr lang="en-US" dirty="0"/>
              <a:t> </a:t>
            </a:r>
            <a:r>
              <a:rPr lang="en-US" dirty="0" err="1"/>
              <a:t>egestas</a:t>
            </a:r>
            <a:r>
              <a:rPr lang="en-US" dirty="0"/>
              <a:t> </a:t>
            </a:r>
            <a:r>
              <a:rPr lang="en-US" dirty="0" err="1"/>
              <a:t>tortor</a:t>
            </a:r>
            <a:r>
              <a:rPr lang="en-US" dirty="0"/>
              <a:t> nisi non </a:t>
            </a:r>
            <a:r>
              <a:rPr lang="en-US" dirty="0" err="1"/>
              <a:t>nisl</a:t>
            </a:r>
            <a:r>
              <a:rPr lang="en-US" dirty="0"/>
              <a:t>. </a:t>
            </a:r>
            <a:r>
              <a:rPr lang="en-US" dirty="0" err="1"/>
              <a:t>Ut</a:t>
            </a:r>
            <a:r>
              <a:rPr lang="en-US" dirty="0"/>
              <a:t> </a:t>
            </a:r>
            <a:r>
              <a:rPr lang="en-US" dirty="0" err="1"/>
              <a:t>suscipit</a:t>
            </a:r>
            <a:r>
              <a:rPr lang="en-US" dirty="0"/>
              <a:t> </a:t>
            </a:r>
            <a:r>
              <a:rPr lang="en-US" dirty="0" err="1"/>
              <a:t>rutrum</a:t>
            </a:r>
            <a:r>
              <a:rPr lang="en-US" dirty="0"/>
              <a:t> mi et gravida. Nam </a:t>
            </a:r>
            <a:r>
              <a:rPr lang="en-US" dirty="0" err="1"/>
              <a:t>ullamcorper</a:t>
            </a:r>
            <a:r>
              <a:rPr lang="en-US" dirty="0"/>
              <a:t> </a:t>
            </a:r>
            <a:r>
              <a:rPr lang="en-US" dirty="0" err="1"/>
              <a:t>leo</a:t>
            </a:r>
            <a:r>
              <a:rPr lang="en-US" dirty="0"/>
              <a:t> </a:t>
            </a:r>
            <a:r>
              <a:rPr lang="en-US" dirty="0" err="1"/>
              <a:t>nisl</a:t>
            </a:r>
            <a:r>
              <a:rPr lang="en-US" dirty="0"/>
              <a:t>, non </a:t>
            </a:r>
            <a:r>
              <a:rPr lang="en-US" dirty="0" err="1"/>
              <a:t>scelerisque</a:t>
            </a:r>
            <a:r>
              <a:rPr lang="en-US" dirty="0"/>
              <a:t> libero </a:t>
            </a:r>
            <a:r>
              <a:rPr lang="en-US" dirty="0" err="1"/>
              <a:t>laoreet</a:t>
            </a:r>
            <a:r>
              <a:rPr lang="en-US" dirty="0"/>
              <a:t> a. </a:t>
            </a:r>
            <a:r>
              <a:rPr lang="en-US" dirty="0" err="1"/>
              <a:t>Suspendisse</a:t>
            </a:r>
            <a:r>
              <a:rPr lang="en-US" dirty="0"/>
              <a:t> </a:t>
            </a:r>
            <a:r>
              <a:rPr lang="en-US" dirty="0" err="1"/>
              <a:t>sed</a:t>
            </a:r>
            <a:r>
              <a:rPr lang="en-US" dirty="0"/>
              <a:t> </a:t>
            </a:r>
            <a:r>
              <a:rPr lang="en-US" dirty="0" err="1"/>
              <a:t>tellus</a:t>
            </a:r>
            <a:r>
              <a:rPr lang="en-US" dirty="0"/>
              <a:t> </a:t>
            </a:r>
            <a:r>
              <a:rPr lang="en-US" dirty="0" err="1"/>
              <a:t>tortor</a:t>
            </a:r>
            <a:r>
              <a:rPr lang="en-US" dirty="0"/>
              <a:t>. </a:t>
            </a:r>
            <a:r>
              <a:rPr lang="en-US" dirty="0" err="1"/>
              <a:t>Praesent</a:t>
            </a:r>
            <a:r>
              <a:rPr lang="en-US" dirty="0"/>
              <a:t> </a:t>
            </a:r>
            <a:r>
              <a:rPr lang="en-US" dirty="0" err="1"/>
              <a:t>eu</a:t>
            </a:r>
            <a:r>
              <a:rPr lang="en-US" dirty="0"/>
              <a:t> </a:t>
            </a:r>
            <a:r>
              <a:rPr lang="en-US" dirty="0" err="1"/>
              <a:t>tristique</a:t>
            </a:r>
            <a:r>
              <a:rPr lang="en-US" dirty="0"/>
              <a:t> diam. </a:t>
            </a:r>
            <a:r>
              <a:rPr lang="en-US" dirty="0" err="1"/>
              <a:t>Cras</a:t>
            </a:r>
            <a:r>
              <a:rPr lang="en-US" dirty="0"/>
              <a:t> </a:t>
            </a:r>
            <a:r>
              <a:rPr lang="en-US" dirty="0" err="1"/>
              <a:t>pretium</a:t>
            </a:r>
            <a:r>
              <a:rPr lang="en-US" dirty="0"/>
              <a:t>, </a:t>
            </a:r>
            <a:r>
              <a:rPr lang="en-US" dirty="0" err="1"/>
              <a:t>massa</a:t>
            </a:r>
            <a:r>
              <a:rPr lang="en-US" dirty="0"/>
              <a:t> sit </a:t>
            </a:r>
            <a:r>
              <a:rPr lang="en-US" dirty="0" err="1"/>
              <a:t>amet</a:t>
            </a:r>
            <a:r>
              <a:rPr lang="en-US" dirty="0"/>
              <a:t> </a:t>
            </a:r>
            <a:r>
              <a:rPr lang="en-US" dirty="0" err="1"/>
              <a:t>lacinia</a:t>
            </a:r>
            <a:r>
              <a:rPr lang="en-US" dirty="0"/>
              <a:t> </a:t>
            </a:r>
            <a:r>
              <a:rPr lang="en-US" dirty="0" err="1"/>
              <a:t>pulvinar</a:t>
            </a:r>
            <a:r>
              <a:rPr lang="en-US" dirty="0"/>
              <a:t>, magna </a:t>
            </a:r>
            <a:r>
              <a:rPr lang="en-US" dirty="0" err="1"/>
              <a:t>tortor</a:t>
            </a:r>
            <a:r>
              <a:rPr lang="en-US" dirty="0"/>
              <a:t> </a:t>
            </a:r>
            <a:r>
              <a:rPr lang="en-US" dirty="0" err="1"/>
              <a:t>rhoncus</a:t>
            </a:r>
            <a:r>
              <a:rPr lang="en-US" dirty="0"/>
              <a:t> </a:t>
            </a:r>
            <a:r>
              <a:rPr lang="en-US" dirty="0" err="1"/>
              <a:t>nisl</a:t>
            </a:r>
            <a:r>
              <a:rPr lang="en-US" dirty="0"/>
              <a:t>, a </a:t>
            </a:r>
            <a:r>
              <a:rPr lang="en-US" dirty="0" err="1"/>
              <a:t>aliquet</a:t>
            </a:r>
            <a:r>
              <a:rPr lang="en-US" dirty="0"/>
              <a:t> ante </a:t>
            </a:r>
            <a:r>
              <a:rPr lang="en-US" dirty="0" err="1"/>
              <a:t>elit</a:t>
            </a:r>
            <a:r>
              <a:rPr lang="en-US" dirty="0"/>
              <a:t> </a:t>
            </a:r>
            <a:r>
              <a:rPr lang="en-US" dirty="0" err="1"/>
              <a:t>nec</a:t>
            </a:r>
            <a:r>
              <a:rPr lang="en-US" dirty="0"/>
              <a:t> libero. </a:t>
            </a:r>
            <a:r>
              <a:rPr lang="en-US" dirty="0" err="1"/>
              <a:t>Aliquam</a:t>
            </a:r>
            <a:r>
              <a:rPr lang="en-US" dirty="0"/>
              <a:t> id </a:t>
            </a:r>
            <a:r>
              <a:rPr lang="en-US" dirty="0" err="1"/>
              <a:t>neque</a:t>
            </a:r>
            <a:r>
              <a:rPr lang="en-US" dirty="0"/>
              <a:t> gravida </a:t>
            </a:r>
            <a:r>
              <a:rPr lang="en-US" dirty="0" err="1"/>
              <a:t>purus</a:t>
            </a:r>
            <a:r>
              <a:rPr lang="en-US" dirty="0"/>
              <a:t> </a:t>
            </a:r>
            <a:r>
              <a:rPr lang="en-US" dirty="0" err="1"/>
              <a:t>sollicitudin</a:t>
            </a:r>
            <a:r>
              <a:rPr lang="en-US" dirty="0"/>
              <a:t> </a:t>
            </a:r>
            <a:r>
              <a:rPr lang="en-US" dirty="0" err="1"/>
              <a:t>facilisis</a:t>
            </a:r>
            <a:r>
              <a:rPr lang="en-US" dirty="0"/>
              <a:t> a id magna.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 per </a:t>
            </a:r>
            <a:r>
              <a:rPr lang="en-US" dirty="0" err="1"/>
              <a:t>conubia</a:t>
            </a:r>
            <a:r>
              <a:rPr lang="en-US" dirty="0"/>
              <a:t> nostra, per </a:t>
            </a:r>
            <a:r>
              <a:rPr lang="en-US" dirty="0" err="1"/>
              <a:t>inceptos</a:t>
            </a:r>
            <a:r>
              <a:rPr lang="en-US" dirty="0"/>
              <a:t> </a:t>
            </a:r>
            <a:r>
              <a:rPr lang="en-US" dirty="0" err="1"/>
              <a:t>himenaeos</a:t>
            </a:r>
            <a:r>
              <a:rPr lang="en-US" dirty="0"/>
              <a:t>. </a:t>
            </a:r>
            <a:endParaRPr lang="en-US" dirty="0"/>
          </a:p>
        </p:txBody>
      </p:sp>
      <p:sp>
        <p:nvSpPr>
          <p:cNvPr id="8" name="TextBox 7"/>
          <p:cNvSpPr txBox="1"/>
          <p:nvPr/>
        </p:nvSpPr>
        <p:spPr>
          <a:xfrm>
            <a:off x="1385931" y="3755136"/>
            <a:ext cx="2640018" cy="1477328"/>
          </a:xfrm>
          <a:prstGeom prst="rect">
            <a:avLst/>
          </a:prstGeom>
          <a:noFill/>
        </p:spPr>
        <p:txBody>
          <a:bodyPr wrap="none" rtlCol="0">
            <a:spAutoFit/>
          </a:bodyPr>
          <a:lstStyle/>
          <a:p>
            <a:r>
              <a:rPr lang="en-US" b="1" dirty="0" smtClean="0"/>
              <a:t>Instructions</a:t>
            </a:r>
          </a:p>
          <a:p>
            <a:endParaRPr lang="en-US" dirty="0" smtClean="0"/>
          </a:p>
          <a:p>
            <a:pPr marL="342900" indent="-342900">
              <a:buFont typeface="+mj-lt"/>
              <a:buAutoNum type="arabicPeriod"/>
            </a:pPr>
            <a:r>
              <a:rPr lang="en-US" dirty="0" smtClean="0"/>
              <a:t>Form loop at each end</a:t>
            </a:r>
          </a:p>
          <a:p>
            <a:pPr marL="342900" indent="-342900">
              <a:buFont typeface="+mj-lt"/>
              <a:buAutoNum type="arabicPeriod"/>
            </a:pPr>
            <a:r>
              <a:rPr lang="en-US" dirty="0" smtClean="0"/>
              <a:t>Join two loops</a:t>
            </a:r>
          </a:p>
          <a:p>
            <a:pPr marL="342900" indent="-342900">
              <a:buFont typeface="+mj-lt"/>
              <a:buAutoNum type="arabicPeriod"/>
            </a:pPr>
            <a:r>
              <a:rPr lang="en-US" dirty="0" smtClean="0"/>
              <a:t>Pull tight</a:t>
            </a:r>
            <a:endParaRPr lang="en-US" dirty="0"/>
          </a:p>
        </p:txBody>
      </p:sp>
    </p:spTree>
    <p:extLst>
      <p:ext uri="{BB962C8B-B14F-4D97-AF65-F5344CB8AC3E}">
        <p14:creationId xmlns:p14="http://schemas.microsoft.com/office/powerpoint/2010/main" val="31250245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96384" y="414528"/>
            <a:ext cx="2168992" cy="584775"/>
          </a:xfrm>
          <a:prstGeom prst="rect">
            <a:avLst/>
          </a:prstGeom>
          <a:noFill/>
        </p:spPr>
        <p:txBody>
          <a:bodyPr wrap="none" rtlCol="0">
            <a:spAutoFit/>
          </a:bodyPr>
          <a:lstStyle/>
          <a:p>
            <a:r>
              <a:rPr lang="en-US" sz="3200" dirty="0" smtClean="0"/>
              <a:t>Frayed Knot</a:t>
            </a: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1451" y="1650568"/>
            <a:ext cx="4294949" cy="1916621"/>
          </a:xfrm>
          <a:prstGeom prst="rect">
            <a:avLst/>
          </a:prstGeom>
        </p:spPr>
      </p:pic>
      <p:sp>
        <p:nvSpPr>
          <p:cNvPr id="6" name="TextBox 5"/>
          <p:cNvSpPr txBox="1"/>
          <p:nvPr/>
        </p:nvSpPr>
        <p:spPr>
          <a:xfrm>
            <a:off x="3755137" y="5035296"/>
            <a:ext cx="4535423" cy="3970318"/>
          </a:xfrm>
          <a:prstGeom prst="rect">
            <a:avLst/>
          </a:prstGeom>
          <a:noFill/>
        </p:spPr>
        <p:txBody>
          <a:bodyPr wrap="square" rtlCol="0">
            <a:spAutoFit/>
          </a:bodyPr>
          <a:lstStyle/>
          <a:p>
            <a:r>
              <a:rPr lang="en-US" dirty="0" smtClean="0"/>
              <a:t>Lorem </a:t>
            </a:r>
            <a:r>
              <a:rPr lang="en-US" dirty="0"/>
              <a:t>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Nunc</a:t>
            </a:r>
            <a:r>
              <a:rPr lang="en-US" dirty="0"/>
              <a:t> et lacus vitae </a:t>
            </a:r>
            <a:r>
              <a:rPr lang="en-US" dirty="0" err="1"/>
              <a:t>augue</a:t>
            </a:r>
            <a:r>
              <a:rPr lang="en-US" dirty="0"/>
              <a:t> </a:t>
            </a:r>
            <a:r>
              <a:rPr lang="en-US" dirty="0" err="1"/>
              <a:t>fermentum</a:t>
            </a:r>
            <a:r>
              <a:rPr lang="en-US" dirty="0"/>
              <a:t> </a:t>
            </a:r>
            <a:r>
              <a:rPr lang="en-US" dirty="0" err="1"/>
              <a:t>lobortis</a:t>
            </a:r>
            <a:r>
              <a:rPr lang="en-US" dirty="0"/>
              <a:t>. </a:t>
            </a:r>
            <a:r>
              <a:rPr lang="en-US" dirty="0" err="1"/>
              <a:t>Mauris</a:t>
            </a:r>
            <a:r>
              <a:rPr lang="en-US" dirty="0"/>
              <a:t> </a:t>
            </a:r>
            <a:r>
              <a:rPr lang="en-US" dirty="0" err="1"/>
              <a:t>congue</a:t>
            </a:r>
            <a:r>
              <a:rPr lang="en-US" dirty="0"/>
              <a:t>, </a:t>
            </a:r>
            <a:r>
              <a:rPr lang="en-US" dirty="0" err="1"/>
              <a:t>purus</a:t>
            </a:r>
            <a:r>
              <a:rPr lang="en-US" dirty="0"/>
              <a:t> ac </a:t>
            </a:r>
            <a:r>
              <a:rPr lang="en-US" dirty="0" err="1"/>
              <a:t>lobortis</a:t>
            </a:r>
            <a:r>
              <a:rPr lang="en-US" dirty="0"/>
              <a:t> </a:t>
            </a:r>
            <a:r>
              <a:rPr lang="en-US" dirty="0" err="1"/>
              <a:t>aliquet</a:t>
            </a:r>
            <a:r>
              <a:rPr lang="en-US" dirty="0"/>
              <a:t>, </a:t>
            </a:r>
            <a:r>
              <a:rPr lang="en-US" dirty="0" err="1"/>
              <a:t>eros</a:t>
            </a:r>
            <a:r>
              <a:rPr lang="en-US" dirty="0"/>
              <a:t> </a:t>
            </a:r>
            <a:r>
              <a:rPr lang="en-US" dirty="0" err="1"/>
              <a:t>elit</a:t>
            </a:r>
            <a:r>
              <a:rPr lang="en-US" dirty="0"/>
              <a:t> </a:t>
            </a:r>
            <a:r>
              <a:rPr lang="en-US" dirty="0" err="1"/>
              <a:t>imperdiet</a:t>
            </a:r>
            <a:r>
              <a:rPr lang="en-US" dirty="0"/>
              <a:t> </a:t>
            </a:r>
            <a:r>
              <a:rPr lang="en-US" dirty="0" err="1"/>
              <a:t>elit</a:t>
            </a:r>
            <a:r>
              <a:rPr lang="en-US" dirty="0"/>
              <a:t>, </a:t>
            </a:r>
            <a:r>
              <a:rPr lang="en-US" dirty="0" err="1"/>
              <a:t>nec</a:t>
            </a:r>
            <a:r>
              <a:rPr lang="en-US" dirty="0"/>
              <a:t> </a:t>
            </a:r>
            <a:r>
              <a:rPr lang="en-US" dirty="0" err="1"/>
              <a:t>egestas</a:t>
            </a:r>
            <a:r>
              <a:rPr lang="en-US" dirty="0"/>
              <a:t> </a:t>
            </a:r>
            <a:r>
              <a:rPr lang="en-US" dirty="0" err="1"/>
              <a:t>tortor</a:t>
            </a:r>
            <a:r>
              <a:rPr lang="en-US" dirty="0"/>
              <a:t> nisi non </a:t>
            </a:r>
            <a:r>
              <a:rPr lang="en-US" dirty="0" err="1"/>
              <a:t>nisl</a:t>
            </a:r>
            <a:r>
              <a:rPr lang="en-US" dirty="0"/>
              <a:t>. </a:t>
            </a:r>
            <a:r>
              <a:rPr lang="en-US" dirty="0" err="1"/>
              <a:t>Ut</a:t>
            </a:r>
            <a:r>
              <a:rPr lang="en-US" dirty="0"/>
              <a:t> </a:t>
            </a:r>
            <a:r>
              <a:rPr lang="en-US" dirty="0" err="1"/>
              <a:t>suscipit</a:t>
            </a:r>
            <a:r>
              <a:rPr lang="en-US" dirty="0"/>
              <a:t> </a:t>
            </a:r>
            <a:r>
              <a:rPr lang="en-US" dirty="0" err="1"/>
              <a:t>rutrum</a:t>
            </a:r>
            <a:r>
              <a:rPr lang="en-US" dirty="0"/>
              <a:t> mi et gravida. Nam </a:t>
            </a:r>
            <a:r>
              <a:rPr lang="en-US" dirty="0" err="1"/>
              <a:t>ullamcorper</a:t>
            </a:r>
            <a:r>
              <a:rPr lang="en-US" dirty="0"/>
              <a:t> </a:t>
            </a:r>
            <a:r>
              <a:rPr lang="en-US" dirty="0" err="1"/>
              <a:t>leo</a:t>
            </a:r>
            <a:r>
              <a:rPr lang="en-US" dirty="0"/>
              <a:t> </a:t>
            </a:r>
            <a:r>
              <a:rPr lang="en-US" dirty="0" err="1"/>
              <a:t>nisl</a:t>
            </a:r>
            <a:r>
              <a:rPr lang="en-US" dirty="0"/>
              <a:t>, non </a:t>
            </a:r>
            <a:r>
              <a:rPr lang="en-US" dirty="0" err="1"/>
              <a:t>scelerisque</a:t>
            </a:r>
            <a:r>
              <a:rPr lang="en-US" dirty="0"/>
              <a:t> libero </a:t>
            </a:r>
            <a:r>
              <a:rPr lang="en-US" dirty="0" err="1"/>
              <a:t>laoreet</a:t>
            </a:r>
            <a:r>
              <a:rPr lang="en-US" dirty="0"/>
              <a:t> a. </a:t>
            </a:r>
            <a:r>
              <a:rPr lang="en-US" dirty="0" err="1"/>
              <a:t>Suspendisse</a:t>
            </a:r>
            <a:r>
              <a:rPr lang="en-US" dirty="0"/>
              <a:t> </a:t>
            </a:r>
            <a:r>
              <a:rPr lang="en-US" dirty="0" err="1"/>
              <a:t>sed</a:t>
            </a:r>
            <a:r>
              <a:rPr lang="en-US" dirty="0"/>
              <a:t> </a:t>
            </a:r>
            <a:r>
              <a:rPr lang="en-US" dirty="0" err="1"/>
              <a:t>tellus</a:t>
            </a:r>
            <a:r>
              <a:rPr lang="en-US" dirty="0"/>
              <a:t> </a:t>
            </a:r>
            <a:r>
              <a:rPr lang="en-US" dirty="0" err="1"/>
              <a:t>tortor</a:t>
            </a:r>
            <a:r>
              <a:rPr lang="en-US" dirty="0"/>
              <a:t>. </a:t>
            </a:r>
            <a:r>
              <a:rPr lang="en-US" dirty="0" err="1"/>
              <a:t>Praesent</a:t>
            </a:r>
            <a:r>
              <a:rPr lang="en-US" dirty="0"/>
              <a:t> </a:t>
            </a:r>
            <a:r>
              <a:rPr lang="en-US" dirty="0" err="1"/>
              <a:t>eu</a:t>
            </a:r>
            <a:r>
              <a:rPr lang="en-US" dirty="0"/>
              <a:t> </a:t>
            </a:r>
            <a:r>
              <a:rPr lang="en-US" dirty="0" err="1"/>
              <a:t>tristique</a:t>
            </a:r>
            <a:r>
              <a:rPr lang="en-US" dirty="0"/>
              <a:t> diam. </a:t>
            </a:r>
            <a:r>
              <a:rPr lang="en-US" dirty="0" err="1"/>
              <a:t>Cras</a:t>
            </a:r>
            <a:r>
              <a:rPr lang="en-US" dirty="0"/>
              <a:t> </a:t>
            </a:r>
            <a:r>
              <a:rPr lang="en-US" dirty="0" err="1"/>
              <a:t>pretium</a:t>
            </a:r>
            <a:r>
              <a:rPr lang="en-US" dirty="0"/>
              <a:t>, </a:t>
            </a:r>
            <a:r>
              <a:rPr lang="en-US" dirty="0" err="1"/>
              <a:t>massa</a:t>
            </a:r>
            <a:r>
              <a:rPr lang="en-US" dirty="0"/>
              <a:t> sit </a:t>
            </a:r>
            <a:r>
              <a:rPr lang="en-US" dirty="0" err="1"/>
              <a:t>amet</a:t>
            </a:r>
            <a:r>
              <a:rPr lang="en-US" dirty="0"/>
              <a:t> </a:t>
            </a:r>
            <a:r>
              <a:rPr lang="en-US" dirty="0" err="1"/>
              <a:t>lacinia</a:t>
            </a:r>
            <a:r>
              <a:rPr lang="en-US" dirty="0"/>
              <a:t> </a:t>
            </a:r>
            <a:r>
              <a:rPr lang="en-US" dirty="0" err="1"/>
              <a:t>pulvinar</a:t>
            </a:r>
            <a:r>
              <a:rPr lang="en-US" dirty="0"/>
              <a:t>, magna </a:t>
            </a:r>
            <a:r>
              <a:rPr lang="en-US" dirty="0" err="1"/>
              <a:t>tortor</a:t>
            </a:r>
            <a:r>
              <a:rPr lang="en-US" dirty="0"/>
              <a:t> </a:t>
            </a:r>
            <a:r>
              <a:rPr lang="en-US" dirty="0" err="1"/>
              <a:t>rhoncus</a:t>
            </a:r>
            <a:r>
              <a:rPr lang="en-US" dirty="0"/>
              <a:t> </a:t>
            </a:r>
            <a:r>
              <a:rPr lang="en-US" dirty="0" err="1"/>
              <a:t>nisl</a:t>
            </a:r>
            <a:r>
              <a:rPr lang="en-US" dirty="0"/>
              <a:t>, a </a:t>
            </a:r>
            <a:r>
              <a:rPr lang="en-US" dirty="0" err="1"/>
              <a:t>aliquet</a:t>
            </a:r>
            <a:r>
              <a:rPr lang="en-US" dirty="0"/>
              <a:t> ante </a:t>
            </a:r>
            <a:r>
              <a:rPr lang="en-US" dirty="0" err="1"/>
              <a:t>elit</a:t>
            </a:r>
            <a:r>
              <a:rPr lang="en-US" dirty="0"/>
              <a:t> </a:t>
            </a:r>
            <a:r>
              <a:rPr lang="en-US" dirty="0" err="1"/>
              <a:t>nec</a:t>
            </a:r>
            <a:r>
              <a:rPr lang="en-US" dirty="0"/>
              <a:t> libero. </a:t>
            </a:r>
            <a:r>
              <a:rPr lang="en-US" dirty="0" err="1"/>
              <a:t>Aliquam</a:t>
            </a:r>
            <a:r>
              <a:rPr lang="en-US" dirty="0"/>
              <a:t> id </a:t>
            </a:r>
            <a:r>
              <a:rPr lang="en-US" dirty="0" err="1"/>
              <a:t>neque</a:t>
            </a:r>
            <a:r>
              <a:rPr lang="en-US" dirty="0"/>
              <a:t> gravida </a:t>
            </a:r>
            <a:r>
              <a:rPr lang="en-US" dirty="0" err="1"/>
              <a:t>purus</a:t>
            </a:r>
            <a:r>
              <a:rPr lang="en-US" dirty="0"/>
              <a:t> </a:t>
            </a:r>
            <a:r>
              <a:rPr lang="en-US" dirty="0" err="1"/>
              <a:t>sollicitudin</a:t>
            </a:r>
            <a:r>
              <a:rPr lang="en-US" dirty="0"/>
              <a:t> </a:t>
            </a:r>
            <a:r>
              <a:rPr lang="en-US" dirty="0" err="1"/>
              <a:t>facilisis</a:t>
            </a:r>
            <a:r>
              <a:rPr lang="en-US" dirty="0"/>
              <a:t> a id magna.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 per </a:t>
            </a:r>
            <a:r>
              <a:rPr lang="en-US" dirty="0" err="1"/>
              <a:t>conubia</a:t>
            </a:r>
            <a:r>
              <a:rPr lang="en-US" dirty="0"/>
              <a:t> nostra, per </a:t>
            </a:r>
            <a:r>
              <a:rPr lang="en-US" dirty="0" err="1"/>
              <a:t>inceptos</a:t>
            </a:r>
            <a:r>
              <a:rPr lang="en-US" dirty="0"/>
              <a:t> </a:t>
            </a:r>
            <a:r>
              <a:rPr lang="en-US" dirty="0" err="1"/>
              <a:t>himenaeos</a:t>
            </a:r>
            <a:r>
              <a:rPr lang="en-US" dirty="0"/>
              <a:t>. </a:t>
            </a:r>
            <a:endParaRPr lang="en-US" dirty="0"/>
          </a:p>
        </p:txBody>
      </p:sp>
      <p:sp>
        <p:nvSpPr>
          <p:cNvPr id="8" name="TextBox 7"/>
          <p:cNvSpPr txBox="1"/>
          <p:nvPr/>
        </p:nvSpPr>
        <p:spPr>
          <a:xfrm>
            <a:off x="3755137" y="3562579"/>
            <a:ext cx="2640018" cy="1477328"/>
          </a:xfrm>
          <a:prstGeom prst="rect">
            <a:avLst/>
          </a:prstGeom>
          <a:noFill/>
        </p:spPr>
        <p:txBody>
          <a:bodyPr wrap="none" rtlCol="0">
            <a:spAutoFit/>
          </a:bodyPr>
          <a:lstStyle/>
          <a:p>
            <a:r>
              <a:rPr lang="en-US" b="1" dirty="0" smtClean="0"/>
              <a:t>Instructions</a:t>
            </a:r>
          </a:p>
          <a:p>
            <a:endParaRPr lang="en-US" dirty="0" smtClean="0"/>
          </a:p>
          <a:p>
            <a:pPr marL="342900" indent="-342900">
              <a:buFont typeface="+mj-lt"/>
              <a:buAutoNum type="arabicPeriod"/>
            </a:pPr>
            <a:r>
              <a:rPr lang="en-US" dirty="0" smtClean="0"/>
              <a:t>Form loop at each end</a:t>
            </a:r>
          </a:p>
          <a:p>
            <a:pPr marL="342900" indent="-342900">
              <a:buFont typeface="+mj-lt"/>
              <a:buAutoNum type="arabicPeriod"/>
            </a:pPr>
            <a:r>
              <a:rPr lang="en-US" dirty="0" smtClean="0"/>
              <a:t>Join two loops</a:t>
            </a:r>
          </a:p>
          <a:p>
            <a:pPr marL="342900" indent="-342900">
              <a:buFont typeface="+mj-lt"/>
              <a:buAutoNum type="arabicPeriod"/>
            </a:pPr>
            <a:r>
              <a:rPr lang="en-US" dirty="0" smtClean="0"/>
              <a:t>Pull tight</a:t>
            </a:r>
            <a:endParaRPr lang="en-US" dirty="0"/>
          </a:p>
        </p:txBody>
      </p:sp>
      <p:sp>
        <p:nvSpPr>
          <p:cNvPr id="2" name="TextBox 1"/>
          <p:cNvSpPr txBox="1"/>
          <p:nvPr/>
        </p:nvSpPr>
        <p:spPr>
          <a:xfrm>
            <a:off x="5018169" y="1140269"/>
            <a:ext cx="1541512" cy="369332"/>
          </a:xfrm>
          <a:prstGeom prst="rect">
            <a:avLst/>
          </a:prstGeom>
          <a:noFill/>
        </p:spPr>
        <p:txBody>
          <a:bodyPr wrap="none" rtlCol="0">
            <a:spAutoFit/>
          </a:bodyPr>
          <a:lstStyle/>
          <a:p>
            <a:r>
              <a:rPr lang="en-US" b="1" dirty="0"/>
              <a:t>Shoelace </a:t>
            </a:r>
            <a:r>
              <a:rPr lang="en-US" b="1" dirty="0" smtClean="0"/>
              <a:t>Knot</a:t>
            </a:r>
            <a:endParaRPr lang="en-US" b="1" dirty="0"/>
          </a:p>
        </p:txBody>
      </p:sp>
    </p:spTree>
    <p:extLst>
      <p:ext uri="{BB962C8B-B14F-4D97-AF65-F5344CB8AC3E}">
        <p14:creationId xmlns:p14="http://schemas.microsoft.com/office/powerpoint/2010/main" val="31344184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test, test</a:t>
            </a:r>
            <a:endParaRPr lang="en-US" dirty="0"/>
          </a:p>
        </p:txBody>
      </p:sp>
      <p:sp>
        <p:nvSpPr>
          <p:cNvPr id="4" name="Content Placeholder 3"/>
          <p:cNvSpPr>
            <a:spLocks noGrp="1"/>
          </p:cNvSpPr>
          <p:nvPr>
            <p:ph sz="quarter" idx="10"/>
          </p:nvPr>
        </p:nvSpPr>
        <p:spPr/>
        <p:txBody>
          <a:bodyPr/>
          <a:lstStyle/>
          <a:p>
            <a:r>
              <a:rPr lang="en-US" dirty="0" smtClean="0"/>
              <a:t>Emulators help</a:t>
            </a:r>
          </a:p>
          <a:p>
            <a:r>
              <a:rPr lang="en-US" dirty="0" smtClean="0"/>
              <a:t>Consider physical devices</a:t>
            </a:r>
            <a:endParaRPr lang="en-US" dirty="0"/>
          </a:p>
        </p:txBody>
      </p:sp>
    </p:spTree>
    <p:extLst>
      <p:ext uri="{BB962C8B-B14F-4D97-AF65-F5344CB8AC3E}">
        <p14:creationId xmlns:p14="http://schemas.microsoft.com/office/powerpoint/2010/main" val="16837140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What </a:t>
            </a:r>
            <a:r>
              <a:rPr lang="en-US" b="1" dirty="0" smtClean="0"/>
              <a:t>not</a:t>
            </a:r>
            <a:r>
              <a:rPr lang="en-US" dirty="0" smtClean="0"/>
              <a:t> to do</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3374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Jeremy Foster | @codefoster</a:t>
            </a:r>
            <a:endParaRPr lang="en-US" dirty="0"/>
          </a:p>
        </p:txBody>
      </p:sp>
      <p:sp>
        <p:nvSpPr>
          <p:cNvPr id="7" name="Content Placeholder 6"/>
          <p:cNvSpPr>
            <a:spLocks noGrp="1"/>
          </p:cNvSpPr>
          <p:nvPr>
            <p:ph idx="10"/>
          </p:nvPr>
        </p:nvSpPr>
        <p:spPr/>
        <p:txBody>
          <a:bodyPr/>
          <a:lstStyle/>
          <a:p>
            <a:r>
              <a:rPr lang="en-US" dirty="0" smtClean="0"/>
              <a:t>Developer Evangelist, Microsoft</a:t>
            </a:r>
          </a:p>
          <a:p>
            <a:r>
              <a:rPr lang="en-US" dirty="0" smtClean="0"/>
              <a:t>Honing in on web platform, Windows apps, and Azure</a:t>
            </a:r>
          </a:p>
          <a:p>
            <a:r>
              <a:rPr lang="en-US" dirty="0" smtClean="0"/>
              <a:t>Blogging at </a:t>
            </a:r>
            <a:r>
              <a:rPr lang="en-US" dirty="0" smtClean="0">
                <a:hlinkClick r:id="rId3"/>
              </a:rPr>
              <a:t>http://codefoster.com</a:t>
            </a:r>
            <a:endParaRPr lang="en-US" dirty="0" smtClean="0"/>
          </a:p>
          <a:p>
            <a:r>
              <a:rPr lang="en-US" dirty="0" smtClean="0"/>
              <a:t>Author, presenter, coder</a:t>
            </a:r>
          </a:p>
          <a:p>
            <a:r>
              <a:rPr lang="en-US" dirty="0" smtClean="0">
                <a:hlinkClick r:id="rId4"/>
              </a:rPr>
              <a:t>http://codefoster.com/codechat</a:t>
            </a:r>
            <a:endParaRPr lang="en-US" dirty="0" smtClean="0"/>
          </a:p>
          <a:p>
            <a:r>
              <a:rPr lang="en-US" dirty="0" smtClean="0">
                <a:hlinkClick r:id="rId5"/>
              </a:rPr>
              <a:t>http://codefoster.com/codeshow</a:t>
            </a:r>
            <a:endParaRPr lang="en-US" dirty="0" smtClean="0"/>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61838" y="198841"/>
            <a:ext cx="1830521" cy="1829226"/>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44521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702558" y="2082260"/>
            <a:ext cx="4551426" cy="707453"/>
          </a:xfrm>
        </p:spPr>
        <p:txBody>
          <a:bodyPr/>
          <a:lstStyle/>
          <a:p>
            <a:r>
              <a:rPr lang="en-US" dirty="0" smtClean="0"/>
              <a:t>Don’t use plugins</a:t>
            </a:r>
            <a:endParaRPr lang="en-US" dirty="0"/>
          </a:p>
        </p:txBody>
      </p:sp>
      <p:sp>
        <p:nvSpPr>
          <p:cNvPr id="3" name="Content Placeholder 2"/>
          <p:cNvSpPr>
            <a:spLocks noGrp="1"/>
          </p:cNvSpPr>
          <p:nvPr>
            <p:ph sz="quarter" idx="4294967295"/>
          </p:nvPr>
        </p:nvSpPr>
        <p:spPr>
          <a:xfrm>
            <a:off x="5019294" y="3435731"/>
            <a:ext cx="1917954" cy="733933"/>
          </a:xfrm>
          <a:prstGeom prst="rect">
            <a:avLst/>
          </a:prstGeom>
        </p:spPr>
        <p:txBody>
          <a:bodyPr/>
          <a:lstStyle/>
          <a:p>
            <a:pPr marL="0" indent="0">
              <a:buNone/>
            </a:pPr>
            <a:r>
              <a:rPr lang="en-US" dirty="0" smtClean="0"/>
              <a:t>Just don’t</a:t>
            </a:r>
            <a:endParaRPr lang="en-US" dirty="0"/>
          </a:p>
        </p:txBody>
      </p:sp>
    </p:spTree>
    <p:extLst>
      <p:ext uri="{BB962C8B-B14F-4D97-AF65-F5344CB8AC3E}">
        <p14:creationId xmlns:p14="http://schemas.microsoft.com/office/powerpoint/2010/main" val="85376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from other people's mistakes</a:t>
            </a:r>
            <a:endParaRPr lang="en-US" dirty="0"/>
          </a:p>
        </p:txBody>
      </p:sp>
      <p:sp>
        <p:nvSpPr>
          <p:cNvPr id="3" name="Content Placeholder 2"/>
          <p:cNvSpPr>
            <a:spLocks noGrp="1"/>
          </p:cNvSpPr>
          <p:nvPr>
            <p:ph sz="quarter" idx="10"/>
          </p:nvPr>
        </p:nvSpPr>
        <p:spPr/>
        <p:txBody>
          <a:bodyPr/>
          <a:lstStyle/>
          <a:p>
            <a:r>
              <a:rPr lang="en-US" dirty="0"/>
              <a:t>http://wtfmobileweb.com/</a:t>
            </a:r>
          </a:p>
        </p:txBody>
      </p:sp>
    </p:spTree>
    <p:extLst>
      <p:ext uri="{BB962C8B-B14F-4D97-AF65-F5344CB8AC3E}">
        <p14:creationId xmlns:p14="http://schemas.microsoft.com/office/powerpoint/2010/main" val="18299215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solidFill>
                  <a:srgbClr val="FF0000"/>
                </a:solidFill>
              </a:rPr>
              <a:t>Beginner to intermediate web platform experience</a:t>
            </a:r>
          </a:p>
          <a:p>
            <a:pPr lvl="1"/>
            <a:r>
              <a:rPr lang="en-US" dirty="0" smtClean="0">
                <a:solidFill>
                  <a:srgbClr val="FF0000"/>
                </a:solidFill>
              </a:rPr>
              <a:t>Those looking for latest in modern web platform</a:t>
            </a:r>
          </a:p>
          <a:p>
            <a:r>
              <a:rPr lang="en-US" dirty="0" smtClean="0"/>
              <a:t>Suggested Prerequisites/Supporting Material</a:t>
            </a:r>
          </a:p>
          <a:p>
            <a:pPr lvl="1"/>
            <a:r>
              <a:rPr lang="en-US" dirty="0" smtClean="0">
                <a:solidFill>
                  <a:srgbClr val="FF0000"/>
                </a:solidFill>
              </a:rPr>
              <a:t>microsoftvirtualacademy.com (mva.ms)</a:t>
            </a:r>
          </a:p>
          <a:p>
            <a:pPr lvl="1"/>
            <a:r>
              <a:rPr lang="en-US" dirty="0" smtClean="0">
                <a:solidFill>
                  <a:srgbClr val="FF0000"/>
                </a:solidFill>
              </a:rPr>
              <a:t>codecademy.com</a:t>
            </a:r>
            <a:endParaRPr lang="en-US" dirty="0">
              <a:solidFill>
                <a:srgbClr val="FF0000"/>
              </a:solidFill>
            </a:endParaRPr>
          </a:p>
          <a:p>
            <a:pPr lvl="1"/>
            <a:r>
              <a:rPr lang="en-US" dirty="0" smtClean="0">
                <a:solidFill>
                  <a:srgbClr val="FF0000"/>
                </a:solidFill>
              </a:rPr>
              <a:t>code.org/learn</a:t>
            </a:r>
          </a:p>
          <a:p>
            <a:pPr lvl="1"/>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3"/>
              </a:rPr>
              <a:t>http://aka.ms/MVA-Voucher</a:t>
            </a:r>
            <a:r>
              <a:rPr lang="en-US" dirty="0" smtClean="0"/>
              <a:t> </a:t>
            </a:r>
          </a:p>
          <a:p>
            <a:pPr lvl="1"/>
            <a:r>
              <a:rPr lang="en-US" dirty="0" smtClean="0"/>
              <a:t>Enter this code: </a:t>
            </a:r>
            <a:r>
              <a:rPr lang="en-US" b="1" dirty="0" smtClean="0">
                <a:solidFill>
                  <a:srgbClr val="FF0000"/>
                </a:solidFill>
              </a:rPr>
              <a:t>DevUnivWinAppsHTML1</a:t>
            </a:r>
            <a:r>
              <a:rPr lang="en-US" dirty="0" smtClean="0">
                <a:solidFill>
                  <a:srgbClr val="FF0000"/>
                </a:solidFill>
              </a:rPr>
              <a:t> (expires 9/26/2014)</a:t>
            </a:r>
            <a:endParaRPr lang="en-US" dirty="0">
              <a:solidFill>
                <a:srgbClr val="FF0000"/>
              </a:solidFill>
            </a:endParaRPr>
          </a:p>
        </p:txBody>
      </p:sp>
      <p:pic>
        <p:nvPicPr>
          <p:cNvPr id="5" name="Picture 4"/>
          <p:cNvPicPr>
            <a:picLocks noChangeAspect="1"/>
          </p:cNvPicPr>
          <p:nvPr/>
        </p:nvPicPr>
        <p:blipFill>
          <a:blip r:embed="rId4"/>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637703309"/>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Setting Up 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Designing for Mobile</a:t>
            </a:r>
            <a:endParaRPr lang="en-US" dirty="0"/>
          </a:p>
        </p:txBody>
      </p:sp>
      <p:sp>
        <p:nvSpPr>
          <p:cNvPr id="4" name="Subtitle 3"/>
          <p:cNvSpPr>
            <a:spLocks noGrp="1"/>
          </p:cNvSpPr>
          <p:nvPr>
            <p:ph type="subTitle" idx="1"/>
          </p:nvPr>
        </p:nvSpPr>
        <p:spPr/>
        <p:txBody>
          <a:bodyPr/>
          <a:lstStyle/>
          <a:p>
            <a:r>
              <a:rPr lang="en-US" dirty="0" smtClean="0"/>
              <a:t>Christopher Harrison | @</a:t>
            </a:r>
            <a:r>
              <a:rPr lang="en-US" dirty="0" err="1" smtClean="0"/>
              <a:t>GeekTrainer</a:t>
            </a:r>
            <a:endParaRPr lang="en-US" dirty="0"/>
          </a:p>
          <a:p>
            <a:r>
              <a:rPr lang="en-US" dirty="0" smtClean="0"/>
              <a:t>Jeremy Foster | @codefoster</a:t>
            </a:r>
            <a:endParaRPr lang="en-US" dirty="0"/>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“Mobile First”?</a:t>
            </a:r>
          </a:p>
          <a:p>
            <a:r>
              <a:rPr lang="en-GB" dirty="0" smtClean="0"/>
              <a:t>Design guidelines</a:t>
            </a:r>
          </a:p>
          <a:p>
            <a:r>
              <a:rPr lang="en-GB" dirty="0" smtClean="0"/>
              <a:t>Want </a:t>
            </a:r>
            <a:r>
              <a:rPr lang="en-GB" b="1" dirty="0" smtClean="0"/>
              <a:t>not</a:t>
            </a:r>
            <a:r>
              <a:rPr lang="en-GB" dirty="0" smtClean="0"/>
              <a:t> to do</a:t>
            </a:r>
            <a:endParaRPr lang="en-GB" dirty="0"/>
          </a:p>
        </p:txBody>
      </p:sp>
      <p:sp>
        <p:nvSpPr>
          <p:cNvPr id="2" name="Title 1"/>
          <p:cNvSpPr>
            <a:spLocks noGrp="1"/>
          </p:cNvSpPr>
          <p:nvPr>
            <p:ph type="title"/>
          </p:nvPr>
        </p:nvSpPr>
        <p:spPr/>
        <p:txBody>
          <a:bodyPr/>
          <a:lstStyle/>
          <a:p>
            <a:r>
              <a:rPr lang="en-US" dirty="0" smtClean="0"/>
              <a:t>Designing for Mobile</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What is “Mobile First”?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907576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purl.org/dc/terms/"/>
    <ds:schemaRef ds:uri="ecd1fa32-ae44-48d6-80a1-71a52da60b4a"/>
    <ds:schemaRef ds:uri="http://www.w3.org/XML/1998/namespace"/>
  </ds:schemaRefs>
</ds:datastoreItem>
</file>

<file path=customXml/itemProps2.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11454</TotalTime>
  <Words>1055</Words>
  <Application>Microsoft Office PowerPoint</Application>
  <PresentationFormat>Widescreen</PresentationFormat>
  <Paragraphs>201</Paragraphs>
  <Slides>32</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Andale Mono</vt:lpstr>
      <vt:lpstr>Arial</vt:lpstr>
      <vt:lpstr>Calibri</vt:lpstr>
      <vt:lpstr>Consolas</vt:lpstr>
      <vt:lpstr>Segoe</vt:lpstr>
      <vt:lpstr>Segoe UI</vt:lpstr>
      <vt:lpstr>Segoe UI Light</vt:lpstr>
      <vt:lpstr>Segoe UI Symbol</vt:lpstr>
      <vt:lpstr>1_Office Theme</vt:lpstr>
      <vt:lpstr>2_Office Theme</vt:lpstr>
      <vt:lpstr>Mobile Web</vt:lpstr>
      <vt:lpstr>Meet Christopher Harrison | ‏@geektrainer </vt:lpstr>
      <vt:lpstr>Meet Jeremy Foster | @codefoster</vt:lpstr>
      <vt:lpstr>Setting Expectations</vt:lpstr>
      <vt:lpstr>     Join the MVA Community!</vt:lpstr>
      <vt:lpstr>Course Topics</vt:lpstr>
      <vt:lpstr>PowerPoint Presentation</vt:lpstr>
      <vt:lpstr>Designing for Mobile</vt:lpstr>
      <vt:lpstr>PowerPoint Presentation</vt:lpstr>
      <vt:lpstr>PowerPoint Presentation</vt:lpstr>
      <vt:lpstr>Why mobile first?</vt:lpstr>
      <vt:lpstr>Why not let mobile devices render desktop sites?</vt:lpstr>
      <vt:lpstr>Why not create an app?</vt:lpstr>
      <vt:lpstr>PowerPoint Presentation</vt:lpstr>
      <vt:lpstr>Focus on touch</vt:lpstr>
      <vt:lpstr>Touch design</vt:lpstr>
      <vt:lpstr>Touch input</vt:lpstr>
      <vt:lpstr>Don’t outsmart the device</vt:lpstr>
      <vt:lpstr>Consider scrolling versus paging</vt:lpstr>
      <vt:lpstr>PowerPoint Presentation</vt:lpstr>
      <vt:lpstr>Limit JavaScript</vt:lpstr>
      <vt:lpstr>Depend on CSS</vt:lpstr>
      <vt:lpstr>Streamline everything</vt:lpstr>
      <vt:lpstr>Bundling and minification</vt:lpstr>
      <vt:lpstr>Determine what's important</vt:lpstr>
      <vt:lpstr>PowerPoint Presentation</vt:lpstr>
      <vt:lpstr>PowerPoint Presentation</vt:lpstr>
      <vt:lpstr>Test, test, test</vt:lpstr>
      <vt:lpstr>PowerPoint Presentation</vt:lpstr>
      <vt:lpstr>Don’t use plugins</vt:lpstr>
      <vt:lpstr>Learn from other people's mistakes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170</cp:revision>
  <dcterms:created xsi:type="dcterms:W3CDTF">2013-02-15T23:12:42Z</dcterms:created>
  <dcterms:modified xsi:type="dcterms:W3CDTF">2014-10-13T17:39:19Z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