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60" r:id="rId5"/>
    <p:sldId id="261" r:id="rId6"/>
    <p:sldId id="262" r:id="rId7"/>
    <p:sldId id="263" r:id="rId8"/>
    <p:sldId id="265" r:id="rId9"/>
    <p:sldId id="267" r:id="rId10"/>
    <p:sldId id="283" r:id="rId11"/>
    <p:sldId id="284" r:id="rId12"/>
    <p:sldId id="285" r:id="rId13"/>
    <p:sldId id="268" r:id="rId14"/>
    <p:sldId id="289" r:id="rId15"/>
    <p:sldId id="290" r:id="rId16"/>
    <p:sldId id="291" r:id="rId17"/>
    <p:sldId id="293" r:id="rId18"/>
    <p:sldId id="294" r:id="rId19"/>
    <p:sldId id="295" r:id="rId20"/>
    <p:sldId id="296" r:id="rId21"/>
    <p:sldId id="297" r:id="rId22"/>
    <p:sldId id="286" r:id="rId23"/>
    <p:sldId id="287" r:id="rId24"/>
    <p:sldId id="269" r:id="rId25"/>
    <p:sldId id="288" r:id="rId26"/>
    <p:sldId id="270" r:id="rId27"/>
    <p:sldId id="281" r:id="rId28"/>
  </p:sldIdLst>
  <p:sldSz cx="18288000" cy="10287000"/>
  <p:notesSz cx="6858000" cy="9144000"/>
  <p:embeddedFontLst>
    <p:embeddedFont>
      <p:font typeface="Arimo Bold" panose="020B0604020202020204" charset="0"/>
      <p:regular r:id="rId29"/>
    </p:embeddedFont>
    <p:embeddedFont>
      <p:font typeface="Calibri" panose="020F0502020204030204" pitchFamily="34" charset="0"/>
      <p:regular r:id="rId30"/>
      <p:bold r:id="rId31"/>
      <p:italic r:id="rId32"/>
      <p:boldItalic r:id="rId33"/>
    </p:embeddedFont>
    <p:embeddedFont>
      <p:font typeface="Halant Bold" panose="020B0604020202020204" charset="0"/>
      <p:regular r:id="rId34"/>
    </p:embeddedFont>
    <p:embeddedFont>
      <p:font typeface="Rubik Bold" panose="020B0604020202020204" charset="-79"/>
      <p:regular r:id="rId35"/>
    </p:embeddedFont>
    <p:embeddedFont>
      <p:font typeface="Muli Bold" panose="020B0604020202020204" charset="0"/>
      <p:regular r:id="rId36"/>
    </p:embeddedFont>
    <p:embeddedFont>
      <p:font typeface="Muli Regular" panose="020B0604020202020204" charset="0"/>
      <p:regular r:id="rId37"/>
    </p:embeddedFont>
    <p:embeddedFont>
      <p:font typeface="Migra ExtraBold Italics" panose="020B0604020202020204" charset="0"/>
      <p:regular r:id="rId38"/>
    </p:embeddedFont>
    <p:embeddedFont>
      <p:font typeface="Rubik" panose="020B0604020202020204" charset="-79"/>
      <p:regular r:id="rId39"/>
    </p:embeddedFont>
    <p:embeddedFont>
      <p:font typeface="Muli Regular Bold" panose="020B0604020202020204" charset="0"/>
      <p:regular r:id="rId40"/>
    </p:embeddedFont>
    <p:embeddedFont>
      <p:font typeface="Halant Medium Bold" panose="020B0604020202020204" charset="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82" d="100"/>
          <a:sy n="82" d="100"/>
        </p:scale>
        <p:origin x="114"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1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hyperlink" Target="https://medium.com/@futurice/hate-speech-detection-6e3b6b682a9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497630">
            <a:off x="12726927" y="-435644"/>
            <a:ext cx="7821318" cy="13147373"/>
          </a:xfrm>
          <a:prstGeom prst="rect">
            <a:avLst/>
          </a:prstGeom>
          <a:solidFill>
            <a:srgbClr val="1D3880"/>
          </a:solidFill>
        </p:spPr>
      </p:sp>
      <p:sp>
        <p:nvSpPr>
          <p:cNvPr id="3" name="TextBox 3"/>
          <p:cNvSpPr txBox="1"/>
          <p:nvPr/>
        </p:nvSpPr>
        <p:spPr>
          <a:xfrm>
            <a:off x="1587569" y="8439420"/>
            <a:ext cx="6265690" cy="274108"/>
          </a:xfrm>
          <a:prstGeom prst="rect">
            <a:avLst/>
          </a:prstGeom>
        </p:spPr>
        <p:txBody>
          <a:bodyPr lIns="0" tIns="0" rIns="0" bIns="0" rtlCol="0" anchor="t">
            <a:spAutoFit/>
          </a:bodyPr>
          <a:lstStyle/>
          <a:p>
            <a:pPr marL="0" lvl="0" indent="0">
              <a:lnSpc>
                <a:spcPts val="2130"/>
              </a:lnSpc>
              <a:spcBef>
                <a:spcPct val="0"/>
              </a:spcBef>
            </a:pPr>
            <a:r>
              <a:rPr lang="en-US" sz="1775" u="none">
                <a:solidFill>
                  <a:srgbClr val="FFFFFF"/>
                </a:solidFill>
                <a:latin typeface="Rubik"/>
              </a:rPr>
              <a:t>Aider votre entreprise à atteindre de plus grandes hauteurs</a:t>
            </a:r>
          </a:p>
        </p:txBody>
      </p:sp>
      <p:sp>
        <p:nvSpPr>
          <p:cNvPr id="4" name="TextBox 4"/>
          <p:cNvSpPr txBox="1"/>
          <p:nvPr/>
        </p:nvSpPr>
        <p:spPr>
          <a:xfrm>
            <a:off x="1028700" y="2423881"/>
            <a:ext cx="8271963" cy="3047629"/>
          </a:xfrm>
          <a:prstGeom prst="rect">
            <a:avLst/>
          </a:prstGeom>
        </p:spPr>
        <p:txBody>
          <a:bodyPr lIns="0" tIns="0" rIns="0" bIns="0" rtlCol="0" anchor="t">
            <a:spAutoFit/>
          </a:bodyPr>
          <a:lstStyle/>
          <a:p>
            <a:pPr algn="ctr">
              <a:lnSpc>
                <a:spcPts val="8181"/>
              </a:lnSpc>
            </a:pPr>
            <a:r>
              <a:rPr lang="en-US" sz="4800" dirty="0">
                <a:solidFill>
                  <a:srgbClr val="000000"/>
                </a:solidFill>
                <a:latin typeface="Rubik Bold"/>
              </a:rPr>
              <a:t>Automatic recognition of violence-related content on social media .</a:t>
            </a:r>
          </a:p>
        </p:txBody>
      </p:sp>
      <p:grpSp>
        <p:nvGrpSpPr>
          <p:cNvPr id="5" name="Group 5"/>
          <p:cNvGrpSpPr/>
          <p:nvPr/>
        </p:nvGrpSpPr>
        <p:grpSpPr>
          <a:xfrm>
            <a:off x="616244" y="6879511"/>
            <a:ext cx="4615259" cy="2114709"/>
            <a:chOff x="0" y="80504"/>
            <a:chExt cx="6153679" cy="2819612"/>
          </a:xfrm>
        </p:grpSpPr>
        <p:sp>
          <p:nvSpPr>
            <p:cNvPr id="6" name="TextBox 6"/>
            <p:cNvSpPr txBox="1"/>
            <p:nvPr/>
          </p:nvSpPr>
          <p:spPr>
            <a:xfrm>
              <a:off x="0" y="80504"/>
              <a:ext cx="6153679" cy="666849"/>
            </a:xfrm>
            <a:prstGeom prst="rect">
              <a:avLst/>
            </a:prstGeom>
          </p:spPr>
          <p:txBody>
            <a:bodyPr lIns="0" tIns="0" rIns="0" bIns="0" rtlCol="0" anchor="t">
              <a:spAutoFit/>
            </a:bodyPr>
            <a:lstStyle/>
            <a:p>
              <a:pPr>
                <a:lnSpc>
                  <a:spcPts val="3900"/>
                </a:lnSpc>
              </a:pPr>
              <a:r>
                <a:rPr lang="en-US" sz="3000" spc="89" dirty="0">
                  <a:solidFill>
                    <a:srgbClr val="2B4A9D"/>
                  </a:solidFill>
                  <a:latin typeface="Arimo Bold"/>
                </a:rPr>
                <a:t>Realized by :</a:t>
              </a:r>
            </a:p>
          </p:txBody>
        </p:sp>
        <p:sp>
          <p:nvSpPr>
            <p:cNvPr id="7" name="TextBox 7"/>
            <p:cNvSpPr txBox="1"/>
            <p:nvPr/>
          </p:nvSpPr>
          <p:spPr>
            <a:xfrm>
              <a:off x="0" y="866140"/>
              <a:ext cx="6153679" cy="2033976"/>
            </a:xfrm>
            <a:prstGeom prst="rect">
              <a:avLst/>
            </a:prstGeom>
          </p:spPr>
          <p:txBody>
            <a:bodyPr lIns="0" tIns="0" rIns="0" bIns="0" rtlCol="0" anchor="t">
              <a:spAutoFit/>
            </a:bodyPr>
            <a:lstStyle/>
            <a:p>
              <a:pPr>
                <a:lnSpc>
                  <a:spcPts val="4087"/>
                </a:lnSpc>
              </a:pPr>
              <a:r>
                <a:rPr lang="en-US" sz="2724" spc="136" dirty="0">
                  <a:solidFill>
                    <a:srgbClr val="000000"/>
                  </a:solidFill>
                  <a:latin typeface="Arimo Bold"/>
                </a:rPr>
                <a:t>BOUFOUS BOUCHRA</a:t>
              </a:r>
            </a:p>
            <a:p>
              <a:pPr>
                <a:lnSpc>
                  <a:spcPts val="4087"/>
                </a:lnSpc>
              </a:pPr>
              <a:r>
                <a:rPr lang="en-US" sz="2724" spc="136" dirty="0">
                  <a:solidFill>
                    <a:srgbClr val="000000"/>
                  </a:solidFill>
                  <a:latin typeface="Arimo Bold"/>
                </a:rPr>
                <a:t>EL-OUARDI YASSINE CHARAF OUALID</a:t>
              </a:r>
            </a:p>
          </p:txBody>
        </p:sp>
      </p:grpSp>
      <p:grpSp>
        <p:nvGrpSpPr>
          <p:cNvPr id="8" name="Group 8"/>
          <p:cNvGrpSpPr/>
          <p:nvPr/>
        </p:nvGrpSpPr>
        <p:grpSpPr>
          <a:xfrm>
            <a:off x="6469753" y="6879511"/>
            <a:ext cx="5020579" cy="1115012"/>
            <a:chOff x="0" y="80504"/>
            <a:chExt cx="6694106" cy="1486683"/>
          </a:xfrm>
        </p:grpSpPr>
        <p:sp>
          <p:nvSpPr>
            <p:cNvPr id="9" name="TextBox 9"/>
            <p:cNvSpPr txBox="1"/>
            <p:nvPr/>
          </p:nvSpPr>
          <p:spPr>
            <a:xfrm>
              <a:off x="0" y="80504"/>
              <a:ext cx="6694106" cy="666850"/>
            </a:xfrm>
            <a:prstGeom prst="rect">
              <a:avLst/>
            </a:prstGeom>
          </p:spPr>
          <p:txBody>
            <a:bodyPr lIns="0" tIns="0" rIns="0" bIns="0" rtlCol="0" anchor="t">
              <a:spAutoFit/>
            </a:bodyPr>
            <a:lstStyle/>
            <a:p>
              <a:pPr>
                <a:lnSpc>
                  <a:spcPts val="3900"/>
                </a:lnSpc>
              </a:pPr>
              <a:r>
                <a:rPr lang="en-US" sz="3000" spc="89" dirty="0">
                  <a:solidFill>
                    <a:srgbClr val="2B4A9D"/>
                  </a:solidFill>
                  <a:latin typeface="Arimo Bold"/>
                </a:rPr>
                <a:t>Supervised by  :</a:t>
              </a:r>
            </a:p>
          </p:txBody>
        </p:sp>
        <p:sp>
          <p:nvSpPr>
            <p:cNvPr id="10" name="TextBox 10"/>
            <p:cNvSpPr txBox="1"/>
            <p:nvPr/>
          </p:nvSpPr>
          <p:spPr>
            <a:xfrm>
              <a:off x="0" y="866140"/>
              <a:ext cx="6694106" cy="701047"/>
            </a:xfrm>
            <a:prstGeom prst="rect">
              <a:avLst/>
            </a:prstGeom>
          </p:spPr>
          <p:txBody>
            <a:bodyPr lIns="0" tIns="0" rIns="0" bIns="0" rtlCol="0" anchor="t">
              <a:spAutoFit/>
            </a:bodyPr>
            <a:lstStyle/>
            <a:p>
              <a:pPr>
                <a:lnSpc>
                  <a:spcPts val="4087"/>
                </a:lnSpc>
              </a:pPr>
              <a:r>
                <a:rPr lang="en-US" sz="2724" spc="136" dirty="0" err="1">
                  <a:solidFill>
                    <a:srgbClr val="000000"/>
                  </a:solidFill>
                  <a:latin typeface="Arimo Bold"/>
                </a:rPr>
                <a:t>Pr</a:t>
              </a:r>
              <a:r>
                <a:rPr lang="en-US" sz="2724" spc="136" dirty="0">
                  <a:solidFill>
                    <a:srgbClr val="000000"/>
                  </a:solidFill>
                  <a:latin typeface="Arimo Bold"/>
                </a:rPr>
                <a:t> H. </a:t>
              </a:r>
              <a:r>
                <a:rPr lang="en-US" sz="2724" spc="136" dirty="0" err="1">
                  <a:solidFill>
                    <a:srgbClr val="000000"/>
                  </a:solidFill>
                  <a:latin typeface="Arimo Bold"/>
                </a:rPr>
                <a:t>Mousannif</a:t>
              </a:r>
              <a:r>
                <a:rPr lang="en-US" sz="2724" spc="136" dirty="0">
                  <a:solidFill>
                    <a:srgbClr val="000000"/>
                  </a:solidFill>
                  <a:latin typeface="Arimo Bold"/>
                </a:rPr>
                <a:t> </a:t>
              </a:r>
            </a:p>
          </p:txBody>
        </p:sp>
      </p:grpSp>
      <p:pic>
        <p:nvPicPr>
          <p:cNvPr id="11" name="Picture 11"/>
          <p:cNvPicPr>
            <a:picLocks noChangeAspect="1"/>
          </p:cNvPicPr>
          <p:nvPr/>
        </p:nvPicPr>
        <p:blipFill>
          <a:blip r:embed="rId2"/>
          <a:srcRect t="9592" b="23873"/>
          <a:stretch>
            <a:fillRect/>
          </a:stretch>
        </p:blipFill>
        <p:spPr>
          <a:xfrm>
            <a:off x="0" y="0"/>
            <a:ext cx="3578285" cy="17855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64002" y="1879390"/>
            <a:ext cx="6648878" cy="0"/>
          </a:xfrm>
          <a:prstGeom prst="line">
            <a:avLst/>
          </a:prstGeom>
          <a:ln w="47625" cap="flat">
            <a:solidFill>
              <a:srgbClr val="1D3880"/>
            </a:solidFill>
            <a:prstDash val="solid"/>
            <a:headEnd type="none" w="sm" len="sm"/>
            <a:tailEnd type="none" w="sm" len="sm"/>
          </a:ln>
        </p:spPr>
      </p:sp>
      <p:sp>
        <p:nvSpPr>
          <p:cNvPr id="3" name="AutoShape 3"/>
          <p:cNvSpPr/>
          <p:nvPr/>
        </p:nvSpPr>
        <p:spPr>
          <a:xfrm>
            <a:off x="453451" y="1368204"/>
            <a:ext cx="316457" cy="315924"/>
          </a:xfrm>
          <a:prstGeom prst="rect">
            <a:avLst/>
          </a:prstGeom>
          <a:solidFill>
            <a:srgbClr val="2140C4"/>
          </a:solidFill>
        </p:spPr>
      </p:sp>
      <p:grpSp>
        <p:nvGrpSpPr>
          <p:cNvPr id="5" name="Group 5"/>
          <p:cNvGrpSpPr/>
          <p:nvPr/>
        </p:nvGrpSpPr>
        <p:grpSpPr>
          <a:xfrm>
            <a:off x="1028700" y="2481467"/>
            <a:ext cx="8115300" cy="7167122"/>
            <a:chOff x="0" y="-66477"/>
            <a:chExt cx="10820400" cy="7317173"/>
          </a:xfrm>
        </p:grpSpPr>
        <p:sp>
          <p:nvSpPr>
            <p:cNvPr id="6" name="TextBox 6"/>
            <p:cNvSpPr txBox="1"/>
            <p:nvPr/>
          </p:nvSpPr>
          <p:spPr>
            <a:xfrm>
              <a:off x="0" y="-66477"/>
              <a:ext cx="10820400" cy="1239057"/>
            </a:xfrm>
            <a:prstGeom prst="rect">
              <a:avLst/>
            </a:prstGeom>
          </p:spPr>
          <p:txBody>
            <a:bodyPr lIns="0" tIns="0" rIns="0" bIns="0" rtlCol="0" anchor="t">
              <a:spAutoFit/>
            </a:bodyPr>
            <a:lstStyle/>
            <a:p>
              <a:pPr>
                <a:lnSpc>
                  <a:spcPts val="7800"/>
                </a:lnSpc>
              </a:pPr>
              <a:r>
                <a:rPr lang="en-US" sz="4800" b="1" dirty="0">
                  <a:solidFill>
                    <a:srgbClr val="0070C0"/>
                  </a:solidFill>
                </a:rPr>
                <a:t>Word2Vec model creation</a:t>
              </a:r>
              <a:endParaRPr lang="en-US" sz="4800" spc="-120" dirty="0">
                <a:solidFill>
                  <a:srgbClr val="0070C0"/>
                </a:solidFill>
                <a:latin typeface="Muli Regular Bold"/>
              </a:endParaRPr>
            </a:p>
          </p:txBody>
        </p:sp>
        <p:sp>
          <p:nvSpPr>
            <p:cNvPr id="7" name="TextBox 7"/>
            <p:cNvSpPr txBox="1"/>
            <p:nvPr/>
          </p:nvSpPr>
          <p:spPr>
            <a:xfrm>
              <a:off x="0" y="1783265"/>
              <a:ext cx="10820400" cy="5467431"/>
            </a:xfrm>
            <a:prstGeom prst="rect">
              <a:avLst/>
            </a:prstGeom>
          </p:spPr>
          <p:txBody>
            <a:bodyPr lIns="0" tIns="0" rIns="0" bIns="0" rtlCol="0" anchor="t">
              <a:spAutoFit/>
            </a:bodyPr>
            <a:lstStyle/>
            <a:p>
              <a:r>
                <a:rPr lang="en-US" sz="2400" dirty="0"/>
                <a:t>The Word2Vec class from the </a:t>
              </a:r>
              <a:r>
                <a:rPr lang="en-US" sz="2400" b="1" dirty="0" err="1"/>
                <a:t>gensim</a:t>
              </a:r>
              <a:r>
                <a:rPr lang="en-US" sz="2400" dirty="0"/>
                <a:t> library is used to create the word embedding model.</a:t>
              </a:r>
              <a:endParaRPr lang="fr-FR" sz="2400" dirty="0"/>
            </a:p>
            <a:p>
              <a:r>
                <a:rPr lang="en-US" sz="2400" dirty="0"/>
                <a:t>The parameters for Word2Vec include:</a:t>
              </a:r>
            </a:p>
            <a:p>
              <a:endParaRPr lang="fr-FR" sz="2400" dirty="0"/>
            </a:p>
            <a:p>
              <a:pPr lvl="0">
                <a:lnSpc>
                  <a:spcPct val="150000"/>
                </a:lnSpc>
              </a:pPr>
              <a:r>
                <a:rPr lang="en-US" sz="2400" b="1" dirty="0"/>
                <a:t>sentences</a:t>
              </a:r>
              <a:r>
                <a:rPr lang="en-US" sz="2400" dirty="0"/>
                <a:t>: The prepared sentences from the previous step.</a:t>
              </a:r>
              <a:endParaRPr lang="fr-FR" sz="2400" dirty="0"/>
            </a:p>
            <a:p>
              <a:pPr lvl="0">
                <a:lnSpc>
                  <a:spcPct val="150000"/>
                </a:lnSpc>
              </a:pPr>
              <a:r>
                <a:rPr lang="en-US" sz="2400" b="1" dirty="0" err="1"/>
                <a:t>vector_size</a:t>
              </a:r>
              <a:r>
                <a:rPr lang="en-US" sz="2400" dirty="0"/>
                <a:t>: The dimensionality of the word vectors you want to obtain. In your case, you specified 100.</a:t>
              </a:r>
              <a:endParaRPr lang="fr-FR" sz="2400" dirty="0"/>
            </a:p>
            <a:p>
              <a:pPr lvl="0">
                <a:lnSpc>
                  <a:spcPct val="150000"/>
                </a:lnSpc>
              </a:pPr>
              <a:r>
                <a:rPr lang="en-US" sz="2400" b="1" dirty="0"/>
                <a:t>window</a:t>
              </a:r>
              <a:r>
                <a:rPr lang="en-US" sz="2400" dirty="0"/>
                <a:t>: The size of the context window for predicting neighboring words.</a:t>
              </a:r>
              <a:endParaRPr lang="fr-FR" sz="2400" dirty="0"/>
            </a:p>
            <a:p>
              <a:pPr lvl="0">
                <a:lnSpc>
                  <a:spcPct val="150000"/>
                </a:lnSpc>
              </a:pPr>
              <a:r>
                <a:rPr lang="en-US" sz="2400" b="1" dirty="0" err="1"/>
                <a:t>min_count</a:t>
              </a:r>
              <a:r>
                <a:rPr lang="en-US" sz="2400" dirty="0"/>
                <a:t>: The minimum number of occurrences a word must have to be considered in the model.</a:t>
              </a:r>
              <a:endParaRPr lang="fr-FR" sz="2400" dirty="0"/>
            </a:p>
          </p:txBody>
        </p:sp>
      </p:grpSp>
      <p:sp>
        <p:nvSpPr>
          <p:cNvPr id="8" name="TextBox 8"/>
          <p:cNvSpPr txBox="1"/>
          <p:nvPr/>
        </p:nvSpPr>
        <p:spPr>
          <a:xfrm>
            <a:off x="1493628" y="1312653"/>
            <a:ext cx="7240617" cy="356829"/>
          </a:xfrm>
          <a:prstGeom prst="rect">
            <a:avLst/>
          </a:prstGeom>
        </p:spPr>
        <p:txBody>
          <a:bodyPr lIns="0" tIns="0" rIns="0" bIns="0" rtlCol="0" anchor="t">
            <a:spAutoFit/>
          </a:bodyPr>
          <a:lstStyle/>
          <a:p>
            <a:pPr marL="0" lvl="0" indent="0" algn="l">
              <a:lnSpc>
                <a:spcPts val="2879"/>
              </a:lnSpc>
              <a:spcBef>
                <a:spcPct val="0"/>
              </a:spcBef>
            </a:pPr>
            <a:r>
              <a:rPr lang="en-US" sz="2399" spc="21" dirty="0">
                <a:solidFill>
                  <a:srgbClr val="000000"/>
                </a:solidFill>
                <a:latin typeface="Rubik Bold"/>
              </a:rPr>
              <a:t>Word </a:t>
            </a:r>
            <a:r>
              <a:rPr lang="en-US" sz="2399" spc="21" dirty="0" err="1">
                <a:solidFill>
                  <a:srgbClr val="000000"/>
                </a:solidFill>
                <a:latin typeface="Rubik Bold"/>
              </a:rPr>
              <a:t>Embeddings</a:t>
            </a:r>
            <a:endParaRPr lang="en-US" sz="2399" spc="21" dirty="0">
              <a:solidFill>
                <a:srgbClr val="000000"/>
              </a:solidFill>
              <a:latin typeface="Rubik Bold"/>
            </a:endParaRPr>
          </a:p>
        </p:txBody>
      </p:sp>
      <p:sp>
        <p:nvSpPr>
          <p:cNvPr id="9" name="TextBox 9"/>
          <p:cNvSpPr txBox="1"/>
          <p:nvPr/>
        </p:nvSpPr>
        <p:spPr>
          <a:xfrm>
            <a:off x="769908" y="247650"/>
            <a:ext cx="15537027" cy="743793"/>
          </a:xfrm>
          <a:prstGeom prst="rect">
            <a:avLst/>
          </a:prstGeom>
        </p:spPr>
        <p:txBody>
          <a:bodyPr lIns="0" tIns="0" rIns="0" bIns="0" rtlCol="0" anchor="t">
            <a:spAutoFit/>
          </a:bodyPr>
          <a:lstStyle/>
          <a:p>
            <a:pPr>
              <a:lnSpc>
                <a:spcPts val="5774"/>
              </a:lnSpc>
            </a:pPr>
            <a:r>
              <a:rPr lang="en-US" sz="4000" spc="-54" dirty="0">
                <a:solidFill>
                  <a:srgbClr val="151B39"/>
                </a:solidFill>
                <a:latin typeface="Halant Bold"/>
              </a:rPr>
              <a:t>5- Features Extraction</a:t>
            </a:r>
          </a:p>
        </p:txBody>
      </p:sp>
      <p:sp>
        <p:nvSpPr>
          <p:cNvPr id="10" name="TextBox 10"/>
          <p:cNvSpPr txBox="1"/>
          <p:nvPr/>
        </p:nvSpPr>
        <p:spPr>
          <a:xfrm>
            <a:off x="964002" y="1860340"/>
            <a:ext cx="15540487" cy="323850"/>
          </a:xfrm>
          <a:prstGeom prst="rect">
            <a:avLst/>
          </a:prstGeom>
        </p:spPr>
        <p:txBody>
          <a:bodyPr lIns="0" tIns="0" rIns="0" bIns="0" rtlCol="0" anchor="t">
            <a:spAutoFit/>
          </a:bodyPr>
          <a:lstStyle/>
          <a:p>
            <a:pPr marL="0" lvl="0" indent="0" algn="l">
              <a:lnSpc>
                <a:spcPts val="2400"/>
              </a:lnSpc>
              <a:spcBef>
                <a:spcPct val="0"/>
              </a:spcBef>
            </a:pPr>
            <a:endParaRPr/>
          </a:p>
        </p:txBody>
      </p:sp>
      <p:sp>
        <p:nvSpPr>
          <p:cNvPr id="11" name="TextBox 11"/>
          <p:cNvSpPr txBox="1"/>
          <p:nvPr/>
        </p:nvSpPr>
        <p:spPr>
          <a:xfrm>
            <a:off x="1028700" y="1365193"/>
            <a:ext cx="929856" cy="340995"/>
          </a:xfrm>
          <a:prstGeom prst="rect">
            <a:avLst/>
          </a:prstGeom>
        </p:spPr>
        <p:txBody>
          <a:bodyPr lIns="0" tIns="0" rIns="0" bIns="0" rtlCol="0" anchor="t">
            <a:spAutoFit/>
          </a:bodyPr>
          <a:lstStyle/>
          <a:p>
            <a:pPr>
              <a:lnSpc>
                <a:spcPts val="2520"/>
              </a:lnSpc>
            </a:pPr>
            <a:r>
              <a:rPr lang="en-US" sz="2400" spc="-24">
                <a:solidFill>
                  <a:srgbClr val="151B39"/>
                </a:solidFill>
                <a:latin typeface="Rubik Bold"/>
              </a:rPr>
              <a:t>01</a:t>
            </a:r>
          </a:p>
        </p:txBody>
      </p:sp>
      <p:pic>
        <p:nvPicPr>
          <p:cNvPr id="13" name="Image 12"/>
          <p:cNvPicPr/>
          <p:nvPr/>
        </p:nvPicPr>
        <p:blipFill rotWithShape="1">
          <a:blip r:embed="rId2"/>
          <a:srcRect t="42098"/>
          <a:stretch/>
        </p:blipFill>
        <p:spPr bwMode="auto">
          <a:xfrm>
            <a:off x="8915400" y="3344868"/>
            <a:ext cx="9066075" cy="1042351"/>
          </a:xfrm>
          <a:prstGeom prst="rect">
            <a:avLst/>
          </a:prstGeom>
          <a:ln>
            <a:noFill/>
          </a:ln>
          <a:extLst>
            <a:ext uri="{53640926-AAD7-44D8-BBD7-CCE9431645EC}">
              <a14:shadowObscured xmlns:a14="http://schemas.microsoft.com/office/drawing/2010/main"/>
            </a:ext>
          </a:extLst>
        </p:spPr>
      </p:pic>
      <p:pic>
        <p:nvPicPr>
          <p:cNvPr id="14" name="Image 13"/>
          <p:cNvPicPr/>
          <p:nvPr/>
        </p:nvPicPr>
        <p:blipFill>
          <a:blip r:embed="rId3"/>
          <a:stretch>
            <a:fillRect/>
          </a:stretch>
        </p:blipFill>
        <p:spPr>
          <a:xfrm>
            <a:off x="10744200" y="4686300"/>
            <a:ext cx="5181600" cy="4648200"/>
          </a:xfrm>
          <a:prstGeom prst="rect">
            <a:avLst/>
          </a:prstGeom>
        </p:spPr>
      </p:pic>
    </p:spTree>
    <p:extLst>
      <p:ext uri="{BB962C8B-B14F-4D97-AF65-F5344CB8AC3E}">
        <p14:creationId xmlns:p14="http://schemas.microsoft.com/office/powerpoint/2010/main" val="1369893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64002" y="1879390"/>
            <a:ext cx="6648878" cy="0"/>
          </a:xfrm>
          <a:prstGeom prst="line">
            <a:avLst/>
          </a:prstGeom>
          <a:ln w="47625" cap="flat">
            <a:solidFill>
              <a:srgbClr val="1D3880"/>
            </a:solidFill>
            <a:prstDash val="solid"/>
            <a:headEnd type="none" w="sm" len="sm"/>
            <a:tailEnd type="none" w="sm" len="sm"/>
          </a:ln>
        </p:spPr>
      </p:sp>
      <p:sp>
        <p:nvSpPr>
          <p:cNvPr id="3" name="AutoShape 3"/>
          <p:cNvSpPr/>
          <p:nvPr/>
        </p:nvSpPr>
        <p:spPr>
          <a:xfrm>
            <a:off x="453451" y="1368204"/>
            <a:ext cx="316457" cy="315924"/>
          </a:xfrm>
          <a:prstGeom prst="rect">
            <a:avLst/>
          </a:prstGeom>
          <a:solidFill>
            <a:srgbClr val="2140C4"/>
          </a:solidFill>
        </p:spPr>
      </p:sp>
      <p:grpSp>
        <p:nvGrpSpPr>
          <p:cNvPr id="5" name="Group 5"/>
          <p:cNvGrpSpPr/>
          <p:nvPr/>
        </p:nvGrpSpPr>
        <p:grpSpPr>
          <a:xfrm>
            <a:off x="909860" y="2481467"/>
            <a:ext cx="8919940" cy="6535460"/>
            <a:chOff x="-158453" y="-66477"/>
            <a:chExt cx="10978853" cy="6672287"/>
          </a:xfrm>
        </p:grpSpPr>
        <p:sp>
          <p:nvSpPr>
            <p:cNvPr id="6" name="TextBox 6"/>
            <p:cNvSpPr txBox="1"/>
            <p:nvPr/>
          </p:nvSpPr>
          <p:spPr>
            <a:xfrm>
              <a:off x="0" y="-66477"/>
              <a:ext cx="10820400" cy="901354"/>
            </a:xfrm>
            <a:prstGeom prst="rect">
              <a:avLst/>
            </a:prstGeom>
          </p:spPr>
          <p:txBody>
            <a:bodyPr lIns="0" tIns="0" rIns="0" bIns="0" rtlCol="0" anchor="t">
              <a:spAutoFit/>
            </a:bodyPr>
            <a:lstStyle/>
            <a:p>
              <a:pPr>
                <a:lnSpc>
                  <a:spcPts val="7800"/>
                </a:lnSpc>
              </a:pPr>
              <a:r>
                <a:rPr lang="en-US" sz="4000" b="1" dirty="0">
                  <a:solidFill>
                    <a:srgbClr val="0070C0"/>
                  </a:solidFill>
                </a:rPr>
                <a:t>Conversion of texts to word vectors</a:t>
              </a:r>
              <a:endParaRPr lang="en-US" sz="4000" spc="-120" dirty="0">
                <a:solidFill>
                  <a:srgbClr val="0070C0"/>
                </a:solidFill>
                <a:latin typeface="Muli Regular Bold"/>
              </a:endParaRPr>
            </a:p>
          </p:txBody>
        </p:sp>
        <p:sp>
          <p:nvSpPr>
            <p:cNvPr id="7" name="TextBox 7"/>
            <p:cNvSpPr txBox="1"/>
            <p:nvPr/>
          </p:nvSpPr>
          <p:spPr>
            <a:xfrm>
              <a:off x="-158453" y="1138378"/>
              <a:ext cx="10820400" cy="5467432"/>
            </a:xfrm>
            <a:prstGeom prst="rect">
              <a:avLst/>
            </a:prstGeom>
          </p:spPr>
          <p:txBody>
            <a:bodyPr lIns="0" tIns="0" rIns="0" bIns="0" rtlCol="0" anchor="t">
              <a:spAutoFit/>
            </a:bodyPr>
            <a:lstStyle/>
            <a:p>
              <a:pPr marL="342900" indent="-342900">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code uses the Word2Vec model to convert texts to word vectors.</a:t>
              </a:r>
            </a:p>
            <a:p>
              <a:pPr marL="342900" indent="-342900">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It defines a function called "</a:t>
              </a:r>
              <a:r>
                <a:rPr lang="en-US" sz="2400" dirty="0" err="1">
                  <a:latin typeface="Times New Roman" panose="02020603050405020304" pitchFamily="18" charset="0"/>
                  <a:cs typeface="Times New Roman" panose="02020603050405020304" pitchFamily="18" charset="0"/>
                </a:rPr>
                <a:t>text_to_vector</a:t>
              </a:r>
              <a:r>
                <a:rPr lang="en-US" sz="2400" dirty="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function iterates over each word in a text.</a:t>
              </a:r>
            </a:p>
            <a:p>
              <a:pPr marL="342900" indent="-342900">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It checks if the word exists in the embedding model.</a:t>
              </a:r>
            </a:p>
            <a:p>
              <a:pPr marL="342900" indent="-342900">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If the word is found, the corresponding vector is added to a list.</a:t>
              </a:r>
            </a:p>
            <a:p>
              <a:pPr marL="342900" indent="-342900">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After processing all the words, the function calculates the mean of the vectors to obtain an average vector representation of the text.</a:t>
              </a:r>
            </a:p>
            <a:p>
              <a:pPr marL="342900" indent="-342900">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If no words are found in the embedding model, a zero vector is created.</a:t>
              </a:r>
            </a:p>
            <a:p>
              <a:r>
                <a:rPr lang="en-US" sz="2400" dirty="0"/>
                <a:t>.</a:t>
              </a:r>
              <a:endParaRPr lang="fr-FR" sz="2400" dirty="0"/>
            </a:p>
          </p:txBody>
        </p:sp>
      </p:grpSp>
      <p:sp>
        <p:nvSpPr>
          <p:cNvPr id="8" name="TextBox 8"/>
          <p:cNvSpPr txBox="1"/>
          <p:nvPr/>
        </p:nvSpPr>
        <p:spPr>
          <a:xfrm>
            <a:off x="1493628" y="1312653"/>
            <a:ext cx="7240617" cy="356829"/>
          </a:xfrm>
          <a:prstGeom prst="rect">
            <a:avLst/>
          </a:prstGeom>
        </p:spPr>
        <p:txBody>
          <a:bodyPr lIns="0" tIns="0" rIns="0" bIns="0" rtlCol="0" anchor="t">
            <a:spAutoFit/>
          </a:bodyPr>
          <a:lstStyle/>
          <a:p>
            <a:pPr marL="0" lvl="0" indent="0" algn="l">
              <a:lnSpc>
                <a:spcPts val="2879"/>
              </a:lnSpc>
              <a:spcBef>
                <a:spcPct val="0"/>
              </a:spcBef>
            </a:pPr>
            <a:r>
              <a:rPr lang="en-US" sz="2399" spc="21" dirty="0">
                <a:solidFill>
                  <a:srgbClr val="000000"/>
                </a:solidFill>
                <a:latin typeface="Rubik Bold"/>
              </a:rPr>
              <a:t>Word </a:t>
            </a:r>
            <a:r>
              <a:rPr lang="en-US" sz="2399" spc="21" dirty="0" err="1">
                <a:solidFill>
                  <a:srgbClr val="000000"/>
                </a:solidFill>
                <a:latin typeface="Rubik Bold"/>
              </a:rPr>
              <a:t>Embeddings</a:t>
            </a:r>
            <a:endParaRPr lang="en-US" sz="2399" spc="21" dirty="0">
              <a:solidFill>
                <a:srgbClr val="000000"/>
              </a:solidFill>
              <a:latin typeface="Rubik Bold"/>
            </a:endParaRPr>
          </a:p>
        </p:txBody>
      </p:sp>
      <p:sp>
        <p:nvSpPr>
          <p:cNvPr id="9" name="TextBox 9"/>
          <p:cNvSpPr txBox="1"/>
          <p:nvPr/>
        </p:nvSpPr>
        <p:spPr>
          <a:xfrm>
            <a:off x="769908" y="247650"/>
            <a:ext cx="15537027" cy="743793"/>
          </a:xfrm>
          <a:prstGeom prst="rect">
            <a:avLst/>
          </a:prstGeom>
        </p:spPr>
        <p:txBody>
          <a:bodyPr lIns="0" tIns="0" rIns="0" bIns="0" rtlCol="0" anchor="t">
            <a:spAutoFit/>
          </a:bodyPr>
          <a:lstStyle/>
          <a:p>
            <a:pPr>
              <a:lnSpc>
                <a:spcPts val="5774"/>
              </a:lnSpc>
            </a:pPr>
            <a:r>
              <a:rPr lang="en-US" sz="4000" spc="-54" dirty="0">
                <a:solidFill>
                  <a:srgbClr val="151B39"/>
                </a:solidFill>
                <a:latin typeface="Halant Bold"/>
              </a:rPr>
              <a:t>5- Features Extraction</a:t>
            </a:r>
          </a:p>
        </p:txBody>
      </p:sp>
      <p:sp>
        <p:nvSpPr>
          <p:cNvPr id="10" name="TextBox 10"/>
          <p:cNvSpPr txBox="1"/>
          <p:nvPr/>
        </p:nvSpPr>
        <p:spPr>
          <a:xfrm>
            <a:off x="964002" y="1860340"/>
            <a:ext cx="15540487" cy="323850"/>
          </a:xfrm>
          <a:prstGeom prst="rect">
            <a:avLst/>
          </a:prstGeom>
        </p:spPr>
        <p:txBody>
          <a:bodyPr lIns="0" tIns="0" rIns="0" bIns="0" rtlCol="0" anchor="t">
            <a:spAutoFit/>
          </a:bodyPr>
          <a:lstStyle/>
          <a:p>
            <a:pPr marL="0" lvl="0" indent="0" algn="l">
              <a:lnSpc>
                <a:spcPts val="2400"/>
              </a:lnSpc>
              <a:spcBef>
                <a:spcPct val="0"/>
              </a:spcBef>
            </a:pPr>
            <a:endParaRPr/>
          </a:p>
        </p:txBody>
      </p:sp>
      <p:sp>
        <p:nvSpPr>
          <p:cNvPr id="11" name="TextBox 11"/>
          <p:cNvSpPr txBox="1"/>
          <p:nvPr/>
        </p:nvSpPr>
        <p:spPr>
          <a:xfrm>
            <a:off x="1028700" y="1365193"/>
            <a:ext cx="929856" cy="340995"/>
          </a:xfrm>
          <a:prstGeom prst="rect">
            <a:avLst/>
          </a:prstGeom>
        </p:spPr>
        <p:txBody>
          <a:bodyPr lIns="0" tIns="0" rIns="0" bIns="0" rtlCol="0" anchor="t">
            <a:spAutoFit/>
          </a:bodyPr>
          <a:lstStyle/>
          <a:p>
            <a:pPr>
              <a:lnSpc>
                <a:spcPts val="2520"/>
              </a:lnSpc>
            </a:pPr>
            <a:r>
              <a:rPr lang="en-US" sz="2400" spc="-24">
                <a:solidFill>
                  <a:srgbClr val="151B39"/>
                </a:solidFill>
                <a:latin typeface="Rubik Bold"/>
              </a:rPr>
              <a:t>01</a:t>
            </a:r>
          </a:p>
        </p:txBody>
      </p:sp>
      <p:pic>
        <p:nvPicPr>
          <p:cNvPr id="15" name="Image 14"/>
          <p:cNvPicPr/>
          <p:nvPr/>
        </p:nvPicPr>
        <p:blipFill>
          <a:blip r:embed="rId2"/>
          <a:stretch>
            <a:fillRect/>
          </a:stretch>
        </p:blipFill>
        <p:spPr>
          <a:xfrm>
            <a:off x="10210800" y="6210300"/>
            <a:ext cx="7848600" cy="3896703"/>
          </a:xfrm>
          <a:prstGeom prst="rect">
            <a:avLst/>
          </a:prstGeom>
        </p:spPr>
      </p:pic>
      <p:pic>
        <p:nvPicPr>
          <p:cNvPr id="16" name="Image 15"/>
          <p:cNvPicPr/>
          <p:nvPr/>
        </p:nvPicPr>
        <p:blipFill>
          <a:blip r:embed="rId3"/>
          <a:stretch>
            <a:fillRect/>
          </a:stretch>
        </p:blipFill>
        <p:spPr>
          <a:xfrm>
            <a:off x="10591800" y="3215424"/>
            <a:ext cx="7467600" cy="3123846"/>
          </a:xfrm>
          <a:prstGeom prst="rect">
            <a:avLst/>
          </a:prstGeom>
        </p:spPr>
      </p:pic>
    </p:spTree>
    <p:extLst>
      <p:ext uri="{BB962C8B-B14F-4D97-AF65-F5344CB8AC3E}">
        <p14:creationId xmlns:p14="http://schemas.microsoft.com/office/powerpoint/2010/main" val="352691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64002" y="1879390"/>
            <a:ext cx="6648878" cy="0"/>
          </a:xfrm>
          <a:prstGeom prst="line">
            <a:avLst/>
          </a:prstGeom>
          <a:ln w="47625" cap="flat">
            <a:solidFill>
              <a:srgbClr val="1D3880"/>
            </a:solidFill>
            <a:prstDash val="solid"/>
            <a:headEnd type="none" w="sm" len="sm"/>
            <a:tailEnd type="none" w="sm" len="sm"/>
          </a:ln>
        </p:spPr>
      </p:sp>
      <p:sp>
        <p:nvSpPr>
          <p:cNvPr id="3" name="AutoShape 3"/>
          <p:cNvSpPr/>
          <p:nvPr/>
        </p:nvSpPr>
        <p:spPr>
          <a:xfrm>
            <a:off x="453451" y="1368204"/>
            <a:ext cx="316457" cy="315924"/>
          </a:xfrm>
          <a:prstGeom prst="rect">
            <a:avLst/>
          </a:prstGeom>
          <a:solidFill>
            <a:srgbClr val="2140C4"/>
          </a:solidFill>
        </p:spPr>
      </p:sp>
      <p:grpSp>
        <p:nvGrpSpPr>
          <p:cNvPr id="5" name="Group 5"/>
          <p:cNvGrpSpPr/>
          <p:nvPr/>
        </p:nvGrpSpPr>
        <p:grpSpPr>
          <a:xfrm>
            <a:off x="1028700" y="1897046"/>
            <a:ext cx="8115300" cy="1411639"/>
            <a:chOff x="0" y="-1163158"/>
            <a:chExt cx="10820400" cy="2698927"/>
          </a:xfrm>
        </p:grpSpPr>
        <p:sp>
          <p:nvSpPr>
            <p:cNvPr id="6" name="TextBox 6"/>
            <p:cNvSpPr txBox="1"/>
            <p:nvPr/>
          </p:nvSpPr>
          <p:spPr>
            <a:xfrm>
              <a:off x="0" y="-1163158"/>
              <a:ext cx="10820400" cy="1159463"/>
            </a:xfrm>
            <a:prstGeom prst="rect">
              <a:avLst/>
            </a:prstGeom>
          </p:spPr>
          <p:txBody>
            <a:bodyPr lIns="0" tIns="0" rIns="0" bIns="0" rtlCol="0" anchor="t">
              <a:spAutoFit/>
            </a:bodyPr>
            <a:lstStyle/>
            <a:p>
              <a:pPr>
                <a:lnSpc>
                  <a:spcPts val="7800"/>
                </a:lnSpc>
              </a:pPr>
              <a:r>
                <a:rPr lang="en-US" sz="3600" b="1" dirty="0">
                  <a:solidFill>
                    <a:srgbClr val="0070C0"/>
                  </a:solidFill>
                </a:rPr>
                <a:t>Applying the “</a:t>
              </a:r>
              <a:r>
                <a:rPr lang="en-US" sz="3600" b="1" dirty="0" err="1">
                  <a:solidFill>
                    <a:srgbClr val="0070C0"/>
                  </a:solidFill>
                </a:rPr>
                <a:t>text_to_vector</a:t>
              </a:r>
              <a:r>
                <a:rPr lang="en-US" sz="3600" b="1" dirty="0">
                  <a:solidFill>
                    <a:srgbClr val="0070C0"/>
                  </a:solidFill>
                </a:rPr>
                <a:t>” function</a:t>
              </a:r>
              <a:endParaRPr lang="en-US" sz="3600" spc="-120" dirty="0">
                <a:solidFill>
                  <a:srgbClr val="0070C0"/>
                </a:solidFill>
                <a:latin typeface="Muli Regular Bold"/>
              </a:endParaRPr>
            </a:p>
          </p:txBody>
        </p:sp>
        <p:sp>
          <p:nvSpPr>
            <p:cNvPr id="7" name="TextBox 7"/>
            <p:cNvSpPr txBox="1"/>
            <p:nvPr/>
          </p:nvSpPr>
          <p:spPr>
            <a:xfrm>
              <a:off x="0" y="1043326"/>
              <a:ext cx="10820400" cy="492443"/>
            </a:xfrm>
            <a:prstGeom prst="rect">
              <a:avLst/>
            </a:prstGeom>
          </p:spPr>
          <p:txBody>
            <a:bodyPr lIns="0" tIns="0" rIns="0" bIns="0" rtlCol="0" anchor="t">
              <a:spAutoFit/>
            </a:bodyPr>
            <a:lstStyle/>
            <a:p>
              <a:endParaRPr lang="fr-FR" sz="2400" dirty="0"/>
            </a:p>
          </p:txBody>
        </p:sp>
      </p:grpSp>
      <p:sp>
        <p:nvSpPr>
          <p:cNvPr id="8" name="TextBox 8"/>
          <p:cNvSpPr txBox="1"/>
          <p:nvPr/>
        </p:nvSpPr>
        <p:spPr>
          <a:xfrm>
            <a:off x="1493628" y="1312653"/>
            <a:ext cx="7240617" cy="356829"/>
          </a:xfrm>
          <a:prstGeom prst="rect">
            <a:avLst/>
          </a:prstGeom>
        </p:spPr>
        <p:txBody>
          <a:bodyPr lIns="0" tIns="0" rIns="0" bIns="0" rtlCol="0" anchor="t">
            <a:spAutoFit/>
          </a:bodyPr>
          <a:lstStyle/>
          <a:p>
            <a:pPr marL="0" lvl="0" indent="0" algn="l">
              <a:lnSpc>
                <a:spcPts val="2879"/>
              </a:lnSpc>
              <a:spcBef>
                <a:spcPct val="0"/>
              </a:spcBef>
            </a:pPr>
            <a:r>
              <a:rPr lang="en-US" sz="2399" spc="21" dirty="0">
                <a:solidFill>
                  <a:srgbClr val="000000"/>
                </a:solidFill>
                <a:latin typeface="Rubik Bold"/>
              </a:rPr>
              <a:t>Word </a:t>
            </a:r>
            <a:r>
              <a:rPr lang="en-US" sz="2399" spc="21" dirty="0" err="1">
                <a:solidFill>
                  <a:srgbClr val="000000"/>
                </a:solidFill>
                <a:latin typeface="Rubik Bold"/>
              </a:rPr>
              <a:t>Embeddings</a:t>
            </a:r>
            <a:endParaRPr lang="en-US" sz="2399" spc="21" dirty="0">
              <a:solidFill>
                <a:srgbClr val="000000"/>
              </a:solidFill>
              <a:latin typeface="Rubik Bold"/>
            </a:endParaRPr>
          </a:p>
        </p:txBody>
      </p:sp>
      <p:sp>
        <p:nvSpPr>
          <p:cNvPr id="9" name="TextBox 9"/>
          <p:cNvSpPr txBox="1"/>
          <p:nvPr/>
        </p:nvSpPr>
        <p:spPr>
          <a:xfrm>
            <a:off x="769908" y="247650"/>
            <a:ext cx="15537027" cy="743793"/>
          </a:xfrm>
          <a:prstGeom prst="rect">
            <a:avLst/>
          </a:prstGeom>
        </p:spPr>
        <p:txBody>
          <a:bodyPr lIns="0" tIns="0" rIns="0" bIns="0" rtlCol="0" anchor="t">
            <a:spAutoFit/>
          </a:bodyPr>
          <a:lstStyle/>
          <a:p>
            <a:pPr>
              <a:lnSpc>
                <a:spcPts val="5774"/>
              </a:lnSpc>
            </a:pPr>
            <a:r>
              <a:rPr lang="en-US" sz="4000" spc="-54" dirty="0">
                <a:solidFill>
                  <a:srgbClr val="151B39"/>
                </a:solidFill>
                <a:latin typeface="Halant Bold"/>
              </a:rPr>
              <a:t>5- Features Extraction</a:t>
            </a:r>
          </a:p>
        </p:txBody>
      </p:sp>
      <p:sp>
        <p:nvSpPr>
          <p:cNvPr id="10" name="TextBox 10"/>
          <p:cNvSpPr txBox="1"/>
          <p:nvPr/>
        </p:nvSpPr>
        <p:spPr>
          <a:xfrm>
            <a:off x="964002" y="1860340"/>
            <a:ext cx="15540487" cy="323850"/>
          </a:xfrm>
          <a:prstGeom prst="rect">
            <a:avLst/>
          </a:prstGeom>
        </p:spPr>
        <p:txBody>
          <a:bodyPr lIns="0" tIns="0" rIns="0" bIns="0" rtlCol="0" anchor="t">
            <a:spAutoFit/>
          </a:bodyPr>
          <a:lstStyle/>
          <a:p>
            <a:pPr marL="0" lvl="0" indent="0" algn="l">
              <a:lnSpc>
                <a:spcPts val="2400"/>
              </a:lnSpc>
              <a:spcBef>
                <a:spcPct val="0"/>
              </a:spcBef>
            </a:pPr>
            <a:endParaRPr/>
          </a:p>
        </p:txBody>
      </p:sp>
      <p:sp>
        <p:nvSpPr>
          <p:cNvPr id="11" name="TextBox 11"/>
          <p:cNvSpPr txBox="1"/>
          <p:nvPr/>
        </p:nvSpPr>
        <p:spPr>
          <a:xfrm>
            <a:off x="1028700" y="1365193"/>
            <a:ext cx="929856" cy="340995"/>
          </a:xfrm>
          <a:prstGeom prst="rect">
            <a:avLst/>
          </a:prstGeom>
        </p:spPr>
        <p:txBody>
          <a:bodyPr lIns="0" tIns="0" rIns="0" bIns="0" rtlCol="0" anchor="t">
            <a:spAutoFit/>
          </a:bodyPr>
          <a:lstStyle/>
          <a:p>
            <a:pPr>
              <a:lnSpc>
                <a:spcPts val="2520"/>
              </a:lnSpc>
            </a:pPr>
            <a:r>
              <a:rPr lang="en-US" sz="2400" spc="-24">
                <a:solidFill>
                  <a:srgbClr val="151B39"/>
                </a:solidFill>
                <a:latin typeface="Rubik Bold"/>
              </a:rPr>
              <a:t>01</a:t>
            </a:r>
          </a:p>
        </p:txBody>
      </p:sp>
      <p:pic>
        <p:nvPicPr>
          <p:cNvPr id="13" name="Image 12"/>
          <p:cNvPicPr/>
          <p:nvPr/>
        </p:nvPicPr>
        <p:blipFill>
          <a:blip r:embed="rId2"/>
          <a:stretch>
            <a:fillRect/>
          </a:stretch>
        </p:blipFill>
        <p:spPr>
          <a:xfrm>
            <a:off x="3600450" y="3467100"/>
            <a:ext cx="11087100" cy="5722938"/>
          </a:xfrm>
          <a:prstGeom prst="rect">
            <a:avLst/>
          </a:prstGeom>
        </p:spPr>
      </p:pic>
    </p:spTree>
    <p:extLst>
      <p:ext uri="{BB962C8B-B14F-4D97-AF65-F5344CB8AC3E}">
        <p14:creationId xmlns:p14="http://schemas.microsoft.com/office/powerpoint/2010/main" val="2422924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64002" y="1879390"/>
            <a:ext cx="6648878" cy="0"/>
          </a:xfrm>
          <a:prstGeom prst="line">
            <a:avLst/>
          </a:prstGeom>
          <a:ln w="47625" cap="flat">
            <a:solidFill>
              <a:srgbClr val="1D3880"/>
            </a:solidFill>
            <a:prstDash val="solid"/>
            <a:headEnd type="none" w="sm" len="sm"/>
            <a:tailEnd type="none" w="sm" len="sm"/>
          </a:ln>
        </p:spPr>
      </p:sp>
      <p:sp>
        <p:nvSpPr>
          <p:cNvPr id="3" name="AutoShape 3"/>
          <p:cNvSpPr/>
          <p:nvPr/>
        </p:nvSpPr>
        <p:spPr>
          <a:xfrm>
            <a:off x="453451" y="1368204"/>
            <a:ext cx="316457" cy="315924"/>
          </a:xfrm>
          <a:prstGeom prst="rect">
            <a:avLst/>
          </a:prstGeom>
          <a:solidFill>
            <a:srgbClr val="2140C4"/>
          </a:solidFill>
        </p:spPr>
      </p:sp>
      <p:grpSp>
        <p:nvGrpSpPr>
          <p:cNvPr id="5" name="Group 5"/>
          <p:cNvGrpSpPr/>
          <p:nvPr/>
        </p:nvGrpSpPr>
        <p:grpSpPr>
          <a:xfrm>
            <a:off x="1028700" y="2689726"/>
            <a:ext cx="8115300" cy="1800562"/>
            <a:chOff x="0" y="-66477"/>
            <a:chExt cx="10820400" cy="2400749"/>
          </a:xfrm>
        </p:grpSpPr>
        <p:sp>
          <p:nvSpPr>
            <p:cNvPr id="6" name="TextBox 6"/>
            <p:cNvSpPr txBox="1"/>
            <p:nvPr/>
          </p:nvSpPr>
          <p:spPr>
            <a:xfrm>
              <a:off x="0" y="-66477"/>
              <a:ext cx="10820400" cy="1285875"/>
            </a:xfrm>
            <a:prstGeom prst="rect">
              <a:avLst/>
            </a:prstGeom>
          </p:spPr>
          <p:txBody>
            <a:bodyPr lIns="0" tIns="0" rIns="0" bIns="0" rtlCol="0" anchor="t">
              <a:spAutoFit/>
            </a:bodyPr>
            <a:lstStyle/>
            <a:p>
              <a:pPr>
                <a:lnSpc>
                  <a:spcPts val="7800"/>
                </a:lnSpc>
              </a:pPr>
              <a:endParaRPr lang="en-US" sz="6000" spc="-120" dirty="0">
                <a:solidFill>
                  <a:srgbClr val="2140C4"/>
                </a:solidFill>
                <a:latin typeface="Muli Regular Bold"/>
              </a:endParaRPr>
            </a:p>
          </p:txBody>
        </p:sp>
        <p:sp>
          <p:nvSpPr>
            <p:cNvPr id="7" name="TextBox 7"/>
            <p:cNvSpPr txBox="1"/>
            <p:nvPr/>
          </p:nvSpPr>
          <p:spPr>
            <a:xfrm>
              <a:off x="0" y="1783265"/>
              <a:ext cx="10820400" cy="551007"/>
            </a:xfrm>
            <a:prstGeom prst="rect">
              <a:avLst/>
            </a:prstGeom>
          </p:spPr>
          <p:txBody>
            <a:bodyPr lIns="0" tIns="0" rIns="0" bIns="0" rtlCol="0" anchor="t">
              <a:spAutoFit/>
            </a:bodyPr>
            <a:lstStyle/>
            <a:p>
              <a:pPr algn="just">
                <a:lnSpc>
                  <a:spcPts val="3499"/>
                </a:lnSpc>
              </a:pPr>
              <a:endParaRPr lang="en-US" sz="2499" dirty="0">
                <a:solidFill>
                  <a:srgbClr val="000000"/>
                </a:solidFill>
                <a:latin typeface="Muli Regular"/>
              </a:endParaRPr>
            </a:p>
          </p:txBody>
        </p:sp>
      </p:grpSp>
      <p:sp>
        <p:nvSpPr>
          <p:cNvPr id="8" name="TextBox 8"/>
          <p:cNvSpPr txBox="1"/>
          <p:nvPr/>
        </p:nvSpPr>
        <p:spPr>
          <a:xfrm>
            <a:off x="1493628" y="1312653"/>
            <a:ext cx="7240617" cy="356829"/>
          </a:xfrm>
          <a:prstGeom prst="rect">
            <a:avLst/>
          </a:prstGeom>
        </p:spPr>
        <p:txBody>
          <a:bodyPr lIns="0" tIns="0" rIns="0" bIns="0" rtlCol="0" anchor="t">
            <a:spAutoFit/>
          </a:bodyPr>
          <a:lstStyle/>
          <a:p>
            <a:pPr marL="0" lvl="0" indent="0" algn="l">
              <a:lnSpc>
                <a:spcPts val="2879"/>
              </a:lnSpc>
              <a:spcBef>
                <a:spcPct val="0"/>
              </a:spcBef>
            </a:pPr>
            <a:r>
              <a:rPr lang="en-US" sz="2399" spc="21" dirty="0">
                <a:solidFill>
                  <a:srgbClr val="000000"/>
                </a:solidFill>
                <a:latin typeface="Rubik Bold"/>
              </a:rPr>
              <a:t>TF</a:t>
            </a:r>
          </a:p>
        </p:txBody>
      </p:sp>
      <p:sp>
        <p:nvSpPr>
          <p:cNvPr id="9" name="TextBox 9"/>
          <p:cNvSpPr txBox="1"/>
          <p:nvPr/>
        </p:nvSpPr>
        <p:spPr>
          <a:xfrm>
            <a:off x="769908" y="247650"/>
            <a:ext cx="15537027" cy="743793"/>
          </a:xfrm>
          <a:prstGeom prst="rect">
            <a:avLst/>
          </a:prstGeom>
        </p:spPr>
        <p:txBody>
          <a:bodyPr lIns="0" tIns="0" rIns="0" bIns="0" rtlCol="0" anchor="t">
            <a:spAutoFit/>
          </a:bodyPr>
          <a:lstStyle/>
          <a:p>
            <a:pPr>
              <a:lnSpc>
                <a:spcPts val="5774"/>
              </a:lnSpc>
            </a:pPr>
            <a:r>
              <a:rPr lang="en-US" sz="4000" spc="-54" dirty="0">
                <a:solidFill>
                  <a:srgbClr val="151B39"/>
                </a:solidFill>
                <a:latin typeface="Halant Bold"/>
              </a:rPr>
              <a:t>5- Features Extraction</a:t>
            </a:r>
          </a:p>
        </p:txBody>
      </p:sp>
      <p:sp>
        <p:nvSpPr>
          <p:cNvPr id="10" name="TextBox 10"/>
          <p:cNvSpPr txBox="1"/>
          <p:nvPr/>
        </p:nvSpPr>
        <p:spPr>
          <a:xfrm>
            <a:off x="964002" y="1860340"/>
            <a:ext cx="15540487" cy="323850"/>
          </a:xfrm>
          <a:prstGeom prst="rect">
            <a:avLst/>
          </a:prstGeom>
        </p:spPr>
        <p:txBody>
          <a:bodyPr lIns="0" tIns="0" rIns="0" bIns="0" rtlCol="0" anchor="t">
            <a:spAutoFit/>
          </a:bodyPr>
          <a:lstStyle/>
          <a:p>
            <a:pPr marL="0" lvl="0" indent="0" algn="l">
              <a:lnSpc>
                <a:spcPts val="2400"/>
              </a:lnSpc>
              <a:spcBef>
                <a:spcPct val="0"/>
              </a:spcBef>
            </a:pPr>
            <a:endParaRPr/>
          </a:p>
        </p:txBody>
      </p:sp>
      <p:sp>
        <p:nvSpPr>
          <p:cNvPr id="11" name="TextBox 11"/>
          <p:cNvSpPr txBox="1"/>
          <p:nvPr/>
        </p:nvSpPr>
        <p:spPr>
          <a:xfrm>
            <a:off x="1028700" y="1365193"/>
            <a:ext cx="929856" cy="320601"/>
          </a:xfrm>
          <a:prstGeom prst="rect">
            <a:avLst/>
          </a:prstGeom>
        </p:spPr>
        <p:txBody>
          <a:bodyPr lIns="0" tIns="0" rIns="0" bIns="0" rtlCol="0" anchor="t">
            <a:spAutoFit/>
          </a:bodyPr>
          <a:lstStyle/>
          <a:p>
            <a:pPr>
              <a:lnSpc>
                <a:spcPts val="2520"/>
              </a:lnSpc>
            </a:pPr>
            <a:r>
              <a:rPr lang="en-US" sz="2400" spc="-24" dirty="0">
                <a:solidFill>
                  <a:srgbClr val="151B39"/>
                </a:solidFill>
                <a:latin typeface="Rubik Bold"/>
              </a:rPr>
              <a:t>02</a:t>
            </a:r>
          </a:p>
        </p:txBody>
      </p:sp>
      <p:sp>
        <p:nvSpPr>
          <p:cNvPr id="4" name="TextBox 7">
            <a:extLst>
              <a:ext uri="{FF2B5EF4-FFF2-40B4-BE49-F238E27FC236}">
                <a16:creationId xmlns="" xmlns:a16="http://schemas.microsoft.com/office/drawing/2014/main" id="{BD808632-B686-9E90-A80A-DF87DB4028D5}"/>
              </a:ext>
            </a:extLst>
          </p:cNvPr>
          <p:cNvSpPr txBox="1"/>
          <p:nvPr/>
        </p:nvSpPr>
        <p:spPr>
          <a:xfrm>
            <a:off x="996745" y="2916983"/>
            <a:ext cx="8115300" cy="2215991"/>
          </a:xfrm>
          <a:prstGeom prst="rect">
            <a:avLst/>
          </a:prstGeom>
        </p:spPr>
        <p:txBody>
          <a:bodyPr lIns="0" tIns="0" rIns="0" bIns="0" rtlCol="0" anchor="t">
            <a:spAutoFit/>
          </a:bodyPr>
          <a:lstStyle/>
          <a:p>
            <a:r>
              <a:rPr lang="en-US" sz="2400" b="0" i="0" dirty="0">
                <a:solidFill>
                  <a:srgbClr val="191919"/>
                </a:solidFill>
                <a:effectLst/>
                <a:latin typeface="YACgEUaXOJg 0"/>
              </a:rPr>
              <a:t>Term Frequency, which measures how frequently a term occurs in a document. Since every document is different in length, it is possible that a term would appear much more times in long documents than shorter ones. Thus, the term frequency is often divided by the document length (aka. the total number of terms in the document) as a way of normalization:</a:t>
            </a:r>
            <a:endParaRPr lang="en-US" sz="2400" dirty="0">
              <a:solidFill>
                <a:srgbClr val="191919"/>
              </a:solidFill>
              <a:effectLst/>
              <a:latin typeface="YACgEUaXOJg 0"/>
            </a:endParaRPr>
          </a:p>
        </p:txBody>
      </p:sp>
      <p:sp>
        <p:nvSpPr>
          <p:cNvPr id="12" name="TextBox 7">
            <a:extLst>
              <a:ext uri="{FF2B5EF4-FFF2-40B4-BE49-F238E27FC236}">
                <a16:creationId xmlns="" xmlns:a16="http://schemas.microsoft.com/office/drawing/2014/main" id="{A4BC0240-1398-4625-CCD8-C728971341B8}"/>
              </a:ext>
            </a:extLst>
          </p:cNvPr>
          <p:cNvSpPr txBox="1"/>
          <p:nvPr/>
        </p:nvSpPr>
        <p:spPr>
          <a:xfrm>
            <a:off x="4480771" y="6632869"/>
            <a:ext cx="8115300" cy="861774"/>
          </a:xfrm>
          <a:prstGeom prst="rect">
            <a:avLst/>
          </a:prstGeom>
        </p:spPr>
        <p:txBody>
          <a:bodyPr lIns="0" tIns="0" rIns="0" bIns="0" rtlCol="0" anchor="t">
            <a:spAutoFit/>
          </a:bodyPr>
          <a:lstStyle/>
          <a:p>
            <a:r>
              <a:rPr lang="en-US" sz="2800" b="1" i="0" dirty="0">
                <a:solidFill>
                  <a:srgbClr val="191919"/>
                </a:solidFill>
                <a:effectLst/>
                <a:latin typeface="YACgEUaXOJg 0"/>
              </a:rPr>
              <a:t>TF(t) = (Number of times term t appears in a document) / (Total number of terms in the document)</a:t>
            </a:r>
            <a:endParaRPr lang="en-US" sz="2800" dirty="0">
              <a:solidFill>
                <a:srgbClr val="191919"/>
              </a:solidFill>
              <a:effectLst/>
              <a:latin typeface="YACgEUaXOJg 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64002" y="1879390"/>
            <a:ext cx="6648878" cy="0"/>
          </a:xfrm>
          <a:prstGeom prst="line">
            <a:avLst/>
          </a:prstGeom>
          <a:ln w="47625" cap="flat">
            <a:solidFill>
              <a:srgbClr val="1D3880"/>
            </a:solidFill>
            <a:prstDash val="solid"/>
            <a:headEnd type="none" w="sm" len="sm"/>
            <a:tailEnd type="none" w="sm" len="sm"/>
          </a:ln>
        </p:spPr>
      </p:sp>
      <p:sp>
        <p:nvSpPr>
          <p:cNvPr id="3" name="AutoShape 3"/>
          <p:cNvSpPr/>
          <p:nvPr/>
        </p:nvSpPr>
        <p:spPr>
          <a:xfrm>
            <a:off x="453451" y="1368204"/>
            <a:ext cx="316457" cy="315924"/>
          </a:xfrm>
          <a:prstGeom prst="rect">
            <a:avLst/>
          </a:prstGeom>
          <a:solidFill>
            <a:srgbClr val="2140C4"/>
          </a:solidFill>
        </p:spPr>
      </p:sp>
      <p:grpSp>
        <p:nvGrpSpPr>
          <p:cNvPr id="5" name="Group 5"/>
          <p:cNvGrpSpPr/>
          <p:nvPr/>
        </p:nvGrpSpPr>
        <p:grpSpPr>
          <a:xfrm>
            <a:off x="1028700" y="2689726"/>
            <a:ext cx="8115300" cy="1800562"/>
            <a:chOff x="0" y="-66477"/>
            <a:chExt cx="10820400" cy="2400749"/>
          </a:xfrm>
        </p:grpSpPr>
        <p:sp>
          <p:nvSpPr>
            <p:cNvPr id="6" name="TextBox 6"/>
            <p:cNvSpPr txBox="1"/>
            <p:nvPr/>
          </p:nvSpPr>
          <p:spPr>
            <a:xfrm>
              <a:off x="0" y="-66477"/>
              <a:ext cx="10820400" cy="1285875"/>
            </a:xfrm>
            <a:prstGeom prst="rect">
              <a:avLst/>
            </a:prstGeom>
          </p:spPr>
          <p:txBody>
            <a:bodyPr lIns="0" tIns="0" rIns="0" bIns="0" rtlCol="0" anchor="t">
              <a:spAutoFit/>
            </a:bodyPr>
            <a:lstStyle/>
            <a:p>
              <a:pPr>
                <a:lnSpc>
                  <a:spcPts val="7800"/>
                </a:lnSpc>
              </a:pPr>
              <a:endParaRPr lang="en-US" sz="6000" spc="-120" dirty="0">
                <a:solidFill>
                  <a:srgbClr val="2140C4"/>
                </a:solidFill>
                <a:latin typeface="Muli Regular Bold"/>
              </a:endParaRPr>
            </a:p>
          </p:txBody>
        </p:sp>
        <p:sp>
          <p:nvSpPr>
            <p:cNvPr id="7" name="TextBox 7"/>
            <p:cNvSpPr txBox="1"/>
            <p:nvPr/>
          </p:nvSpPr>
          <p:spPr>
            <a:xfrm>
              <a:off x="0" y="1783265"/>
              <a:ext cx="10820400" cy="551007"/>
            </a:xfrm>
            <a:prstGeom prst="rect">
              <a:avLst/>
            </a:prstGeom>
          </p:spPr>
          <p:txBody>
            <a:bodyPr lIns="0" tIns="0" rIns="0" bIns="0" rtlCol="0" anchor="t">
              <a:spAutoFit/>
            </a:bodyPr>
            <a:lstStyle/>
            <a:p>
              <a:pPr algn="just">
                <a:lnSpc>
                  <a:spcPts val="3499"/>
                </a:lnSpc>
              </a:pPr>
              <a:endParaRPr lang="en-US" sz="2499" dirty="0">
                <a:solidFill>
                  <a:srgbClr val="000000"/>
                </a:solidFill>
                <a:latin typeface="Muli Regular"/>
              </a:endParaRPr>
            </a:p>
          </p:txBody>
        </p:sp>
      </p:grpSp>
      <p:sp>
        <p:nvSpPr>
          <p:cNvPr id="8" name="TextBox 8"/>
          <p:cNvSpPr txBox="1"/>
          <p:nvPr/>
        </p:nvSpPr>
        <p:spPr>
          <a:xfrm>
            <a:off x="1493628" y="1312653"/>
            <a:ext cx="7240617" cy="356829"/>
          </a:xfrm>
          <a:prstGeom prst="rect">
            <a:avLst/>
          </a:prstGeom>
        </p:spPr>
        <p:txBody>
          <a:bodyPr lIns="0" tIns="0" rIns="0" bIns="0" rtlCol="0" anchor="t">
            <a:spAutoFit/>
          </a:bodyPr>
          <a:lstStyle/>
          <a:p>
            <a:pPr marL="0" lvl="0" indent="0" algn="l">
              <a:lnSpc>
                <a:spcPts val="2879"/>
              </a:lnSpc>
              <a:spcBef>
                <a:spcPct val="0"/>
              </a:spcBef>
            </a:pPr>
            <a:r>
              <a:rPr lang="en-US" sz="2399" spc="21" dirty="0">
                <a:solidFill>
                  <a:srgbClr val="000000"/>
                </a:solidFill>
                <a:latin typeface="Rubik Bold"/>
              </a:rPr>
              <a:t>TF(Example)</a:t>
            </a:r>
          </a:p>
        </p:txBody>
      </p:sp>
      <p:sp>
        <p:nvSpPr>
          <p:cNvPr id="9" name="TextBox 9"/>
          <p:cNvSpPr txBox="1"/>
          <p:nvPr/>
        </p:nvSpPr>
        <p:spPr>
          <a:xfrm>
            <a:off x="769908" y="247650"/>
            <a:ext cx="15537027" cy="743793"/>
          </a:xfrm>
          <a:prstGeom prst="rect">
            <a:avLst/>
          </a:prstGeom>
        </p:spPr>
        <p:txBody>
          <a:bodyPr lIns="0" tIns="0" rIns="0" bIns="0" rtlCol="0" anchor="t">
            <a:spAutoFit/>
          </a:bodyPr>
          <a:lstStyle/>
          <a:p>
            <a:pPr>
              <a:lnSpc>
                <a:spcPts val="5774"/>
              </a:lnSpc>
            </a:pPr>
            <a:r>
              <a:rPr lang="en-US" sz="4000" spc="-54" dirty="0">
                <a:solidFill>
                  <a:srgbClr val="151B39"/>
                </a:solidFill>
                <a:latin typeface="Halant Bold"/>
              </a:rPr>
              <a:t>5- Features Extraction</a:t>
            </a:r>
          </a:p>
        </p:txBody>
      </p:sp>
      <p:sp>
        <p:nvSpPr>
          <p:cNvPr id="10" name="TextBox 10"/>
          <p:cNvSpPr txBox="1"/>
          <p:nvPr/>
        </p:nvSpPr>
        <p:spPr>
          <a:xfrm>
            <a:off x="964002" y="1860340"/>
            <a:ext cx="15540487" cy="323850"/>
          </a:xfrm>
          <a:prstGeom prst="rect">
            <a:avLst/>
          </a:prstGeom>
        </p:spPr>
        <p:txBody>
          <a:bodyPr lIns="0" tIns="0" rIns="0" bIns="0" rtlCol="0" anchor="t">
            <a:spAutoFit/>
          </a:bodyPr>
          <a:lstStyle/>
          <a:p>
            <a:pPr marL="0" lvl="0" indent="0" algn="l">
              <a:lnSpc>
                <a:spcPts val="2400"/>
              </a:lnSpc>
              <a:spcBef>
                <a:spcPct val="0"/>
              </a:spcBef>
            </a:pPr>
            <a:endParaRPr/>
          </a:p>
        </p:txBody>
      </p:sp>
      <p:sp>
        <p:nvSpPr>
          <p:cNvPr id="11" name="TextBox 11"/>
          <p:cNvSpPr txBox="1"/>
          <p:nvPr/>
        </p:nvSpPr>
        <p:spPr>
          <a:xfrm>
            <a:off x="1028700" y="1365193"/>
            <a:ext cx="929856" cy="320601"/>
          </a:xfrm>
          <a:prstGeom prst="rect">
            <a:avLst/>
          </a:prstGeom>
        </p:spPr>
        <p:txBody>
          <a:bodyPr lIns="0" tIns="0" rIns="0" bIns="0" rtlCol="0" anchor="t">
            <a:spAutoFit/>
          </a:bodyPr>
          <a:lstStyle/>
          <a:p>
            <a:pPr>
              <a:lnSpc>
                <a:spcPts val="2520"/>
              </a:lnSpc>
            </a:pPr>
            <a:r>
              <a:rPr lang="en-US" sz="2400" spc="-24" dirty="0">
                <a:solidFill>
                  <a:srgbClr val="151B39"/>
                </a:solidFill>
                <a:latin typeface="Rubik Bold"/>
              </a:rPr>
              <a:t>02</a:t>
            </a:r>
          </a:p>
        </p:txBody>
      </p:sp>
      <p:sp>
        <p:nvSpPr>
          <p:cNvPr id="4" name="TextBox 7">
            <a:extLst>
              <a:ext uri="{FF2B5EF4-FFF2-40B4-BE49-F238E27FC236}">
                <a16:creationId xmlns="" xmlns:a16="http://schemas.microsoft.com/office/drawing/2014/main" id="{BD808632-B686-9E90-A80A-DF87DB4028D5}"/>
              </a:ext>
            </a:extLst>
          </p:cNvPr>
          <p:cNvSpPr txBox="1"/>
          <p:nvPr/>
        </p:nvSpPr>
        <p:spPr>
          <a:xfrm>
            <a:off x="996745" y="2916983"/>
            <a:ext cx="8115300" cy="1477328"/>
          </a:xfrm>
          <a:prstGeom prst="rect">
            <a:avLst/>
          </a:prstGeom>
        </p:spPr>
        <p:txBody>
          <a:bodyPr lIns="0" tIns="0" rIns="0" bIns="0" rtlCol="0" anchor="t">
            <a:spAutoFit/>
          </a:bodyPr>
          <a:lstStyle/>
          <a:p>
            <a:r>
              <a:rPr lang="en-US" sz="2400" b="0" i="0" dirty="0">
                <a:solidFill>
                  <a:srgbClr val="191919"/>
                </a:solidFill>
                <a:effectLst/>
                <a:latin typeface="YACgEUaXOJg 0"/>
              </a:rPr>
              <a:t>Let’s Consider these Three sentences:</a:t>
            </a:r>
            <a:endParaRPr lang="en-US" sz="2400" dirty="0">
              <a:solidFill>
                <a:srgbClr val="191919"/>
              </a:solidFill>
              <a:effectLst/>
              <a:latin typeface="YACgEUaXOJg 0"/>
            </a:endParaRPr>
          </a:p>
          <a:p>
            <a:r>
              <a:rPr lang="en-US" sz="2400" b="0" i="0" dirty="0">
                <a:solidFill>
                  <a:srgbClr val="191919"/>
                </a:solidFill>
                <a:effectLst/>
                <a:latin typeface="YACgEUaXOJg 0"/>
              </a:rPr>
              <a:t>1.He is a Good Boy</a:t>
            </a:r>
            <a:endParaRPr lang="en-US" sz="2400" dirty="0">
              <a:solidFill>
                <a:srgbClr val="191919"/>
              </a:solidFill>
              <a:effectLst/>
              <a:latin typeface="YACgEUaXOJg 0"/>
            </a:endParaRPr>
          </a:p>
          <a:p>
            <a:r>
              <a:rPr lang="en-US" sz="2400" b="0" i="0" dirty="0">
                <a:solidFill>
                  <a:srgbClr val="191919"/>
                </a:solidFill>
                <a:effectLst/>
                <a:latin typeface="YACgEUaXOJg 0"/>
              </a:rPr>
              <a:t>2. She is a Good Girl, and,</a:t>
            </a:r>
            <a:endParaRPr lang="en-US" sz="2400" dirty="0">
              <a:solidFill>
                <a:srgbClr val="191919"/>
              </a:solidFill>
              <a:effectLst/>
              <a:latin typeface="YACgEUaXOJg 0"/>
            </a:endParaRPr>
          </a:p>
          <a:p>
            <a:r>
              <a:rPr lang="en-US" sz="2400" b="0" i="0" dirty="0">
                <a:solidFill>
                  <a:srgbClr val="191919"/>
                </a:solidFill>
                <a:effectLst/>
                <a:latin typeface="YACgEUaXOJg 0"/>
              </a:rPr>
              <a:t>3. Both are Good Boy, and Girl, respectively.</a:t>
            </a:r>
            <a:endParaRPr lang="en-US" sz="2400" dirty="0">
              <a:solidFill>
                <a:srgbClr val="191919"/>
              </a:solidFill>
              <a:effectLst/>
              <a:latin typeface="YACgEUaXOJg 0"/>
            </a:endParaRPr>
          </a:p>
        </p:txBody>
      </p:sp>
      <p:sp>
        <p:nvSpPr>
          <p:cNvPr id="12" name="TextBox 7">
            <a:extLst>
              <a:ext uri="{FF2B5EF4-FFF2-40B4-BE49-F238E27FC236}">
                <a16:creationId xmlns="" xmlns:a16="http://schemas.microsoft.com/office/drawing/2014/main" id="{A4BC0240-1398-4625-CCD8-C728971341B8}"/>
              </a:ext>
            </a:extLst>
          </p:cNvPr>
          <p:cNvSpPr txBox="1"/>
          <p:nvPr/>
        </p:nvSpPr>
        <p:spPr>
          <a:xfrm>
            <a:off x="4676595" y="6134100"/>
            <a:ext cx="8115300" cy="1846659"/>
          </a:xfrm>
          <a:prstGeom prst="rect">
            <a:avLst/>
          </a:prstGeom>
        </p:spPr>
        <p:txBody>
          <a:bodyPr lIns="0" tIns="0" rIns="0" bIns="0" rtlCol="0" anchor="t">
            <a:spAutoFit/>
          </a:bodyPr>
          <a:lstStyle/>
          <a:p>
            <a:r>
              <a:rPr lang="en-US" sz="2400" b="0" i="0" dirty="0">
                <a:solidFill>
                  <a:srgbClr val="191919"/>
                </a:solidFill>
                <a:effectLst/>
                <a:latin typeface="YACgEUaXOJg 0"/>
              </a:rPr>
              <a:t>So, </a:t>
            </a:r>
            <a:r>
              <a:rPr lang="en-US" sz="2400" b="1" i="0" dirty="0">
                <a:solidFill>
                  <a:srgbClr val="191919"/>
                </a:solidFill>
                <a:effectLst/>
                <a:latin typeface="YACgEUaXOJg 0"/>
              </a:rPr>
              <a:t>Number of times the word “Good”</a:t>
            </a:r>
            <a:r>
              <a:rPr lang="en-US" sz="2400" b="0" i="0" dirty="0">
                <a:solidFill>
                  <a:srgbClr val="191919"/>
                </a:solidFill>
                <a:effectLst/>
                <a:latin typeface="YACgEUaXOJg 0"/>
              </a:rPr>
              <a:t> appears in Sentence 1 is, 1 Time, </a:t>
            </a:r>
            <a:endParaRPr lang="en-US" sz="2400" dirty="0">
              <a:solidFill>
                <a:srgbClr val="191919"/>
              </a:solidFill>
              <a:effectLst/>
              <a:latin typeface="YACgEUaXOJg 0"/>
            </a:endParaRPr>
          </a:p>
          <a:p>
            <a:r>
              <a:rPr lang="en-US" sz="2400" b="0" i="0" dirty="0">
                <a:solidFill>
                  <a:srgbClr val="191919"/>
                </a:solidFill>
                <a:effectLst/>
                <a:latin typeface="YACgEUaXOJg 0"/>
              </a:rPr>
              <a:t>and the </a:t>
            </a:r>
            <a:r>
              <a:rPr lang="en-US" sz="2400" b="1" i="0" dirty="0">
                <a:solidFill>
                  <a:srgbClr val="191919"/>
                </a:solidFill>
                <a:effectLst/>
                <a:latin typeface="YACgEUaXOJg 0"/>
              </a:rPr>
              <a:t>Total number of times the word “Good”</a:t>
            </a:r>
            <a:r>
              <a:rPr lang="en-US" sz="2400" b="0" i="0" dirty="0">
                <a:solidFill>
                  <a:srgbClr val="191919"/>
                </a:solidFill>
                <a:effectLst/>
                <a:latin typeface="YACgEUaXOJg 0"/>
              </a:rPr>
              <a:t>, appears in all three Sentences is 3 times, so the </a:t>
            </a:r>
            <a:r>
              <a:rPr lang="en-US" sz="2400" b="1" i="0" dirty="0">
                <a:solidFill>
                  <a:srgbClr val="191919"/>
                </a:solidFill>
                <a:effectLst/>
                <a:latin typeface="YACgEUaXOJg 0"/>
              </a:rPr>
              <a:t>TF(Term Frequency)</a:t>
            </a:r>
            <a:r>
              <a:rPr lang="en-US" sz="2400" b="0" i="0" dirty="0">
                <a:solidFill>
                  <a:srgbClr val="191919"/>
                </a:solidFill>
                <a:effectLst/>
                <a:latin typeface="YACgEUaXOJg 0"/>
              </a:rPr>
              <a:t> value of word “Good” is, TF(“Good”)=1/3=0.333.</a:t>
            </a:r>
            <a:endParaRPr lang="en-US" sz="2400" dirty="0">
              <a:solidFill>
                <a:srgbClr val="191919"/>
              </a:solidFill>
              <a:effectLst/>
              <a:latin typeface="YACgEUaXOJg 0"/>
            </a:endParaRPr>
          </a:p>
        </p:txBody>
      </p:sp>
    </p:spTree>
    <p:extLst>
      <p:ext uri="{BB962C8B-B14F-4D97-AF65-F5344CB8AC3E}">
        <p14:creationId xmlns:p14="http://schemas.microsoft.com/office/powerpoint/2010/main" val="57543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64002" y="1879390"/>
            <a:ext cx="6648878" cy="0"/>
          </a:xfrm>
          <a:prstGeom prst="line">
            <a:avLst/>
          </a:prstGeom>
          <a:ln w="47625" cap="flat">
            <a:solidFill>
              <a:srgbClr val="1D3880"/>
            </a:solidFill>
            <a:prstDash val="solid"/>
            <a:headEnd type="none" w="sm" len="sm"/>
            <a:tailEnd type="none" w="sm" len="sm"/>
          </a:ln>
        </p:spPr>
      </p:sp>
      <p:sp>
        <p:nvSpPr>
          <p:cNvPr id="3" name="AutoShape 3"/>
          <p:cNvSpPr/>
          <p:nvPr/>
        </p:nvSpPr>
        <p:spPr>
          <a:xfrm>
            <a:off x="453451" y="1368204"/>
            <a:ext cx="316457" cy="315924"/>
          </a:xfrm>
          <a:prstGeom prst="rect">
            <a:avLst/>
          </a:prstGeom>
          <a:solidFill>
            <a:srgbClr val="2140C4"/>
          </a:solidFill>
        </p:spPr>
      </p:sp>
      <p:grpSp>
        <p:nvGrpSpPr>
          <p:cNvPr id="5" name="Group 5"/>
          <p:cNvGrpSpPr/>
          <p:nvPr/>
        </p:nvGrpSpPr>
        <p:grpSpPr>
          <a:xfrm>
            <a:off x="1028700" y="2689726"/>
            <a:ext cx="8115300" cy="1800562"/>
            <a:chOff x="0" y="-66477"/>
            <a:chExt cx="10820400" cy="2400749"/>
          </a:xfrm>
        </p:grpSpPr>
        <p:sp>
          <p:nvSpPr>
            <p:cNvPr id="6" name="TextBox 6"/>
            <p:cNvSpPr txBox="1"/>
            <p:nvPr/>
          </p:nvSpPr>
          <p:spPr>
            <a:xfrm>
              <a:off x="0" y="-66477"/>
              <a:ext cx="10820400" cy="1285875"/>
            </a:xfrm>
            <a:prstGeom prst="rect">
              <a:avLst/>
            </a:prstGeom>
          </p:spPr>
          <p:txBody>
            <a:bodyPr lIns="0" tIns="0" rIns="0" bIns="0" rtlCol="0" anchor="t">
              <a:spAutoFit/>
            </a:bodyPr>
            <a:lstStyle/>
            <a:p>
              <a:pPr>
                <a:lnSpc>
                  <a:spcPts val="7800"/>
                </a:lnSpc>
              </a:pPr>
              <a:endParaRPr lang="en-US" sz="6000" spc="-120" dirty="0">
                <a:solidFill>
                  <a:srgbClr val="2140C4"/>
                </a:solidFill>
                <a:latin typeface="Muli Regular Bold"/>
              </a:endParaRPr>
            </a:p>
          </p:txBody>
        </p:sp>
        <p:sp>
          <p:nvSpPr>
            <p:cNvPr id="7" name="TextBox 7"/>
            <p:cNvSpPr txBox="1"/>
            <p:nvPr/>
          </p:nvSpPr>
          <p:spPr>
            <a:xfrm>
              <a:off x="0" y="1783265"/>
              <a:ext cx="10820400" cy="551007"/>
            </a:xfrm>
            <a:prstGeom prst="rect">
              <a:avLst/>
            </a:prstGeom>
          </p:spPr>
          <p:txBody>
            <a:bodyPr lIns="0" tIns="0" rIns="0" bIns="0" rtlCol="0" anchor="t">
              <a:spAutoFit/>
            </a:bodyPr>
            <a:lstStyle/>
            <a:p>
              <a:pPr algn="just">
                <a:lnSpc>
                  <a:spcPts val="3499"/>
                </a:lnSpc>
              </a:pPr>
              <a:endParaRPr lang="en-US" sz="2499" dirty="0">
                <a:solidFill>
                  <a:srgbClr val="000000"/>
                </a:solidFill>
                <a:latin typeface="Muli Regular"/>
              </a:endParaRPr>
            </a:p>
          </p:txBody>
        </p:sp>
      </p:grpSp>
      <p:sp>
        <p:nvSpPr>
          <p:cNvPr id="8" name="TextBox 8"/>
          <p:cNvSpPr txBox="1"/>
          <p:nvPr/>
        </p:nvSpPr>
        <p:spPr>
          <a:xfrm>
            <a:off x="1493628" y="1312653"/>
            <a:ext cx="7240617" cy="356829"/>
          </a:xfrm>
          <a:prstGeom prst="rect">
            <a:avLst/>
          </a:prstGeom>
        </p:spPr>
        <p:txBody>
          <a:bodyPr lIns="0" tIns="0" rIns="0" bIns="0" rtlCol="0" anchor="t">
            <a:spAutoFit/>
          </a:bodyPr>
          <a:lstStyle/>
          <a:p>
            <a:pPr marL="0" lvl="0" indent="0" algn="l">
              <a:lnSpc>
                <a:spcPts val="2879"/>
              </a:lnSpc>
              <a:spcBef>
                <a:spcPct val="0"/>
              </a:spcBef>
            </a:pPr>
            <a:r>
              <a:rPr lang="en-US" sz="2399" spc="21" dirty="0">
                <a:solidFill>
                  <a:srgbClr val="000000"/>
                </a:solidFill>
                <a:latin typeface="Rubik Bold"/>
              </a:rPr>
              <a:t>IDF</a:t>
            </a:r>
          </a:p>
        </p:txBody>
      </p:sp>
      <p:sp>
        <p:nvSpPr>
          <p:cNvPr id="9" name="TextBox 9"/>
          <p:cNvSpPr txBox="1"/>
          <p:nvPr/>
        </p:nvSpPr>
        <p:spPr>
          <a:xfrm>
            <a:off x="769908" y="247650"/>
            <a:ext cx="15537027" cy="743793"/>
          </a:xfrm>
          <a:prstGeom prst="rect">
            <a:avLst/>
          </a:prstGeom>
        </p:spPr>
        <p:txBody>
          <a:bodyPr lIns="0" tIns="0" rIns="0" bIns="0" rtlCol="0" anchor="t">
            <a:spAutoFit/>
          </a:bodyPr>
          <a:lstStyle/>
          <a:p>
            <a:pPr>
              <a:lnSpc>
                <a:spcPts val="5774"/>
              </a:lnSpc>
            </a:pPr>
            <a:r>
              <a:rPr lang="en-US" sz="4000" spc="-54" dirty="0">
                <a:solidFill>
                  <a:srgbClr val="151B39"/>
                </a:solidFill>
                <a:latin typeface="Halant Bold"/>
              </a:rPr>
              <a:t>5- Features Extraction</a:t>
            </a:r>
          </a:p>
        </p:txBody>
      </p:sp>
      <p:sp>
        <p:nvSpPr>
          <p:cNvPr id="10" name="TextBox 10"/>
          <p:cNvSpPr txBox="1"/>
          <p:nvPr/>
        </p:nvSpPr>
        <p:spPr>
          <a:xfrm>
            <a:off x="964002" y="1860340"/>
            <a:ext cx="15540487" cy="323850"/>
          </a:xfrm>
          <a:prstGeom prst="rect">
            <a:avLst/>
          </a:prstGeom>
        </p:spPr>
        <p:txBody>
          <a:bodyPr lIns="0" tIns="0" rIns="0" bIns="0" rtlCol="0" anchor="t">
            <a:spAutoFit/>
          </a:bodyPr>
          <a:lstStyle/>
          <a:p>
            <a:pPr marL="0" lvl="0" indent="0" algn="l">
              <a:lnSpc>
                <a:spcPts val="2400"/>
              </a:lnSpc>
              <a:spcBef>
                <a:spcPct val="0"/>
              </a:spcBef>
            </a:pPr>
            <a:endParaRPr/>
          </a:p>
        </p:txBody>
      </p:sp>
      <p:sp>
        <p:nvSpPr>
          <p:cNvPr id="11" name="TextBox 11"/>
          <p:cNvSpPr txBox="1"/>
          <p:nvPr/>
        </p:nvSpPr>
        <p:spPr>
          <a:xfrm>
            <a:off x="1028700" y="1365193"/>
            <a:ext cx="929856" cy="320601"/>
          </a:xfrm>
          <a:prstGeom prst="rect">
            <a:avLst/>
          </a:prstGeom>
        </p:spPr>
        <p:txBody>
          <a:bodyPr lIns="0" tIns="0" rIns="0" bIns="0" rtlCol="0" anchor="t">
            <a:spAutoFit/>
          </a:bodyPr>
          <a:lstStyle/>
          <a:p>
            <a:pPr>
              <a:lnSpc>
                <a:spcPts val="2520"/>
              </a:lnSpc>
            </a:pPr>
            <a:r>
              <a:rPr lang="en-US" sz="2400" spc="-24" dirty="0">
                <a:solidFill>
                  <a:srgbClr val="151B39"/>
                </a:solidFill>
                <a:latin typeface="Rubik Bold"/>
              </a:rPr>
              <a:t>02</a:t>
            </a:r>
          </a:p>
        </p:txBody>
      </p:sp>
      <p:sp>
        <p:nvSpPr>
          <p:cNvPr id="4" name="TextBox 7">
            <a:extLst>
              <a:ext uri="{FF2B5EF4-FFF2-40B4-BE49-F238E27FC236}">
                <a16:creationId xmlns="" xmlns:a16="http://schemas.microsoft.com/office/drawing/2014/main" id="{BD808632-B686-9E90-A80A-DF87DB4028D5}"/>
              </a:ext>
            </a:extLst>
          </p:cNvPr>
          <p:cNvSpPr txBox="1"/>
          <p:nvPr/>
        </p:nvSpPr>
        <p:spPr>
          <a:xfrm>
            <a:off x="1219200" y="2739416"/>
            <a:ext cx="8115300" cy="2215991"/>
          </a:xfrm>
          <a:prstGeom prst="rect">
            <a:avLst/>
          </a:prstGeom>
        </p:spPr>
        <p:txBody>
          <a:bodyPr lIns="0" tIns="0" rIns="0" bIns="0" rtlCol="0" anchor="t">
            <a:spAutoFit/>
          </a:bodyPr>
          <a:lstStyle/>
          <a:p>
            <a:r>
              <a:rPr lang="en-US" sz="2400" b="0" i="0" dirty="0">
                <a:solidFill>
                  <a:srgbClr val="191919"/>
                </a:solidFill>
                <a:effectLst/>
                <a:latin typeface="YACgEUaXOJg 0"/>
              </a:rPr>
              <a:t>Inverse Document Frequency, which measures how important a term is. While computing TF, all terms are considered equally important. However it is known that certain terms, such as “is”, “of”, and “that”, may appear a lot of times but have little importance. This we need to weigh down the frequent terms while scale up the rare ones, by computing the following:</a:t>
            </a:r>
            <a:endParaRPr lang="en-US" sz="2400" dirty="0">
              <a:solidFill>
                <a:srgbClr val="191919"/>
              </a:solidFill>
              <a:effectLst/>
              <a:latin typeface="YACgEUaXOJg 0"/>
            </a:endParaRPr>
          </a:p>
        </p:txBody>
      </p:sp>
      <p:sp>
        <p:nvSpPr>
          <p:cNvPr id="13" name="TextBox 7">
            <a:extLst>
              <a:ext uri="{FF2B5EF4-FFF2-40B4-BE49-F238E27FC236}">
                <a16:creationId xmlns="" xmlns:a16="http://schemas.microsoft.com/office/drawing/2014/main" id="{92CFE4B8-32EF-8EE8-89EB-577E25094DF7}"/>
              </a:ext>
            </a:extLst>
          </p:cNvPr>
          <p:cNvSpPr txBox="1"/>
          <p:nvPr/>
        </p:nvSpPr>
        <p:spPr>
          <a:xfrm>
            <a:off x="4953000" y="7048500"/>
            <a:ext cx="8115300" cy="861774"/>
          </a:xfrm>
          <a:prstGeom prst="rect">
            <a:avLst/>
          </a:prstGeom>
        </p:spPr>
        <p:txBody>
          <a:bodyPr lIns="0" tIns="0" rIns="0" bIns="0" rtlCol="0" anchor="t">
            <a:spAutoFit/>
          </a:bodyPr>
          <a:lstStyle/>
          <a:p>
            <a:r>
              <a:rPr lang="en-US" sz="2800" b="1" i="0" dirty="0">
                <a:solidFill>
                  <a:srgbClr val="191919"/>
                </a:solidFill>
                <a:effectLst/>
                <a:latin typeface="YACgEUaXOJg 0"/>
              </a:rPr>
              <a:t>IDF(t) = </a:t>
            </a:r>
            <a:r>
              <a:rPr lang="en-US" sz="2800" b="1" i="0" dirty="0" err="1">
                <a:solidFill>
                  <a:srgbClr val="191919"/>
                </a:solidFill>
                <a:effectLst/>
                <a:latin typeface="YACgEUaXOJg 0"/>
              </a:rPr>
              <a:t>log_e</a:t>
            </a:r>
            <a:r>
              <a:rPr lang="en-US" sz="2800" b="1" i="0" dirty="0">
                <a:solidFill>
                  <a:srgbClr val="191919"/>
                </a:solidFill>
                <a:effectLst/>
                <a:latin typeface="YACgEUaXOJg 0"/>
              </a:rPr>
              <a:t>(Total number of documents / Number of documents with term t in it).</a:t>
            </a:r>
            <a:endParaRPr lang="en-US" sz="2800" dirty="0">
              <a:solidFill>
                <a:srgbClr val="191919"/>
              </a:solidFill>
              <a:effectLst/>
              <a:latin typeface="YACgEUaXOJg 0"/>
            </a:endParaRPr>
          </a:p>
        </p:txBody>
      </p:sp>
    </p:spTree>
    <p:extLst>
      <p:ext uri="{BB962C8B-B14F-4D97-AF65-F5344CB8AC3E}">
        <p14:creationId xmlns:p14="http://schemas.microsoft.com/office/powerpoint/2010/main" val="376909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64002" y="1879390"/>
            <a:ext cx="6648878" cy="0"/>
          </a:xfrm>
          <a:prstGeom prst="line">
            <a:avLst/>
          </a:prstGeom>
          <a:ln w="47625" cap="flat">
            <a:solidFill>
              <a:srgbClr val="1D3880"/>
            </a:solidFill>
            <a:prstDash val="solid"/>
            <a:headEnd type="none" w="sm" len="sm"/>
            <a:tailEnd type="none" w="sm" len="sm"/>
          </a:ln>
        </p:spPr>
      </p:sp>
      <p:sp>
        <p:nvSpPr>
          <p:cNvPr id="3" name="AutoShape 3"/>
          <p:cNvSpPr/>
          <p:nvPr/>
        </p:nvSpPr>
        <p:spPr>
          <a:xfrm>
            <a:off x="453451" y="1368204"/>
            <a:ext cx="316457" cy="315924"/>
          </a:xfrm>
          <a:prstGeom prst="rect">
            <a:avLst/>
          </a:prstGeom>
          <a:solidFill>
            <a:srgbClr val="2140C4"/>
          </a:solidFill>
        </p:spPr>
      </p:sp>
      <p:grpSp>
        <p:nvGrpSpPr>
          <p:cNvPr id="5" name="Group 5"/>
          <p:cNvGrpSpPr/>
          <p:nvPr/>
        </p:nvGrpSpPr>
        <p:grpSpPr>
          <a:xfrm>
            <a:off x="1028700" y="2689726"/>
            <a:ext cx="8115300" cy="1800562"/>
            <a:chOff x="0" y="-66477"/>
            <a:chExt cx="10820400" cy="2400749"/>
          </a:xfrm>
        </p:grpSpPr>
        <p:sp>
          <p:nvSpPr>
            <p:cNvPr id="6" name="TextBox 6"/>
            <p:cNvSpPr txBox="1"/>
            <p:nvPr/>
          </p:nvSpPr>
          <p:spPr>
            <a:xfrm>
              <a:off x="0" y="-66477"/>
              <a:ext cx="10820400" cy="1285875"/>
            </a:xfrm>
            <a:prstGeom prst="rect">
              <a:avLst/>
            </a:prstGeom>
          </p:spPr>
          <p:txBody>
            <a:bodyPr lIns="0" tIns="0" rIns="0" bIns="0" rtlCol="0" anchor="t">
              <a:spAutoFit/>
            </a:bodyPr>
            <a:lstStyle/>
            <a:p>
              <a:pPr>
                <a:lnSpc>
                  <a:spcPts val="7800"/>
                </a:lnSpc>
              </a:pPr>
              <a:endParaRPr lang="en-US" sz="6000" spc="-120" dirty="0">
                <a:solidFill>
                  <a:srgbClr val="2140C4"/>
                </a:solidFill>
                <a:latin typeface="Muli Regular Bold"/>
              </a:endParaRPr>
            </a:p>
          </p:txBody>
        </p:sp>
        <p:sp>
          <p:nvSpPr>
            <p:cNvPr id="7" name="TextBox 7"/>
            <p:cNvSpPr txBox="1"/>
            <p:nvPr/>
          </p:nvSpPr>
          <p:spPr>
            <a:xfrm>
              <a:off x="0" y="1783265"/>
              <a:ext cx="10820400" cy="551007"/>
            </a:xfrm>
            <a:prstGeom prst="rect">
              <a:avLst/>
            </a:prstGeom>
          </p:spPr>
          <p:txBody>
            <a:bodyPr lIns="0" tIns="0" rIns="0" bIns="0" rtlCol="0" anchor="t">
              <a:spAutoFit/>
            </a:bodyPr>
            <a:lstStyle/>
            <a:p>
              <a:pPr algn="just">
                <a:lnSpc>
                  <a:spcPts val="3499"/>
                </a:lnSpc>
              </a:pPr>
              <a:endParaRPr lang="en-US" sz="2499" dirty="0">
                <a:solidFill>
                  <a:srgbClr val="000000"/>
                </a:solidFill>
                <a:latin typeface="Muli Regular"/>
              </a:endParaRPr>
            </a:p>
          </p:txBody>
        </p:sp>
      </p:grpSp>
      <p:sp>
        <p:nvSpPr>
          <p:cNvPr id="8" name="TextBox 8"/>
          <p:cNvSpPr txBox="1"/>
          <p:nvPr/>
        </p:nvSpPr>
        <p:spPr>
          <a:xfrm>
            <a:off x="1493628" y="1312653"/>
            <a:ext cx="7240617" cy="356829"/>
          </a:xfrm>
          <a:prstGeom prst="rect">
            <a:avLst/>
          </a:prstGeom>
        </p:spPr>
        <p:txBody>
          <a:bodyPr lIns="0" tIns="0" rIns="0" bIns="0" rtlCol="0" anchor="t">
            <a:spAutoFit/>
          </a:bodyPr>
          <a:lstStyle/>
          <a:p>
            <a:pPr marL="0" lvl="0" indent="0" algn="l">
              <a:lnSpc>
                <a:spcPts val="2879"/>
              </a:lnSpc>
              <a:spcBef>
                <a:spcPct val="0"/>
              </a:spcBef>
            </a:pPr>
            <a:r>
              <a:rPr lang="en-US" sz="2399" spc="21" dirty="0">
                <a:solidFill>
                  <a:srgbClr val="000000"/>
                </a:solidFill>
                <a:latin typeface="Rubik Bold"/>
              </a:rPr>
              <a:t>IDF(Example)</a:t>
            </a:r>
          </a:p>
        </p:txBody>
      </p:sp>
      <p:sp>
        <p:nvSpPr>
          <p:cNvPr id="9" name="TextBox 9"/>
          <p:cNvSpPr txBox="1"/>
          <p:nvPr/>
        </p:nvSpPr>
        <p:spPr>
          <a:xfrm>
            <a:off x="769908" y="247650"/>
            <a:ext cx="15537027" cy="743793"/>
          </a:xfrm>
          <a:prstGeom prst="rect">
            <a:avLst/>
          </a:prstGeom>
        </p:spPr>
        <p:txBody>
          <a:bodyPr lIns="0" tIns="0" rIns="0" bIns="0" rtlCol="0" anchor="t">
            <a:spAutoFit/>
          </a:bodyPr>
          <a:lstStyle/>
          <a:p>
            <a:pPr>
              <a:lnSpc>
                <a:spcPts val="5774"/>
              </a:lnSpc>
            </a:pPr>
            <a:r>
              <a:rPr lang="en-US" sz="4000" spc="-54" dirty="0">
                <a:solidFill>
                  <a:srgbClr val="151B39"/>
                </a:solidFill>
                <a:latin typeface="Halant Bold"/>
              </a:rPr>
              <a:t>5- Features Extraction</a:t>
            </a:r>
          </a:p>
        </p:txBody>
      </p:sp>
      <p:sp>
        <p:nvSpPr>
          <p:cNvPr id="10" name="TextBox 10"/>
          <p:cNvSpPr txBox="1"/>
          <p:nvPr/>
        </p:nvSpPr>
        <p:spPr>
          <a:xfrm>
            <a:off x="964002" y="1860340"/>
            <a:ext cx="15540487" cy="323850"/>
          </a:xfrm>
          <a:prstGeom prst="rect">
            <a:avLst/>
          </a:prstGeom>
        </p:spPr>
        <p:txBody>
          <a:bodyPr lIns="0" tIns="0" rIns="0" bIns="0" rtlCol="0" anchor="t">
            <a:spAutoFit/>
          </a:bodyPr>
          <a:lstStyle/>
          <a:p>
            <a:pPr marL="0" lvl="0" indent="0" algn="l">
              <a:lnSpc>
                <a:spcPts val="2400"/>
              </a:lnSpc>
              <a:spcBef>
                <a:spcPct val="0"/>
              </a:spcBef>
            </a:pPr>
            <a:endParaRPr/>
          </a:p>
        </p:txBody>
      </p:sp>
      <p:sp>
        <p:nvSpPr>
          <p:cNvPr id="11" name="TextBox 11"/>
          <p:cNvSpPr txBox="1"/>
          <p:nvPr/>
        </p:nvSpPr>
        <p:spPr>
          <a:xfrm>
            <a:off x="1028700" y="1365193"/>
            <a:ext cx="929856" cy="320601"/>
          </a:xfrm>
          <a:prstGeom prst="rect">
            <a:avLst/>
          </a:prstGeom>
        </p:spPr>
        <p:txBody>
          <a:bodyPr lIns="0" tIns="0" rIns="0" bIns="0" rtlCol="0" anchor="t">
            <a:spAutoFit/>
          </a:bodyPr>
          <a:lstStyle/>
          <a:p>
            <a:pPr>
              <a:lnSpc>
                <a:spcPts val="2520"/>
              </a:lnSpc>
            </a:pPr>
            <a:r>
              <a:rPr lang="en-US" sz="2400" spc="-24" dirty="0">
                <a:solidFill>
                  <a:srgbClr val="151B39"/>
                </a:solidFill>
                <a:latin typeface="Rubik Bold"/>
              </a:rPr>
              <a:t>02</a:t>
            </a:r>
          </a:p>
        </p:txBody>
      </p:sp>
      <p:sp>
        <p:nvSpPr>
          <p:cNvPr id="4" name="TextBox 7">
            <a:extLst>
              <a:ext uri="{FF2B5EF4-FFF2-40B4-BE49-F238E27FC236}">
                <a16:creationId xmlns="" xmlns:a16="http://schemas.microsoft.com/office/drawing/2014/main" id="{BD808632-B686-9E90-A80A-DF87DB4028D5}"/>
              </a:ext>
            </a:extLst>
          </p:cNvPr>
          <p:cNvSpPr txBox="1"/>
          <p:nvPr/>
        </p:nvSpPr>
        <p:spPr>
          <a:xfrm>
            <a:off x="996745" y="2916983"/>
            <a:ext cx="8115300" cy="1846659"/>
          </a:xfrm>
          <a:prstGeom prst="rect">
            <a:avLst/>
          </a:prstGeom>
        </p:spPr>
        <p:txBody>
          <a:bodyPr lIns="0" tIns="0" rIns="0" bIns="0" rtlCol="0" anchor="t">
            <a:spAutoFit/>
          </a:bodyPr>
          <a:lstStyle/>
          <a:p>
            <a:r>
              <a:rPr lang="en-US" sz="2400" b="0" i="0" dirty="0">
                <a:solidFill>
                  <a:srgbClr val="191919"/>
                </a:solidFill>
                <a:effectLst/>
              </a:rPr>
              <a:t>lets consider the same word “Good”, in Sentence 1,Now, we know that </a:t>
            </a:r>
            <a:r>
              <a:rPr lang="en-US" sz="2400" b="1" i="0" dirty="0">
                <a:solidFill>
                  <a:srgbClr val="191919"/>
                </a:solidFill>
                <a:effectLst/>
              </a:rPr>
              <a:t>Total Number of Sentences</a:t>
            </a:r>
            <a:r>
              <a:rPr lang="en-US" sz="2400" b="0" i="0" dirty="0">
                <a:solidFill>
                  <a:srgbClr val="191919"/>
                </a:solidFill>
                <a:effectLst/>
              </a:rPr>
              <a:t> we have is 3(Total number of documents), also , We know the word ” Good” appears overall 3 times, considering all 3 sentences, so, </a:t>
            </a:r>
            <a:r>
              <a:rPr lang="en-US" sz="2400" b="1" i="0" dirty="0">
                <a:solidFill>
                  <a:srgbClr val="191919"/>
                </a:solidFill>
                <a:effectLst/>
              </a:rPr>
              <a:t>Number of documents with term “Good” </a:t>
            </a:r>
            <a:r>
              <a:rPr lang="en-US" sz="2400" b="0" i="0" dirty="0">
                <a:solidFill>
                  <a:srgbClr val="191919"/>
                </a:solidFill>
                <a:effectLst/>
              </a:rPr>
              <a:t>in it=3,</a:t>
            </a:r>
            <a:endParaRPr lang="en-US" sz="2400" dirty="0">
              <a:solidFill>
                <a:srgbClr val="191919"/>
              </a:solidFill>
              <a:effectLst/>
              <a:latin typeface="YACgEUaXOJg 0"/>
            </a:endParaRPr>
          </a:p>
        </p:txBody>
      </p:sp>
      <p:sp>
        <p:nvSpPr>
          <p:cNvPr id="12" name="TextBox 7">
            <a:extLst>
              <a:ext uri="{FF2B5EF4-FFF2-40B4-BE49-F238E27FC236}">
                <a16:creationId xmlns="" xmlns:a16="http://schemas.microsoft.com/office/drawing/2014/main" id="{A4BC0240-1398-4625-CCD8-C728971341B8}"/>
              </a:ext>
            </a:extLst>
          </p:cNvPr>
          <p:cNvSpPr txBox="1"/>
          <p:nvPr/>
        </p:nvSpPr>
        <p:spPr>
          <a:xfrm>
            <a:off x="4480771" y="6632869"/>
            <a:ext cx="8115300" cy="861774"/>
          </a:xfrm>
          <a:prstGeom prst="rect">
            <a:avLst/>
          </a:prstGeom>
        </p:spPr>
        <p:txBody>
          <a:bodyPr lIns="0" tIns="0" rIns="0" bIns="0" rtlCol="0" anchor="t">
            <a:spAutoFit/>
          </a:bodyPr>
          <a:lstStyle/>
          <a:p>
            <a:r>
              <a:rPr lang="en-US" sz="2800" b="0" i="0" dirty="0">
                <a:solidFill>
                  <a:srgbClr val="191919"/>
                </a:solidFill>
                <a:effectLst/>
              </a:rPr>
              <a:t>So, IDF (Inverse Document Frequency) Value of word “Good” would be “ Log(3/3)</a:t>
            </a:r>
            <a:endParaRPr lang="en-US" sz="2800" dirty="0">
              <a:solidFill>
                <a:srgbClr val="191919"/>
              </a:solidFill>
              <a:effectLst/>
              <a:latin typeface="YACgEUaXOJg 0"/>
            </a:endParaRPr>
          </a:p>
        </p:txBody>
      </p:sp>
    </p:spTree>
    <p:extLst>
      <p:ext uri="{BB962C8B-B14F-4D97-AF65-F5344CB8AC3E}">
        <p14:creationId xmlns:p14="http://schemas.microsoft.com/office/powerpoint/2010/main" val="2902302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64002" y="1879390"/>
            <a:ext cx="6648878" cy="0"/>
          </a:xfrm>
          <a:prstGeom prst="line">
            <a:avLst/>
          </a:prstGeom>
          <a:ln w="47625" cap="flat">
            <a:solidFill>
              <a:srgbClr val="1D3880"/>
            </a:solidFill>
            <a:prstDash val="solid"/>
            <a:headEnd type="none" w="sm" len="sm"/>
            <a:tailEnd type="none" w="sm" len="sm"/>
          </a:ln>
        </p:spPr>
      </p:sp>
      <p:sp>
        <p:nvSpPr>
          <p:cNvPr id="3" name="AutoShape 3"/>
          <p:cNvSpPr/>
          <p:nvPr/>
        </p:nvSpPr>
        <p:spPr>
          <a:xfrm>
            <a:off x="453451" y="1368204"/>
            <a:ext cx="316457" cy="315924"/>
          </a:xfrm>
          <a:prstGeom prst="rect">
            <a:avLst/>
          </a:prstGeom>
          <a:solidFill>
            <a:srgbClr val="2140C4"/>
          </a:solidFill>
        </p:spPr>
      </p:sp>
      <p:grpSp>
        <p:nvGrpSpPr>
          <p:cNvPr id="5" name="Group 5"/>
          <p:cNvGrpSpPr/>
          <p:nvPr/>
        </p:nvGrpSpPr>
        <p:grpSpPr>
          <a:xfrm>
            <a:off x="1028700" y="2689726"/>
            <a:ext cx="8115300" cy="1800562"/>
            <a:chOff x="0" y="-66477"/>
            <a:chExt cx="10820400" cy="2400749"/>
          </a:xfrm>
        </p:grpSpPr>
        <p:sp>
          <p:nvSpPr>
            <p:cNvPr id="6" name="TextBox 6"/>
            <p:cNvSpPr txBox="1"/>
            <p:nvPr/>
          </p:nvSpPr>
          <p:spPr>
            <a:xfrm>
              <a:off x="0" y="-66477"/>
              <a:ext cx="10820400" cy="1285875"/>
            </a:xfrm>
            <a:prstGeom prst="rect">
              <a:avLst/>
            </a:prstGeom>
          </p:spPr>
          <p:txBody>
            <a:bodyPr lIns="0" tIns="0" rIns="0" bIns="0" rtlCol="0" anchor="t">
              <a:spAutoFit/>
            </a:bodyPr>
            <a:lstStyle/>
            <a:p>
              <a:pPr>
                <a:lnSpc>
                  <a:spcPts val="7800"/>
                </a:lnSpc>
              </a:pPr>
              <a:endParaRPr lang="en-US" sz="6000" spc="-120" dirty="0">
                <a:solidFill>
                  <a:srgbClr val="2140C4"/>
                </a:solidFill>
                <a:latin typeface="Muli Regular Bold"/>
              </a:endParaRPr>
            </a:p>
          </p:txBody>
        </p:sp>
        <p:sp>
          <p:nvSpPr>
            <p:cNvPr id="7" name="TextBox 7"/>
            <p:cNvSpPr txBox="1"/>
            <p:nvPr/>
          </p:nvSpPr>
          <p:spPr>
            <a:xfrm>
              <a:off x="0" y="1783265"/>
              <a:ext cx="10820400" cy="551007"/>
            </a:xfrm>
            <a:prstGeom prst="rect">
              <a:avLst/>
            </a:prstGeom>
          </p:spPr>
          <p:txBody>
            <a:bodyPr lIns="0" tIns="0" rIns="0" bIns="0" rtlCol="0" anchor="t">
              <a:spAutoFit/>
            </a:bodyPr>
            <a:lstStyle/>
            <a:p>
              <a:pPr algn="just">
                <a:lnSpc>
                  <a:spcPts val="3499"/>
                </a:lnSpc>
              </a:pPr>
              <a:endParaRPr lang="en-US" sz="2499" dirty="0">
                <a:solidFill>
                  <a:srgbClr val="000000"/>
                </a:solidFill>
                <a:latin typeface="Muli Regular"/>
              </a:endParaRPr>
            </a:p>
          </p:txBody>
        </p:sp>
      </p:grpSp>
      <p:sp>
        <p:nvSpPr>
          <p:cNvPr id="8" name="TextBox 8"/>
          <p:cNvSpPr txBox="1"/>
          <p:nvPr/>
        </p:nvSpPr>
        <p:spPr>
          <a:xfrm>
            <a:off x="1493628" y="1312653"/>
            <a:ext cx="7240617" cy="356829"/>
          </a:xfrm>
          <a:prstGeom prst="rect">
            <a:avLst/>
          </a:prstGeom>
        </p:spPr>
        <p:txBody>
          <a:bodyPr lIns="0" tIns="0" rIns="0" bIns="0" rtlCol="0" anchor="t">
            <a:spAutoFit/>
          </a:bodyPr>
          <a:lstStyle/>
          <a:p>
            <a:pPr marL="0" lvl="0" indent="0" algn="l">
              <a:lnSpc>
                <a:spcPts val="2879"/>
              </a:lnSpc>
              <a:spcBef>
                <a:spcPct val="0"/>
              </a:spcBef>
            </a:pPr>
            <a:r>
              <a:rPr lang="en-US" sz="2399" spc="21" dirty="0">
                <a:solidFill>
                  <a:srgbClr val="000000"/>
                </a:solidFill>
                <a:latin typeface="Rubik Bold"/>
              </a:rPr>
              <a:t>TF-IDF</a:t>
            </a:r>
          </a:p>
        </p:txBody>
      </p:sp>
      <p:sp>
        <p:nvSpPr>
          <p:cNvPr id="9" name="TextBox 9"/>
          <p:cNvSpPr txBox="1"/>
          <p:nvPr/>
        </p:nvSpPr>
        <p:spPr>
          <a:xfrm>
            <a:off x="769908" y="247650"/>
            <a:ext cx="15537027" cy="743793"/>
          </a:xfrm>
          <a:prstGeom prst="rect">
            <a:avLst/>
          </a:prstGeom>
        </p:spPr>
        <p:txBody>
          <a:bodyPr lIns="0" tIns="0" rIns="0" bIns="0" rtlCol="0" anchor="t">
            <a:spAutoFit/>
          </a:bodyPr>
          <a:lstStyle/>
          <a:p>
            <a:pPr>
              <a:lnSpc>
                <a:spcPts val="5774"/>
              </a:lnSpc>
            </a:pPr>
            <a:r>
              <a:rPr lang="en-US" sz="4000" spc="-54" dirty="0">
                <a:solidFill>
                  <a:srgbClr val="151B39"/>
                </a:solidFill>
                <a:latin typeface="Halant Bold"/>
              </a:rPr>
              <a:t>5- Features Extraction</a:t>
            </a:r>
          </a:p>
        </p:txBody>
      </p:sp>
      <p:sp>
        <p:nvSpPr>
          <p:cNvPr id="10" name="TextBox 10"/>
          <p:cNvSpPr txBox="1"/>
          <p:nvPr/>
        </p:nvSpPr>
        <p:spPr>
          <a:xfrm>
            <a:off x="964002" y="1860340"/>
            <a:ext cx="15540487" cy="323850"/>
          </a:xfrm>
          <a:prstGeom prst="rect">
            <a:avLst/>
          </a:prstGeom>
        </p:spPr>
        <p:txBody>
          <a:bodyPr lIns="0" tIns="0" rIns="0" bIns="0" rtlCol="0" anchor="t">
            <a:spAutoFit/>
          </a:bodyPr>
          <a:lstStyle/>
          <a:p>
            <a:pPr marL="0" lvl="0" indent="0" algn="l">
              <a:lnSpc>
                <a:spcPts val="2400"/>
              </a:lnSpc>
              <a:spcBef>
                <a:spcPct val="0"/>
              </a:spcBef>
            </a:pPr>
            <a:endParaRPr/>
          </a:p>
        </p:txBody>
      </p:sp>
      <p:sp>
        <p:nvSpPr>
          <p:cNvPr id="11" name="TextBox 11"/>
          <p:cNvSpPr txBox="1"/>
          <p:nvPr/>
        </p:nvSpPr>
        <p:spPr>
          <a:xfrm>
            <a:off x="1028700" y="1365193"/>
            <a:ext cx="929856" cy="320601"/>
          </a:xfrm>
          <a:prstGeom prst="rect">
            <a:avLst/>
          </a:prstGeom>
        </p:spPr>
        <p:txBody>
          <a:bodyPr lIns="0" tIns="0" rIns="0" bIns="0" rtlCol="0" anchor="t">
            <a:spAutoFit/>
          </a:bodyPr>
          <a:lstStyle/>
          <a:p>
            <a:pPr>
              <a:lnSpc>
                <a:spcPts val="2520"/>
              </a:lnSpc>
            </a:pPr>
            <a:r>
              <a:rPr lang="en-US" sz="2400" spc="-24" dirty="0">
                <a:solidFill>
                  <a:srgbClr val="151B39"/>
                </a:solidFill>
                <a:latin typeface="Rubik Bold"/>
              </a:rPr>
              <a:t>02</a:t>
            </a:r>
          </a:p>
        </p:txBody>
      </p:sp>
      <p:sp>
        <p:nvSpPr>
          <p:cNvPr id="4" name="TextBox 7">
            <a:extLst>
              <a:ext uri="{FF2B5EF4-FFF2-40B4-BE49-F238E27FC236}">
                <a16:creationId xmlns="" xmlns:a16="http://schemas.microsoft.com/office/drawing/2014/main" id="{BD808632-B686-9E90-A80A-DF87DB4028D5}"/>
              </a:ext>
            </a:extLst>
          </p:cNvPr>
          <p:cNvSpPr txBox="1"/>
          <p:nvPr/>
        </p:nvSpPr>
        <p:spPr>
          <a:xfrm>
            <a:off x="964002" y="2730415"/>
            <a:ext cx="8115300" cy="1846659"/>
          </a:xfrm>
          <a:prstGeom prst="rect">
            <a:avLst/>
          </a:prstGeom>
        </p:spPr>
        <p:txBody>
          <a:bodyPr lIns="0" tIns="0" rIns="0" bIns="0" rtlCol="0" anchor="t">
            <a:spAutoFit/>
          </a:bodyPr>
          <a:lstStyle/>
          <a:p>
            <a:r>
              <a:rPr lang="en-US" sz="2400" b="0" i="0" dirty="0">
                <a:solidFill>
                  <a:srgbClr val="191919"/>
                </a:solidFill>
                <a:effectLst/>
                <a:latin typeface="YACgEUaXOJg 0"/>
              </a:rPr>
              <a:t>Now, We have Values for both, </a:t>
            </a:r>
            <a:r>
              <a:rPr lang="en-US" sz="2400" b="1" i="0" dirty="0">
                <a:solidFill>
                  <a:srgbClr val="191919"/>
                </a:solidFill>
                <a:effectLst/>
                <a:latin typeface="YACgEUaXOJg 0"/>
              </a:rPr>
              <a:t>TF( Term Frequency )</a:t>
            </a:r>
            <a:r>
              <a:rPr lang="en-US" sz="2400" b="0" i="0" dirty="0">
                <a:solidFill>
                  <a:srgbClr val="191919"/>
                </a:solidFill>
                <a:effectLst/>
                <a:latin typeface="YACgEUaXOJg 0"/>
              </a:rPr>
              <a:t> as well as I</a:t>
            </a:r>
            <a:r>
              <a:rPr lang="en-US" sz="2400" b="1" i="0" dirty="0">
                <a:solidFill>
                  <a:srgbClr val="191919"/>
                </a:solidFill>
                <a:effectLst/>
                <a:latin typeface="YACgEUaXOJg 0"/>
              </a:rPr>
              <a:t>DF( Inverse Document Frequency ) </a:t>
            </a:r>
            <a:r>
              <a:rPr lang="en-US" sz="2400" b="0" i="0" dirty="0">
                <a:solidFill>
                  <a:srgbClr val="191919"/>
                </a:solidFill>
                <a:effectLst/>
                <a:latin typeface="YACgEUaXOJg 0"/>
              </a:rPr>
              <a:t>for each word, for each Sentence we have.</a:t>
            </a:r>
            <a:endParaRPr lang="en-US" sz="2400" dirty="0">
              <a:solidFill>
                <a:srgbClr val="191919"/>
              </a:solidFill>
              <a:effectLst/>
              <a:latin typeface="YACgEUaXOJg 0"/>
            </a:endParaRPr>
          </a:p>
          <a:p>
            <a:r>
              <a:rPr lang="en-US" sz="2400" b="0" i="0" dirty="0" err="1">
                <a:solidFill>
                  <a:srgbClr val="191919"/>
                </a:solidFill>
                <a:effectLst/>
                <a:latin typeface="YACgEUaXOJg 0"/>
              </a:rPr>
              <a:t>So,Finally</a:t>
            </a:r>
            <a:r>
              <a:rPr lang="en-US" sz="2400" b="0" i="0" dirty="0">
                <a:solidFill>
                  <a:srgbClr val="191919"/>
                </a:solidFill>
                <a:effectLst/>
                <a:latin typeface="YACgEUaXOJg 0"/>
              </a:rPr>
              <a:t> the TF-IDF Value for each word would be=</a:t>
            </a:r>
            <a:r>
              <a:rPr lang="en-US" sz="2400" b="1" i="0" dirty="0">
                <a:solidFill>
                  <a:srgbClr val="191919"/>
                </a:solidFill>
                <a:effectLst/>
                <a:latin typeface="YACgEUaXOJg 0"/>
              </a:rPr>
              <a:t>TF(Value)*IDF(Value).</a:t>
            </a:r>
            <a:endParaRPr lang="en-US" sz="2400" dirty="0">
              <a:solidFill>
                <a:srgbClr val="191919"/>
              </a:solidFill>
              <a:effectLst/>
              <a:latin typeface="YACgEUaXOJg 0"/>
            </a:endParaRPr>
          </a:p>
        </p:txBody>
      </p:sp>
      <p:pic>
        <p:nvPicPr>
          <p:cNvPr id="16" name="Picture 15" descr="A picture containing text, receipt, font, line&#10;&#10;Description automatically generated">
            <a:extLst>
              <a:ext uri="{FF2B5EF4-FFF2-40B4-BE49-F238E27FC236}">
                <a16:creationId xmlns="" xmlns:a16="http://schemas.microsoft.com/office/drawing/2014/main" id="{72467E10-264F-84C2-B7A3-3A0D3EBED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5676900"/>
            <a:ext cx="10321518" cy="3315963"/>
          </a:xfrm>
          <a:prstGeom prst="rect">
            <a:avLst/>
          </a:prstGeom>
        </p:spPr>
      </p:pic>
    </p:spTree>
    <p:extLst>
      <p:ext uri="{BB962C8B-B14F-4D97-AF65-F5344CB8AC3E}">
        <p14:creationId xmlns:p14="http://schemas.microsoft.com/office/powerpoint/2010/main" val="3536700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64002" y="1879390"/>
            <a:ext cx="6648878" cy="0"/>
          </a:xfrm>
          <a:prstGeom prst="line">
            <a:avLst/>
          </a:prstGeom>
          <a:ln w="47625" cap="flat">
            <a:solidFill>
              <a:srgbClr val="1D3880"/>
            </a:solidFill>
            <a:prstDash val="solid"/>
            <a:headEnd type="none" w="sm" len="sm"/>
            <a:tailEnd type="none" w="sm" len="sm"/>
          </a:ln>
        </p:spPr>
      </p:sp>
      <p:sp>
        <p:nvSpPr>
          <p:cNvPr id="3" name="AutoShape 3"/>
          <p:cNvSpPr/>
          <p:nvPr/>
        </p:nvSpPr>
        <p:spPr>
          <a:xfrm>
            <a:off x="453451" y="1368204"/>
            <a:ext cx="316457" cy="315924"/>
          </a:xfrm>
          <a:prstGeom prst="rect">
            <a:avLst/>
          </a:prstGeom>
          <a:solidFill>
            <a:srgbClr val="2140C4"/>
          </a:solidFill>
        </p:spPr>
      </p:sp>
      <p:grpSp>
        <p:nvGrpSpPr>
          <p:cNvPr id="5" name="Group 5"/>
          <p:cNvGrpSpPr/>
          <p:nvPr/>
        </p:nvGrpSpPr>
        <p:grpSpPr>
          <a:xfrm>
            <a:off x="1028700" y="2689726"/>
            <a:ext cx="8115300" cy="1800562"/>
            <a:chOff x="0" y="-66477"/>
            <a:chExt cx="10820400" cy="2400749"/>
          </a:xfrm>
        </p:grpSpPr>
        <p:sp>
          <p:nvSpPr>
            <p:cNvPr id="6" name="TextBox 6"/>
            <p:cNvSpPr txBox="1"/>
            <p:nvPr/>
          </p:nvSpPr>
          <p:spPr>
            <a:xfrm>
              <a:off x="0" y="-66477"/>
              <a:ext cx="10820400" cy="1285875"/>
            </a:xfrm>
            <a:prstGeom prst="rect">
              <a:avLst/>
            </a:prstGeom>
          </p:spPr>
          <p:txBody>
            <a:bodyPr lIns="0" tIns="0" rIns="0" bIns="0" rtlCol="0" anchor="t">
              <a:spAutoFit/>
            </a:bodyPr>
            <a:lstStyle/>
            <a:p>
              <a:pPr>
                <a:lnSpc>
                  <a:spcPts val="7800"/>
                </a:lnSpc>
              </a:pPr>
              <a:endParaRPr lang="en-US" sz="6000" spc="-120" dirty="0">
                <a:solidFill>
                  <a:srgbClr val="2140C4"/>
                </a:solidFill>
                <a:latin typeface="Muli Regular Bold"/>
              </a:endParaRPr>
            </a:p>
          </p:txBody>
        </p:sp>
        <p:sp>
          <p:nvSpPr>
            <p:cNvPr id="7" name="TextBox 7"/>
            <p:cNvSpPr txBox="1"/>
            <p:nvPr/>
          </p:nvSpPr>
          <p:spPr>
            <a:xfrm>
              <a:off x="0" y="1783265"/>
              <a:ext cx="10820400" cy="551007"/>
            </a:xfrm>
            <a:prstGeom prst="rect">
              <a:avLst/>
            </a:prstGeom>
          </p:spPr>
          <p:txBody>
            <a:bodyPr lIns="0" tIns="0" rIns="0" bIns="0" rtlCol="0" anchor="t">
              <a:spAutoFit/>
            </a:bodyPr>
            <a:lstStyle/>
            <a:p>
              <a:pPr algn="just">
                <a:lnSpc>
                  <a:spcPts val="3499"/>
                </a:lnSpc>
              </a:pPr>
              <a:endParaRPr lang="en-US" sz="2499" dirty="0">
                <a:solidFill>
                  <a:srgbClr val="000000"/>
                </a:solidFill>
                <a:latin typeface="Muli Regular"/>
              </a:endParaRPr>
            </a:p>
          </p:txBody>
        </p:sp>
      </p:grpSp>
      <p:sp>
        <p:nvSpPr>
          <p:cNvPr id="8" name="TextBox 8"/>
          <p:cNvSpPr txBox="1"/>
          <p:nvPr/>
        </p:nvSpPr>
        <p:spPr>
          <a:xfrm>
            <a:off x="1493628" y="1312653"/>
            <a:ext cx="7240617" cy="356829"/>
          </a:xfrm>
          <a:prstGeom prst="rect">
            <a:avLst/>
          </a:prstGeom>
        </p:spPr>
        <p:txBody>
          <a:bodyPr lIns="0" tIns="0" rIns="0" bIns="0" rtlCol="0" anchor="t">
            <a:spAutoFit/>
          </a:bodyPr>
          <a:lstStyle/>
          <a:p>
            <a:pPr marL="0" lvl="0" indent="0" algn="l">
              <a:lnSpc>
                <a:spcPts val="2879"/>
              </a:lnSpc>
              <a:spcBef>
                <a:spcPct val="0"/>
              </a:spcBef>
            </a:pPr>
            <a:r>
              <a:rPr lang="en-US" sz="2399" spc="21" dirty="0">
                <a:solidFill>
                  <a:srgbClr val="000000"/>
                </a:solidFill>
                <a:latin typeface="Rubik Bold"/>
              </a:rPr>
              <a:t>TF-IDF (Conclusion)</a:t>
            </a:r>
          </a:p>
        </p:txBody>
      </p:sp>
      <p:sp>
        <p:nvSpPr>
          <p:cNvPr id="9" name="TextBox 9"/>
          <p:cNvSpPr txBox="1"/>
          <p:nvPr/>
        </p:nvSpPr>
        <p:spPr>
          <a:xfrm>
            <a:off x="769908" y="247650"/>
            <a:ext cx="15537027" cy="743793"/>
          </a:xfrm>
          <a:prstGeom prst="rect">
            <a:avLst/>
          </a:prstGeom>
        </p:spPr>
        <p:txBody>
          <a:bodyPr lIns="0" tIns="0" rIns="0" bIns="0" rtlCol="0" anchor="t">
            <a:spAutoFit/>
          </a:bodyPr>
          <a:lstStyle/>
          <a:p>
            <a:pPr>
              <a:lnSpc>
                <a:spcPts val="5774"/>
              </a:lnSpc>
            </a:pPr>
            <a:r>
              <a:rPr lang="en-US" sz="4000" spc="-54" dirty="0">
                <a:solidFill>
                  <a:srgbClr val="151B39"/>
                </a:solidFill>
                <a:latin typeface="Halant Bold"/>
              </a:rPr>
              <a:t>5- Features Extraction</a:t>
            </a:r>
          </a:p>
        </p:txBody>
      </p:sp>
      <p:sp>
        <p:nvSpPr>
          <p:cNvPr id="10" name="TextBox 10"/>
          <p:cNvSpPr txBox="1"/>
          <p:nvPr/>
        </p:nvSpPr>
        <p:spPr>
          <a:xfrm>
            <a:off x="964002" y="1860340"/>
            <a:ext cx="15540487" cy="323850"/>
          </a:xfrm>
          <a:prstGeom prst="rect">
            <a:avLst/>
          </a:prstGeom>
        </p:spPr>
        <p:txBody>
          <a:bodyPr lIns="0" tIns="0" rIns="0" bIns="0" rtlCol="0" anchor="t">
            <a:spAutoFit/>
          </a:bodyPr>
          <a:lstStyle/>
          <a:p>
            <a:pPr marL="0" lvl="0" indent="0" algn="l">
              <a:lnSpc>
                <a:spcPts val="2400"/>
              </a:lnSpc>
              <a:spcBef>
                <a:spcPct val="0"/>
              </a:spcBef>
            </a:pPr>
            <a:endParaRPr/>
          </a:p>
        </p:txBody>
      </p:sp>
      <p:sp>
        <p:nvSpPr>
          <p:cNvPr id="11" name="TextBox 11"/>
          <p:cNvSpPr txBox="1"/>
          <p:nvPr/>
        </p:nvSpPr>
        <p:spPr>
          <a:xfrm>
            <a:off x="1028700" y="1365193"/>
            <a:ext cx="929856" cy="320601"/>
          </a:xfrm>
          <a:prstGeom prst="rect">
            <a:avLst/>
          </a:prstGeom>
        </p:spPr>
        <p:txBody>
          <a:bodyPr lIns="0" tIns="0" rIns="0" bIns="0" rtlCol="0" anchor="t">
            <a:spAutoFit/>
          </a:bodyPr>
          <a:lstStyle/>
          <a:p>
            <a:pPr>
              <a:lnSpc>
                <a:spcPts val="2520"/>
              </a:lnSpc>
            </a:pPr>
            <a:r>
              <a:rPr lang="en-US" sz="2400" spc="-24" dirty="0">
                <a:solidFill>
                  <a:srgbClr val="151B39"/>
                </a:solidFill>
                <a:latin typeface="Rubik Bold"/>
              </a:rPr>
              <a:t>02</a:t>
            </a:r>
          </a:p>
        </p:txBody>
      </p:sp>
      <p:sp>
        <p:nvSpPr>
          <p:cNvPr id="4" name="TextBox 7">
            <a:extLst>
              <a:ext uri="{FF2B5EF4-FFF2-40B4-BE49-F238E27FC236}">
                <a16:creationId xmlns="" xmlns:a16="http://schemas.microsoft.com/office/drawing/2014/main" id="{BD808632-B686-9E90-A80A-DF87DB4028D5}"/>
              </a:ext>
            </a:extLst>
          </p:cNvPr>
          <p:cNvSpPr txBox="1"/>
          <p:nvPr/>
        </p:nvSpPr>
        <p:spPr>
          <a:xfrm>
            <a:off x="964002" y="1790218"/>
            <a:ext cx="8115300" cy="2862322"/>
          </a:xfrm>
          <a:prstGeom prst="rect">
            <a:avLst/>
          </a:prstGeom>
        </p:spPr>
        <p:txBody>
          <a:bodyPr lIns="0" tIns="0" rIns="0" bIns="0" rtlCol="0" anchor="t">
            <a:spAutoFit/>
          </a:bodyPr>
          <a:lstStyle/>
          <a:p>
            <a:endParaRPr lang="en-US" sz="2400" dirty="0">
              <a:solidFill>
                <a:srgbClr val="191919"/>
              </a:solidFill>
              <a:effectLst/>
              <a:latin typeface="YACgEUaXOJg 0"/>
            </a:endParaRPr>
          </a:p>
          <a:p>
            <a:r>
              <a:rPr lang="en-US" sz="2700" b="0" i="0" dirty="0">
                <a:solidFill>
                  <a:srgbClr val="191919"/>
                </a:solidFill>
                <a:effectLst/>
                <a:latin typeface="YACgEUaXOJg 0"/>
              </a:rPr>
              <a:t>In summary, </a:t>
            </a:r>
            <a:r>
              <a:rPr lang="en-US" sz="2700" b="1" i="0" dirty="0">
                <a:solidFill>
                  <a:srgbClr val="191919"/>
                </a:solidFill>
                <a:effectLst/>
                <a:latin typeface="YACgEUaXOJg 0"/>
              </a:rPr>
              <a:t>TF-IDF</a:t>
            </a:r>
            <a:r>
              <a:rPr lang="en-US" sz="2700" b="0" i="0" dirty="0">
                <a:solidFill>
                  <a:srgbClr val="191919"/>
                </a:solidFill>
                <a:effectLst/>
                <a:latin typeface="YACgEUaXOJg 0"/>
              </a:rPr>
              <a:t> assigns specific values to words, capturing their </a:t>
            </a:r>
            <a:r>
              <a:rPr lang="en-US" sz="2700" b="1" i="0" dirty="0">
                <a:solidFill>
                  <a:srgbClr val="191919"/>
                </a:solidFill>
                <a:effectLst/>
                <a:latin typeface="YACgEUaXOJg 0"/>
              </a:rPr>
              <a:t>importance</a:t>
            </a:r>
            <a:r>
              <a:rPr lang="en-US" sz="2700" b="0" i="0" dirty="0">
                <a:solidFill>
                  <a:srgbClr val="191919"/>
                </a:solidFill>
                <a:effectLst/>
                <a:latin typeface="YACgEUaXOJg 0"/>
              </a:rPr>
              <a:t> in a document or corpus. It overcomes the limitations of the </a:t>
            </a:r>
            <a:r>
              <a:rPr lang="en-US" sz="2700" b="1" i="0" dirty="0">
                <a:solidFill>
                  <a:srgbClr val="191919"/>
                </a:solidFill>
                <a:effectLst/>
                <a:latin typeface="YACgEUaXOJg 0"/>
              </a:rPr>
              <a:t>Bag-of-Words </a:t>
            </a:r>
            <a:r>
              <a:rPr lang="en-US" sz="2700" b="0" i="0" dirty="0">
                <a:solidFill>
                  <a:srgbClr val="191919"/>
                </a:solidFill>
                <a:effectLst/>
                <a:latin typeface="YACgEUaXOJg 0"/>
              </a:rPr>
              <a:t>approach, which treats all words equally. TF-IDF's weighted scores highlight important terms, improving search relevance and text analysis in NLP</a:t>
            </a:r>
            <a:endParaRPr lang="en-US" sz="2700" dirty="0">
              <a:solidFill>
                <a:srgbClr val="191919"/>
              </a:solidFill>
              <a:effectLst/>
              <a:latin typeface="YACgEUaXOJg 0"/>
            </a:endParaRPr>
          </a:p>
        </p:txBody>
      </p:sp>
      <p:pic>
        <p:nvPicPr>
          <p:cNvPr id="13" name="Picture 12" descr="A screenshot of a computer screen&#10;&#10;Description automatically generated with medium confidence">
            <a:extLst>
              <a:ext uri="{FF2B5EF4-FFF2-40B4-BE49-F238E27FC236}">
                <a16:creationId xmlns="" xmlns:a16="http://schemas.microsoft.com/office/drawing/2014/main" id="{3F216144-2E63-3E7B-030F-C529AAD87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4449163"/>
            <a:ext cx="9711118" cy="5569293"/>
          </a:xfrm>
          <a:prstGeom prst="rect">
            <a:avLst/>
          </a:prstGeom>
        </p:spPr>
      </p:pic>
    </p:spTree>
    <p:extLst>
      <p:ext uri="{BB962C8B-B14F-4D97-AF65-F5344CB8AC3E}">
        <p14:creationId xmlns:p14="http://schemas.microsoft.com/office/powerpoint/2010/main" val="3470310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64002" y="1879390"/>
            <a:ext cx="6648878" cy="0"/>
          </a:xfrm>
          <a:prstGeom prst="line">
            <a:avLst/>
          </a:prstGeom>
          <a:ln w="47625" cap="flat">
            <a:solidFill>
              <a:srgbClr val="1D3880"/>
            </a:solidFill>
            <a:prstDash val="solid"/>
            <a:headEnd type="none" w="sm" len="sm"/>
            <a:tailEnd type="none" w="sm" len="sm"/>
          </a:ln>
        </p:spPr>
      </p:sp>
      <p:sp>
        <p:nvSpPr>
          <p:cNvPr id="3" name="AutoShape 3"/>
          <p:cNvSpPr/>
          <p:nvPr/>
        </p:nvSpPr>
        <p:spPr>
          <a:xfrm>
            <a:off x="453451" y="1368204"/>
            <a:ext cx="316457" cy="315924"/>
          </a:xfrm>
          <a:prstGeom prst="rect">
            <a:avLst/>
          </a:prstGeom>
          <a:solidFill>
            <a:srgbClr val="2140C4"/>
          </a:solidFill>
        </p:spPr>
      </p:sp>
      <p:sp>
        <p:nvSpPr>
          <p:cNvPr id="8" name="TextBox 8"/>
          <p:cNvSpPr txBox="1"/>
          <p:nvPr/>
        </p:nvSpPr>
        <p:spPr>
          <a:xfrm>
            <a:off x="1493628" y="1312653"/>
            <a:ext cx="7240617" cy="356829"/>
          </a:xfrm>
          <a:prstGeom prst="rect">
            <a:avLst/>
          </a:prstGeom>
        </p:spPr>
        <p:txBody>
          <a:bodyPr lIns="0" tIns="0" rIns="0" bIns="0" rtlCol="0" anchor="t">
            <a:spAutoFit/>
          </a:bodyPr>
          <a:lstStyle/>
          <a:p>
            <a:pPr>
              <a:lnSpc>
                <a:spcPts val="2879"/>
              </a:lnSpc>
              <a:spcBef>
                <a:spcPct val="0"/>
              </a:spcBef>
            </a:pPr>
            <a:r>
              <a:rPr lang="en-US" sz="2399" spc="21" dirty="0">
                <a:solidFill>
                  <a:srgbClr val="000000"/>
                </a:solidFill>
                <a:latin typeface="Rubik Bold"/>
              </a:rPr>
              <a:t>Transformers</a:t>
            </a:r>
          </a:p>
        </p:txBody>
      </p:sp>
      <p:sp>
        <p:nvSpPr>
          <p:cNvPr id="9" name="TextBox 9"/>
          <p:cNvSpPr txBox="1"/>
          <p:nvPr/>
        </p:nvSpPr>
        <p:spPr>
          <a:xfrm>
            <a:off x="769908" y="247650"/>
            <a:ext cx="15537027" cy="743793"/>
          </a:xfrm>
          <a:prstGeom prst="rect">
            <a:avLst/>
          </a:prstGeom>
        </p:spPr>
        <p:txBody>
          <a:bodyPr lIns="0" tIns="0" rIns="0" bIns="0" rtlCol="0" anchor="t">
            <a:spAutoFit/>
          </a:bodyPr>
          <a:lstStyle/>
          <a:p>
            <a:pPr>
              <a:lnSpc>
                <a:spcPts val="5774"/>
              </a:lnSpc>
            </a:pPr>
            <a:r>
              <a:rPr lang="en-US" sz="4400" spc="-54" dirty="0">
                <a:solidFill>
                  <a:srgbClr val="151B39"/>
                </a:solidFill>
                <a:latin typeface="Halant Bold"/>
              </a:rPr>
              <a:t>5- Features Extraction</a:t>
            </a:r>
          </a:p>
        </p:txBody>
      </p:sp>
      <p:sp>
        <p:nvSpPr>
          <p:cNvPr id="10" name="TextBox 10"/>
          <p:cNvSpPr txBox="1"/>
          <p:nvPr/>
        </p:nvSpPr>
        <p:spPr>
          <a:xfrm>
            <a:off x="964002" y="1860340"/>
            <a:ext cx="15540487" cy="323850"/>
          </a:xfrm>
          <a:prstGeom prst="rect">
            <a:avLst/>
          </a:prstGeom>
        </p:spPr>
        <p:txBody>
          <a:bodyPr lIns="0" tIns="0" rIns="0" bIns="0" rtlCol="0" anchor="t">
            <a:spAutoFit/>
          </a:bodyPr>
          <a:lstStyle/>
          <a:p>
            <a:pPr>
              <a:lnSpc>
                <a:spcPts val="2400"/>
              </a:lnSpc>
              <a:spcBef>
                <a:spcPct val="0"/>
              </a:spcBef>
            </a:pPr>
            <a:endParaRPr>
              <a:solidFill>
                <a:prstClr val="black"/>
              </a:solidFill>
            </a:endParaRPr>
          </a:p>
        </p:txBody>
      </p:sp>
      <p:sp>
        <p:nvSpPr>
          <p:cNvPr id="11" name="TextBox 11"/>
          <p:cNvSpPr txBox="1"/>
          <p:nvPr/>
        </p:nvSpPr>
        <p:spPr>
          <a:xfrm>
            <a:off x="1028700" y="1365193"/>
            <a:ext cx="929856" cy="320601"/>
          </a:xfrm>
          <a:prstGeom prst="rect">
            <a:avLst/>
          </a:prstGeom>
        </p:spPr>
        <p:txBody>
          <a:bodyPr lIns="0" tIns="0" rIns="0" bIns="0" rtlCol="0" anchor="t">
            <a:spAutoFit/>
          </a:bodyPr>
          <a:lstStyle/>
          <a:p>
            <a:pPr>
              <a:lnSpc>
                <a:spcPts val="2520"/>
              </a:lnSpc>
            </a:pPr>
            <a:r>
              <a:rPr lang="en-US" sz="2400" spc="-24" dirty="0" smtClean="0">
                <a:solidFill>
                  <a:srgbClr val="151B39"/>
                </a:solidFill>
                <a:latin typeface="Rubik Bold"/>
              </a:rPr>
              <a:t>03</a:t>
            </a:r>
            <a:endParaRPr lang="en-US" sz="2400" spc="-24" dirty="0">
              <a:solidFill>
                <a:srgbClr val="151B39"/>
              </a:solidFill>
              <a:latin typeface="Rubik Bold"/>
            </a:endParaRPr>
          </a:p>
        </p:txBody>
      </p:sp>
      <p:sp>
        <p:nvSpPr>
          <p:cNvPr id="12" name="TextBox 7">
            <a:extLst>
              <a:ext uri="{FF2B5EF4-FFF2-40B4-BE49-F238E27FC236}">
                <a16:creationId xmlns:a16="http://schemas.microsoft.com/office/drawing/2014/main" xmlns="" id="{BD808632-B686-9E90-A80A-DF87DB4028D5}"/>
              </a:ext>
            </a:extLst>
          </p:cNvPr>
          <p:cNvSpPr txBox="1"/>
          <p:nvPr/>
        </p:nvSpPr>
        <p:spPr>
          <a:xfrm>
            <a:off x="964002" y="2022265"/>
            <a:ext cx="8115300" cy="2939266"/>
          </a:xfrm>
          <a:prstGeom prst="rect">
            <a:avLst/>
          </a:prstGeom>
        </p:spPr>
        <p:txBody>
          <a:bodyPr lIns="0" tIns="0" rIns="0" bIns="0" rtlCol="0" anchor="t">
            <a:spAutoFit/>
          </a:bodyPr>
          <a:lstStyle/>
          <a:p>
            <a:endParaRPr lang="en-US" sz="2400" dirty="0">
              <a:solidFill>
                <a:srgbClr val="191919"/>
              </a:solidFill>
              <a:latin typeface="YACgEUaXOJg 0"/>
            </a:endParaRPr>
          </a:p>
          <a:p>
            <a:r>
              <a:rPr lang="fr-FR" sz="2800" dirty="0">
                <a:solidFill>
                  <a:prstClr val="black"/>
                </a:solidFill>
              </a:rPr>
              <a:t>The Transformer architecture </a:t>
            </a:r>
            <a:r>
              <a:rPr lang="fr-FR" sz="2800" dirty="0" err="1">
                <a:solidFill>
                  <a:prstClr val="black"/>
                </a:solidFill>
              </a:rPr>
              <a:t>excels</a:t>
            </a:r>
            <a:r>
              <a:rPr lang="fr-FR" sz="2800" dirty="0">
                <a:solidFill>
                  <a:prstClr val="black"/>
                </a:solidFill>
              </a:rPr>
              <a:t> at handling </a:t>
            </a:r>
            <a:r>
              <a:rPr lang="fr-FR" sz="2800" dirty="0" err="1">
                <a:solidFill>
                  <a:prstClr val="black"/>
                </a:solidFill>
              </a:rPr>
              <a:t>text</a:t>
            </a:r>
            <a:r>
              <a:rPr lang="fr-FR" sz="2800" dirty="0">
                <a:solidFill>
                  <a:prstClr val="black"/>
                </a:solidFill>
              </a:rPr>
              <a:t> data </a:t>
            </a:r>
            <a:r>
              <a:rPr lang="fr-FR" sz="2800" dirty="0" err="1">
                <a:solidFill>
                  <a:prstClr val="black"/>
                </a:solidFill>
              </a:rPr>
              <a:t>which</a:t>
            </a:r>
            <a:r>
              <a:rPr lang="fr-FR" sz="2800" dirty="0">
                <a:solidFill>
                  <a:prstClr val="black"/>
                </a:solidFill>
              </a:rPr>
              <a:t> </a:t>
            </a:r>
            <a:r>
              <a:rPr lang="fr-FR" sz="2800" dirty="0" err="1">
                <a:solidFill>
                  <a:prstClr val="black"/>
                </a:solidFill>
              </a:rPr>
              <a:t>is</a:t>
            </a:r>
            <a:r>
              <a:rPr lang="fr-FR" sz="2800" dirty="0">
                <a:solidFill>
                  <a:prstClr val="black"/>
                </a:solidFill>
              </a:rPr>
              <a:t> </a:t>
            </a:r>
            <a:r>
              <a:rPr lang="fr-FR" sz="2800" dirty="0" err="1">
                <a:solidFill>
                  <a:prstClr val="black"/>
                </a:solidFill>
              </a:rPr>
              <a:t>inherently</a:t>
            </a:r>
            <a:r>
              <a:rPr lang="fr-FR" sz="2800" dirty="0">
                <a:solidFill>
                  <a:prstClr val="black"/>
                </a:solidFill>
              </a:rPr>
              <a:t> </a:t>
            </a:r>
            <a:r>
              <a:rPr lang="fr-FR" sz="2800" dirty="0" err="1">
                <a:solidFill>
                  <a:prstClr val="black"/>
                </a:solidFill>
              </a:rPr>
              <a:t>sequential</a:t>
            </a:r>
            <a:r>
              <a:rPr lang="fr-FR" sz="2800" dirty="0">
                <a:solidFill>
                  <a:prstClr val="black"/>
                </a:solidFill>
              </a:rPr>
              <a:t>. </a:t>
            </a:r>
            <a:r>
              <a:rPr lang="fr-FR" sz="2800" dirty="0" err="1">
                <a:solidFill>
                  <a:prstClr val="black"/>
                </a:solidFill>
              </a:rPr>
              <a:t>They</a:t>
            </a:r>
            <a:r>
              <a:rPr lang="fr-FR" sz="2800" dirty="0">
                <a:solidFill>
                  <a:prstClr val="black"/>
                </a:solidFill>
              </a:rPr>
              <a:t> </a:t>
            </a:r>
            <a:r>
              <a:rPr lang="fr-FR" sz="2800" dirty="0" err="1">
                <a:solidFill>
                  <a:prstClr val="black"/>
                </a:solidFill>
              </a:rPr>
              <a:t>take</a:t>
            </a:r>
            <a:r>
              <a:rPr lang="fr-FR" sz="2800" dirty="0">
                <a:solidFill>
                  <a:prstClr val="black"/>
                </a:solidFill>
              </a:rPr>
              <a:t> a </a:t>
            </a:r>
            <a:r>
              <a:rPr lang="fr-FR" sz="2800" dirty="0" err="1">
                <a:solidFill>
                  <a:prstClr val="black"/>
                </a:solidFill>
              </a:rPr>
              <a:t>text</a:t>
            </a:r>
            <a:r>
              <a:rPr lang="fr-FR" sz="2800" dirty="0">
                <a:solidFill>
                  <a:prstClr val="black"/>
                </a:solidFill>
              </a:rPr>
              <a:t> </a:t>
            </a:r>
            <a:r>
              <a:rPr lang="fr-FR" sz="2800" dirty="0" err="1">
                <a:solidFill>
                  <a:prstClr val="black"/>
                </a:solidFill>
              </a:rPr>
              <a:t>sequence</a:t>
            </a:r>
            <a:r>
              <a:rPr lang="fr-FR" sz="2800" dirty="0">
                <a:solidFill>
                  <a:prstClr val="black"/>
                </a:solidFill>
              </a:rPr>
              <a:t> as input and </a:t>
            </a:r>
            <a:r>
              <a:rPr lang="fr-FR" sz="2800" dirty="0" err="1">
                <a:solidFill>
                  <a:prstClr val="black"/>
                </a:solidFill>
              </a:rPr>
              <a:t>produce</a:t>
            </a:r>
            <a:r>
              <a:rPr lang="fr-FR" sz="2800" dirty="0">
                <a:solidFill>
                  <a:prstClr val="black"/>
                </a:solidFill>
              </a:rPr>
              <a:t> </a:t>
            </a:r>
            <a:r>
              <a:rPr lang="fr-FR" sz="2800" dirty="0" err="1">
                <a:solidFill>
                  <a:prstClr val="black"/>
                </a:solidFill>
              </a:rPr>
              <a:t>another</a:t>
            </a:r>
            <a:r>
              <a:rPr lang="fr-FR" sz="2800" dirty="0">
                <a:solidFill>
                  <a:prstClr val="black"/>
                </a:solidFill>
              </a:rPr>
              <a:t> </a:t>
            </a:r>
            <a:r>
              <a:rPr lang="fr-FR" sz="2800" dirty="0" err="1">
                <a:solidFill>
                  <a:prstClr val="black"/>
                </a:solidFill>
              </a:rPr>
              <a:t>text</a:t>
            </a:r>
            <a:r>
              <a:rPr lang="fr-FR" sz="2800" dirty="0">
                <a:solidFill>
                  <a:prstClr val="black"/>
                </a:solidFill>
              </a:rPr>
              <a:t> </a:t>
            </a:r>
            <a:r>
              <a:rPr lang="fr-FR" sz="2800" dirty="0" err="1">
                <a:solidFill>
                  <a:prstClr val="black"/>
                </a:solidFill>
              </a:rPr>
              <a:t>sequence</a:t>
            </a:r>
            <a:r>
              <a:rPr lang="fr-FR" sz="2800" dirty="0">
                <a:solidFill>
                  <a:prstClr val="black"/>
                </a:solidFill>
              </a:rPr>
              <a:t> as output. </a:t>
            </a:r>
            <a:r>
              <a:rPr lang="fr-FR" sz="2800" dirty="0" err="1">
                <a:solidFill>
                  <a:prstClr val="black"/>
                </a:solidFill>
              </a:rPr>
              <a:t>eg</a:t>
            </a:r>
            <a:r>
              <a:rPr lang="fr-FR" sz="2800" dirty="0">
                <a:solidFill>
                  <a:prstClr val="black"/>
                </a:solidFill>
              </a:rPr>
              <a:t>. to translate an input English sentence to </a:t>
            </a:r>
            <a:r>
              <a:rPr lang="fr-FR" sz="2800" dirty="0" err="1">
                <a:solidFill>
                  <a:prstClr val="black"/>
                </a:solidFill>
              </a:rPr>
              <a:t>Spanish</a:t>
            </a:r>
            <a:r>
              <a:rPr lang="fr-FR" sz="2800" dirty="0">
                <a:solidFill>
                  <a:prstClr val="black"/>
                </a:solidFill>
              </a:rPr>
              <a:t>.</a:t>
            </a:r>
          </a:p>
          <a:p>
            <a:endParaRPr lang="en-US" sz="2700" dirty="0">
              <a:solidFill>
                <a:srgbClr val="191919"/>
              </a:solidFill>
              <a:latin typeface="YACgEUaXOJg 0"/>
            </a:endParaRPr>
          </a:p>
        </p:txBody>
      </p:sp>
      <p:pic>
        <p:nvPicPr>
          <p:cNvPr id="13" name="Image 12" descr="https://miro.medium.com/v2/resize:fit:328/1*XbPTo3Wi7q-HhwwhV4A9yA.png"/>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762500"/>
            <a:ext cx="4038600" cy="3429000"/>
          </a:xfrm>
          <a:prstGeom prst="rect">
            <a:avLst/>
          </a:prstGeom>
          <a:noFill/>
          <a:ln>
            <a:noFill/>
          </a:ln>
        </p:spPr>
      </p:pic>
    </p:spTree>
    <p:extLst>
      <p:ext uri="{BB962C8B-B14F-4D97-AF65-F5344CB8AC3E}">
        <p14:creationId xmlns:p14="http://schemas.microsoft.com/office/powerpoint/2010/main" val="251928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59659"/>
            <a:ext cx="9353201" cy="1099467"/>
          </a:xfrm>
          <a:prstGeom prst="rect">
            <a:avLst/>
          </a:prstGeom>
        </p:spPr>
        <p:txBody>
          <a:bodyPr lIns="0" tIns="0" rIns="0" bIns="0" rtlCol="0" anchor="t">
            <a:spAutoFit/>
          </a:bodyPr>
          <a:lstStyle/>
          <a:p>
            <a:pPr>
              <a:lnSpc>
                <a:spcPts val="8400"/>
              </a:lnSpc>
            </a:pPr>
            <a:r>
              <a:rPr lang="en-US" sz="8000" spc="-80">
                <a:solidFill>
                  <a:srgbClr val="151B39"/>
                </a:solidFill>
                <a:latin typeface="Halant Bold"/>
              </a:rPr>
              <a:t>Plan</a:t>
            </a:r>
          </a:p>
        </p:txBody>
      </p:sp>
      <p:sp>
        <p:nvSpPr>
          <p:cNvPr id="3" name="AutoShape 3"/>
          <p:cNvSpPr/>
          <p:nvPr/>
        </p:nvSpPr>
        <p:spPr>
          <a:xfrm>
            <a:off x="5029200" y="945622"/>
            <a:ext cx="5896601" cy="2073404"/>
          </a:xfrm>
          <a:prstGeom prst="rect">
            <a:avLst/>
          </a:prstGeom>
          <a:solidFill>
            <a:srgbClr val="FFFFFF"/>
          </a:solidFill>
        </p:spPr>
      </p:sp>
      <p:sp>
        <p:nvSpPr>
          <p:cNvPr id="4" name="AutoShape 4"/>
          <p:cNvSpPr/>
          <p:nvPr/>
        </p:nvSpPr>
        <p:spPr>
          <a:xfrm>
            <a:off x="5029200" y="945622"/>
            <a:ext cx="146362" cy="2073404"/>
          </a:xfrm>
          <a:prstGeom prst="rect">
            <a:avLst/>
          </a:prstGeom>
          <a:solidFill>
            <a:srgbClr val="2140C4"/>
          </a:solidFill>
        </p:spPr>
      </p:sp>
      <p:sp>
        <p:nvSpPr>
          <p:cNvPr id="5" name="TextBox 5"/>
          <p:cNvSpPr txBox="1"/>
          <p:nvPr/>
        </p:nvSpPr>
        <p:spPr>
          <a:xfrm>
            <a:off x="5572198" y="1652631"/>
            <a:ext cx="929856" cy="605674"/>
          </a:xfrm>
          <a:prstGeom prst="rect">
            <a:avLst/>
          </a:prstGeom>
        </p:spPr>
        <p:txBody>
          <a:bodyPr lIns="0" tIns="0" rIns="0" bIns="0" rtlCol="0" anchor="t">
            <a:spAutoFit/>
          </a:bodyPr>
          <a:lstStyle/>
          <a:p>
            <a:pPr>
              <a:lnSpc>
                <a:spcPts val="4619"/>
              </a:lnSpc>
            </a:pPr>
            <a:r>
              <a:rPr lang="en-US" sz="4399" spc="-43">
                <a:solidFill>
                  <a:srgbClr val="151B39"/>
                </a:solidFill>
                <a:latin typeface="Halant Medium Bold"/>
              </a:rPr>
              <a:t>01</a:t>
            </a:r>
          </a:p>
        </p:txBody>
      </p:sp>
      <p:sp>
        <p:nvSpPr>
          <p:cNvPr id="6" name="TextBox 6"/>
          <p:cNvSpPr txBox="1"/>
          <p:nvPr/>
        </p:nvSpPr>
        <p:spPr>
          <a:xfrm>
            <a:off x="6741611" y="1652631"/>
            <a:ext cx="3757864" cy="436017"/>
          </a:xfrm>
          <a:prstGeom prst="rect">
            <a:avLst/>
          </a:prstGeom>
        </p:spPr>
        <p:txBody>
          <a:bodyPr lIns="0" tIns="0" rIns="0" bIns="0" rtlCol="0" anchor="t">
            <a:spAutoFit/>
          </a:bodyPr>
          <a:lstStyle/>
          <a:p>
            <a:pPr marL="0" lvl="0" indent="0" algn="l">
              <a:lnSpc>
                <a:spcPts val="3359"/>
              </a:lnSpc>
            </a:pPr>
            <a:r>
              <a:rPr lang="en-US" sz="2400" spc="-60" dirty="0">
                <a:solidFill>
                  <a:srgbClr val="151B39"/>
                </a:solidFill>
                <a:latin typeface="Halant Medium Bold"/>
              </a:rPr>
              <a:t>Introduction</a:t>
            </a:r>
          </a:p>
        </p:txBody>
      </p:sp>
      <p:sp>
        <p:nvSpPr>
          <p:cNvPr id="7" name="AutoShape 7"/>
          <p:cNvSpPr/>
          <p:nvPr/>
        </p:nvSpPr>
        <p:spPr>
          <a:xfrm>
            <a:off x="11317560" y="945622"/>
            <a:ext cx="5896601" cy="2073404"/>
          </a:xfrm>
          <a:prstGeom prst="rect">
            <a:avLst/>
          </a:prstGeom>
          <a:solidFill>
            <a:srgbClr val="FFFFFF"/>
          </a:solidFill>
        </p:spPr>
      </p:sp>
      <p:sp>
        <p:nvSpPr>
          <p:cNvPr id="8" name="TextBox 8"/>
          <p:cNvSpPr txBox="1"/>
          <p:nvPr/>
        </p:nvSpPr>
        <p:spPr>
          <a:xfrm>
            <a:off x="11860558" y="1652631"/>
            <a:ext cx="929856" cy="611642"/>
          </a:xfrm>
          <a:prstGeom prst="rect">
            <a:avLst/>
          </a:prstGeom>
        </p:spPr>
        <p:txBody>
          <a:bodyPr lIns="0" tIns="0" rIns="0" bIns="0" rtlCol="0" anchor="t">
            <a:spAutoFit/>
          </a:bodyPr>
          <a:lstStyle/>
          <a:p>
            <a:pPr>
              <a:lnSpc>
                <a:spcPts val="4619"/>
              </a:lnSpc>
            </a:pPr>
            <a:r>
              <a:rPr lang="en-US" sz="4399" spc="-43" dirty="0">
                <a:solidFill>
                  <a:srgbClr val="151B39"/>
                </a:solidFill>
                <a:latin typeface="Halant Medium Bold"/>
              </a:rPr>
              <a:t>05</a:t>
            </a:r>
          </a:p>
        </p:txBody>
      </p:sp>
      <p:sp>
        <p:nvSpPr>
          <p:cNvPr id="9" name="AutoShape 9"/>
          <p:cNvSpPr/>
          <p:nvPr/>
        </p:nvSpPr>
        <p:spPr>
          <a:xfrm>
            <a:off x="5029200" y="3423465"/>
            <a:ext cx="5896601" cy="1790059"/>
          </a:xfrm>
          <a:prstGeom prst="rect">
            <a:avLst/>
          </a:prstGeom>
          <a:solidFill>
            <a:srgbClr val="FFFFFF"/>
          </a:solidFill>
        </p:spPr>
      </p:sp>
      <p:sp>
        <p:nvSpPr>
          <p:cNvPr id="10" name="TextBox 10"/>
          <p:cNvSpPr txBox="1"/>
          <p:nvPr/>
        </p:nvSpPr>
        <p:spPr>
          <a:xfrm>
            <a:off x="5572198" y="4044443"/>
            <a:ext cx="929856" cy="605674"/>
          </a:xfrm>
          <a:prstGeom prst="rect">
            <a:avLst/>
          </a:prstGeom>
        </p:spPr>
        <p:txBody>
          <a:bodyPr lIns="0" tIns="0" rIns="0" bIns="0" rtlCol="0" anchor="t">
            <a:spAutoFit/>
          </a:bodyPr>
          <a:lstStyle/>
          <a:p>
            <a:pPr>
              <a:lnSpc>
                <a:spcPts val="4619"/>
              </a:lnSpc>
            </a:pPr>
            <a:r>
              <a:rPr lang="en-US" sz="4399" spc="-43">
                <a:solidFill>
                  <a:srgbClr val="151B39"/>
                </a:solidFill>
                <a:latin typeface="Halant Medium Bold"/>
              </a:rPr>
              <a:t>02</a:t>
            </a:r>
          </a:p>
        </p:txBody>
      </p:sp>
      <p:sp>
        <p:nvSpPr>
          <p:cNvPr id="11" name="TextBox 11"/>
          <p:cNvSpPr txBox="1"/>
          <p:nvPr/>
        </p:nvSpPr>
        <p:spPr>
          <a:xfrm>
            <a:off x="6657108" y="4101184"/>
            <a:ext cx="3757864" cy="436017"/>
          </a:xfrm>
          <a:prstGeom prst="rect">
            <a:avLst/>
          </a:prstGeom>
        </p:spPr>
        <p:txBody>
          <a:bodyPr lIns="0" tIns="0" rIns="0" bIns="0" rtlCol="0" anchor="t">
            <a:spAutoFit/>
          </a:bodyPr>
          <a:lstStyle/>
          <a:p>
            <a:pPr marL="0" lvl="0" indent="0" algn="l">
              <a:lnSpc>
                <a:spcPts val="3359"/>
              </a:lnSpc>
              <a:spcBef>
                <a:spcPct val="0"/>
              </a:spcBef>
            </a:pPr>
            <a:r>
              <a:rPr lang="en-US" sz="2400" spc="-60" dirty="0">
                <a:solidFill>
                  <a:srgbClr val="151B39"/>
                </a:solidFill>
                <a:latin typeface="Halant Medium Bold"/>
              </a:rPr>
              <a:t>Data Collection</a:t>
            </a:r>
          </a:p>
        </p:txBody>
      </p:sp>
      <p:sp>
        <p:nvSpPr>
          <p:cNvPr id="12" name="AutoShape 12"/>
          <p:cNvSpPr/>
          <p:nvPr/>
        </p:nvSpPr>
        <p:spPr>
          <a:xfrm>
            <a:off x="5029200" y="3423465"/>
            <a:ext cx="146362" cy="1790059"/>
          </a:xfrm>
          <a:prstGeom prst="rect">
            <a:avLst/>
          </a:prstGeom>
          <a:solidFill>
            <a:srgbClr val="64DFD4"/>
          </a:solidFill>
        </p:spPr>
      </p:sp>
      <p:sp>
        <p:nvSpPr>
          <p:cNvPr id="13" name="AutoShape 13"/>
          <p:cNvSpPr/>
          <p:nvPr/>
        </p:nvSpPr>
        <p:spPr>
          <a:xfrm>
            <a:off x="11317560" y="3423465"/>
            <a:ext cx="5896601" cy="1790059"/>
          </a:xfrm>
          <a:prstGeom prst="rect">
            <a:avLst/>
          </a:prstGeom>
          <a:solidFill>
            <a:srgbClr val="FFFFFF"/>
          </a:solidFill>
        </p:spPr>
      </p:sp>
      <p:sp>
        <p:nvSpPr>
          <p:cNvPr id="14" name="TextBox 14"/>
          <p:cNvSpPr txBox="1"/>
          <p:nvPr/>
        </p:nvSpPr>
        <p:spPr>
          <a:xfrm>
            <a:off x="11860558" y="4044443"/>
            <a:ext cx="929856" cy="611642"/>
          </a:xfrm>
          <a:prstGeom prst="rect">
            <a:avLst/>
          </a:prstGeom>
        </p:spPr>
        <p:txBody>
          <a:bodyPr lIns="0" tIns="0" rIns="0" bIns="0" rtlCol="0" anchor="t">
            <a:spAutoFit/>
          </a:bodyPr>
          <a:lstStyle/>
          <a:p>
            <a:pPr>
              <a:lnSpc>
                <a:spcPts val="4619"/>
              </a:lnSpc>
            </a:pPr>
            <a:r>
              <a:rPr lang="en-US" sz="4399" spc="-43" dirty="0">
                <a:solidFill>
                  <a:srgbClr val="151B39"/>
                </a:solidFill>
                <a:latin typeface="Halant Medium Bold"/>
              </a:rPr>
              <a:t>06</a:t>
            </a:r>
          </a:p>
        </p:txBody>
      </p:sp>
      <p:sp>
        <p:nvSpPr>
          <p:cNvPr id="16" name="AutoShape 16"/>
          <p:cNvSpPr/>
          <p:nvPr/>
        </p:nvSpPr>
        <p:spPr>
          <a:xfrm>
            <a:off x="11317560" y="5699035"/>
            <a:ext cx="5896601" cy="1790059"/>
          </a:xfrm>
          <a:prstGeom prst="rect">
            <a:avLst/>
          </a:prstGeom>
          <a:solidFill>
            <a:srgbClr val="FFFFFF"/>
          </a:solidFill>
        </p:spPr>
      </p:sp>
      <p:sp>
        <p:nvSpPr>
          <p:cNvPr id="17" name="TextBox 17"/>
          <p:cNvSpPr txBox="1"/>
          <p:nvPr/>
        </p:nvSpPr>
        <p:spPr>
          <a:xfrm>
            <a:off x="11860558" y="6320014"/>
            <a:ext cx="929856" cy="611642"/>
          </a:xfrm>
          <a:prstGeom prst="rect">
            <a:avLst/>
          </a:prstGeom>
        </p:spPr>
        <p:txBody>
          <a:bodyPr lIns="0" tIns="0" rIns="0" bIns="0" rtlCol="0" anchor="t">
            <a:spAutoFit/>
          </a:bodyPr>
          <a:lstStyle/>
          <a:p>
            <a:pPr>
              <a:lnSpc>
                <a:spcPts val="4619"/>
              </a:lnSpc>
            </a:pPr>
            <a:r>
              <a:rPr lang="en-US" sz="4399" spc="-43" dirty="0">
                <a:solidFill>
                  <a:srgbClr val="151B39"/>
                </a:solidFill>
                <a:latin typeface="Halant Medium Bold"/>
              </a:rPr>
              <a:t>07</a:t>
            </a:r>
          </a:p>
        </p:txBody>
      </p:sp>
      <p:sp>
        <p:nvSpPr>
          <p:cNvPr id="18" name="TextBox 18"/>
          <p:cNvSpPr txBox="1"/>
          <p:nvPr/>
        </p:nvSpPr>
        <p:spPr>
          <a:xfrm>
            <a:off x="13029971" y="1732643"/>
            <a:ext cx="3757864" cy="369332"/>
          </a:xfrm>
          <a:prstGeom prst="rect">
            <a:avLst/>
          </a:prstGeom>
        </p:spPr>
        <p:txBody>
          <a:bodyPr lIns="0" tIns="0" rIns="0" bIns="0" rtlCol="0" anchor="t">
            <a:spAutoFit/>
          </a:bodyPr>
          <a:lstStyle/>
          <a:p>
            <a:pPr lvl="0"/>
            <a:r>
              <a:rPr lang="en-US" sz="2400" b="1" dirty="0"/>
              <a:t>Feature Extraction</a:t>
            </a:r>
            <a:endParaRPr lang="fr-FR" sz="2400" dirty="0"/>
          </a:p>
        </p:txBody>
      </p:sp>
      <p:sp>
        <p:nvSpPr>
          <p:cNvPr id="19" name="AutoShape 19"/>
          <p:cNvSpPr/>
          <p:nvPr/>
        </p:nvSpPr>
        <p:spPr>
          <a:xfrm>
            <a:off x="11317560" y="945622"/>
            <a:ext cx="146362" cy="2073404"/>
          </a:xfrm>
          <a:prstGeom prst="rect">
            <a:avLst/>
          </a:prstGeom>
          <a:solidFill>
            <a:srgbClr val="F0CA4B"/>
          </a:solidFill>
        </p:spPr>
      </p:sp>
      <p:sp>
        <p:nvSpPr>
          <p:cNvPr id="20" name="AutoShape 20"/>
          <p:cNvSpPr/>
          <p:nvPr/>
        </p:nvSpPr>
        <p:spPr>
          <a:xfrm>
            <a:off x="11317560" y="3423465"/>
            <a:ext cx="146362" cy="1790059"/>
          </a:xfrm>
          <a:prstGeom prst="rect">
            <a:avLst/>
          </a:prstGeom>
          <a:solidFill>
            <a:srgbClr val="FE82A7"/>
          </a:solidFill>
        </p:spPr>
      </p:sp>
      <p:sp>
        <p:nvSpPr>
          <p:cNvPr id="21" name="AutoShape 21"/>
          <p:cNvSpPr/>
          <p:nvPr/>
        </p:nvSpPr>
        <p:spPr>
          <a:xfrm>
            <a:off x="11317560" y="5699176"/>
            <a:ext cx="146362" cy="1790059"/>
          </a:xfrm>
          <a:prstGeom prst="rect">
            <a:avLst/>
          </a:prstGeom>
          <a:solidFill>
            <a:srgbClr val="5C21B5"/>
          </a:solidFill>
        </p:spPr>
      </p:sp>
      <p:sp>
        <p:nvSpPr>
          <p:cNvPr id="22" name="AutoShape 22"/>
          <p:cNvSpPr/>
          <p:nvPr/>
        </p:nvSpPr>
        <p:spPr>
          <a:xfrm>
            <a:off x="5029200" y="5699176"/>
            <a:ext cx="5896601" cy="1790059"/>
          </a:xfrm>
          <a:prstGeom prst="rect">
            <a:avLst/>
          </a:prstGeom>
          <a:solidFill>
            <a:srgbClr val="FFFFFF"/>
          </a:solidFill>
        </p:spPr>
      </p:sp>
      <p:sp>
        <p:nvSpPr>
          <p:cNvPr id="23" name="TextBox 23"/>
          <p:cNvSpPr txBox="1"/>
          <p:nvPr/>
        </p:nvSpPr>
        <p:spPr>
          <a:xfrm>
            <a:off x="6742669" y="6296109"/>
            <a:ext cx="3757864" cy="369332"/>
          </a:xfrm>
          <a:prstGeom prst="rect">
            <a:avLst/>
          </a:prstGeom>
        </p:spPr>
        <p:txBody>
          <a:bodyPr wrap="square" lIns="0" tIns="0" rIns="0" bIns="0" rtlCol="0" anchor="t">
            <a:spAutoFit/>
          </a:bodyPr>
          <a:lstStyle/>
          <a:p>
            <a:pPr lvl="0"/>
            <a:r>
              <a:rPr lang="en-US" sz="2400" b="1" dirty="0"/>
              <a:t>Dataset Construction</a:t>
            </a:r>
            <a:endParaRPr lang="fr-FR" sz="2400" dirty="0"/>
          </a:p>
        </p:txBody>
      </p:sp>
      <p:sp>
        <p:nvSpPr>
          <p:cNvPr id="24" name="TextBox 24"/>
          <p:cNvSpPr txBox="1"/>
          <p:nvPr/>
        </p:nvSpPr>
        <p:spPr>
          <a:xfrm>
            <a:off x="5572198" y="6320155"/>
            <a:ext cx="929856" cy="605674"/>
          </a:xfrm>
          <a:prstGeom prst="rect">
            <a:avLst/>
          </a:prstGeom>
        </p:spPr>
        <p:txBody>
          <a:bodyPr lIns="0" tIns="0" rIns="0" bIns="0" rtlCol="0" anchor="t">
            <a:spAutoFit/>
          </a:bodyPr>
          <a:lstStyle/>
          <a:p>
            <a:pPr>
              <a:lnSpc>
                <a:spcPts val="4619"/>
              </a:lnSpc>
            </a:pPr>
            <a:r>
              <a:rPr lang="en-US" sz="4399" spc="-43" dirty="0">
                <a:solidFill>
                  <a:srgbClr val="151B39"/>
                </a:solidFill>
                <a:latin typeface="Halant Medium Bold"/>
              </a:rPr>
              <a:t>03</a:t>
            </a:r>
          </a:p>
        </p:txBody>
      </p:sp>
      <p:sp>
        <p:nvSpPr>
          <p:cNvPr id="25" name="AutoShape 25"/>
          <p:cNvSpPr/>
          <p:nvPr/>
        </p:nvSpPr>
        <p:spPr>
          <a:xfrm>
            <a:off x="5029200" y="5699176"/>
            <a:ext cx="146362" cy="1790059"/>
          </a:xfrm>
          <a:prstGeom prst="rect">
            <a:avLst/>
          </a:prstGeom>
          <a:solidFill>
            <a:srgbClr val="E44540"/>
          </a:solidFill>
        </p:spPr>
      </p:sp>
      <p:sp>
        <p:nvSpPr>
          <p:cNvPr id="26" name="TextBox 26"/>
          <p:cNvSpPr txBox="1"/>
          <p:nvPr/>
        </p:nvSpPr>
        <p:spPr>
          <a:xfrm>
            <a:off x="12948601" y="4028941"/>
            <a:ext cx="3757864" cy="369332"/>
          </a:xfrm>
          <a:prstGeom prst="rect">
            <a:avLst/>
          </a:prstGeom>
        </p:spPr>
        <p:txBody>
          <a:bodyPr lIns="0" tIns="0" rIns="0" bIns="0" rtlCol="0" anchor="t">
            <a:spAutoFit/>
          </a:bodyPr>
          <a:lstStyle/>
          <a:p>
            <a:pPr lvl="0"/>
            <a:r>
              <a:rPr lang="en-US" sz="2400" b="1" dirty="0"/>
              <a:t>Model training </a:t>
            </a:r>
            <a:endParaRPr lang="fr-FR" sz="2400" dirty="0"/>
          </a:p>
        </p:txBody>
      </p:sp>
      <p:sp>
        <p:nvSpPr>
          <p:cNvPr id="51" name="AutoShape 16"/>
          <p:cNvSpPr/>
          <p:nvPr/>
        </p:nvSpPr>
        <p:spPr>
          <a:xfrm>
            <a:off x="11317560" y="8166813"/>
            <a:ext cx="5896601" cy="1790059"/>
          </a:xfrm>
          <a:prstGeom prst="rect">
            <a:avLst/>
          </a:prstGeom>
          <a:solidFill>
            <a:srgbClr val="FFFFFF"/>
          </a:solidFill>
        </p:spPr>
      </p:sp>
      <p:sp>
        <p:nvSpPr>
          <p:cNvPr id="52" name="TextBox 17"/>
          <p:cNvSpPr txBox="1"/>
          <p:nvPr/>
        </p:nvSpPr>
        <p:spPr>
          <a:xfrm>
            <a:off x="11860558" y="8787792"/>
            <a:ext cx="929856" cy="611642"/>
          </a:xfrm>
          <a:prstGeom prst="rect">
            <a:avLst/>
          </a:prstGeom>
        </p:spPr>
        <p:txBody>
          <a:bodyPr lIns="0" tIns="0" rIns="0" bIns="0" rtlCol="0" anchor="t">
            <a:spAutoFit/>
          </a:bodyPr>
          <a:lstStyle/>
          <a:p>
            <a:pPr>
              <a:lnSpc>
                <a:spcPts val="4619"/>
              </a:lnSpc>
            </a:pPr>
            <a:r>
              <a:rPr lang="en-US" sz="4399" spc="-43" dirty="0">
                <a:solidFill>
                  <a:srgbClr val="151B39"/>
                </a:solidFill>
                <a:latin typeface="Halant Medium Bold"/>
              </a:rPr>
              <a:t>08</a:t>
            </a:r>
          </a:p>
        </p:txBody>
      </p:sp>
      <p:sp>
        <p:nvSpPr>
          <p:cNvPr id="53" name="AutoShape 21"/>
          <p:cNvSpPr/>
          <p:nvPr/>
        </p:nvSpPr>
        <p:spPr>
          <a:xfrm>
            <a:off x="11317560" y="8166954"/>
            <a:ext cx="146362" cy="1790059"/>
          </a:xfrm>
          <a:prstGeom prst="rect">
            <a:avLst/>
          </a:prstGeom>
          <a:solidFill>
            <a:srgbClr val="5C21B5"/>
          </a:solidFill>
        </p:spPr>
      </p:sp>
      <p:sp>
        <p:nvSpPr>
          <p:cNvPr id="54" name="AutoShape 22"/>
          <p:cNvSpPr/>
          <p:nvPr/>
        </p:nvSpPr>
        <p:spPr>
          <a:xfrm>
            <a:off x="5029200" y="8166954"/>
            <a:ext cx="5896601" cy="1790059"/>
          </a:xfrm>
          <a:prstGeom prst="rect">
            <a:avLst/>
          </a:prstGeom>
          <a:solidFill>
            <a:srgbClr val="FFFFFF"/>
          </a:solidFill>
        </p:spPr>
      </p:sp>
      <p:sp>
        <p:nvSpPr>
          <p:cNvPr id="55" name="TextBox 23"/>
          <p:cNvSpPr txBox="1"/>
          <p:nvPr/>
        </p:nvSpPr>
        <p:spPr>
          <a:xfrm>
            <a:off x="6741611" y="8792531"/>
            <a:ext cx="3757864" cy="369332"/>
          </a:xfrm>
          <a:prstGeom prst="rect">
            <a:avLst/>
          </a:prstGeom>
        </p:spPr>
        <p:txBody>
          <a:bodyPr lIns="0" tIns="0" rIns="0" bIns="0" rtlCol="0" anchor="t">
            <a:spAutoFit/>
          </a:bodyPr>
          <a:lstStyle/>
          <a:p>
            <a:pPr lvl="0"/>
            <a:r>
              <a:rPr lang="en-US" sz="2400" b="1" dirty="0"/>
              <a:t>Data Preprocessing</a:t>
            </a:r>
            <a:endParaRPr lang="fr-FR" sz="2400" dirty="0"/>
          </a:p>
        </p:txBody>
      </p:sp>
      <p:sp>
        <p:nvSpPr>
          <p:cNvPr id="56" name="TextBox 24"/>
          <p:cNvSpPr txBox="1"/>
          <p:nvPr/>
        </p:nvSpPr>
        <p:spPr>
          <a:xfrm>
            <a:off x="5572198" y="8787933"/>
            <a:ext cx="929856" cy="611642"/>
          </a:xfrm>
          <a:prstGeom prst="rect">
            <a:avLst/>
          </a:prstGeom>
        </p:spPr>
        <p:txBody>
          <a:bodyPr lIns="0" tIns="0" rIns="0" bIns="0" rtlCol="0" anchor="t">
            <a:spAutoFit/>
          </a:bodyPr>
          <a:lstStyle/>
          <a:p>
            <a:pPr>
              <a:lnSpc>
                <a:spcPts val="4619"/>
              </a:lnSpc>
            </a:pPr>
            <a:r>
              <a:rPr lang="en-US" sz="4399" spc="-43" dirty="0">
                <a:solidFill>
                  <a:srgbClr val="151B39"/>
                </a:solidFill>
                <a:latin typeface="Halant Medium Bold"/>
              </a:rPr>
              <a:t>04</a:t>
            </a:r>
          </a:p>
        </p:txBody>
      </p:sp>
      <p:sp>
        <p:nvSpPr>
          <p:cNvPr id="57" name="AutoShape 25"/>
          <p:cNvSpPr/>
          <p:nvPr/>
        </p:nvSpPr>
        <p:spPr>
          <a:xfrm>
            <a:off x="5029200" y="8166954"/>
            <a:ext cx="146362" cy="1790059"/>
          </a:xfrm>
          <a:prstGeom prst="rect">
            <a:avLst/>
          </a:prstGeom>
          <a:solidFill>
            <a:srgbClr val="E44540"/>
          </a:solidFill>
        </p:spPr>
      </p:sp>
      <p:sp>
        <p:nvSpPr>
          <p:cNvPr id="58" name="TextBox 26"/>
          <p:cNvSpPr txBox="1"/>
          <p:nvPr/>
        </p:nvSpPr>
        <p:spPr>
          <a:xfrm>
            <a:off x="12790414" y="6317435"/>
            <a:ext cx="3757864" cy="369332"/>
          </a:xfrm>
          <a:prstGeom prst="rect">
            <a:avLst/>
          </a:prstGeom>
        </p:spPr>
        <p:txBody>
          <a:bodyPr lIns="0" tIns="0" rIns="0" bIns="0" rtlCol="0" anchor="t">
            <a:spAutoFit/>
          </a:bodyPr>
          <a:lstStyle/>
          <a:p>
            <a:pPr lvl="0"/>
            <a:r>
              <a:rPr lang="en-US" sz="2400" b="1" dirty="0"/>
              <a:t>Model Evaluation</a:t>
            </a:r>
            <a:endParaRPr lang="fr-FR" sz="2400" dirty="0"/>
          </a:p>
        </p:txBody>
      </p:sp>
      <p:sp>
        <p:nvSpPr>
          <p:cNvPr id="15" name="TextBox 15"/>
          <p:cNvSpPr txBox="1"/>
          <p:nvPr/>
        </p:nvSpPr>
        <p:spPr>
          <a:xfrm>
            <a:off x="12883609" y="8792531"/>
            <a:ext cx="3757864" cy="369332"/>
          </a:xfrm>
          <a:prstGeom prst="rect">
            <a:avLst/>
          </a:prstGeom>
        </p:spPr>
        <p:txBody>
          <a:bodyPr wrap="square" lIns="0" tIns="0" rIns="0" bIns="0" rtlCol="0" anchor="t">
            <a:spAutoFit/>
          </a:bodyPr>
          <a:lstStyle/>
          <a:p>
            <a:pPr lvl="0"/>
            <a:r>
              <a:rPr lang="fr-FR" sz="2400" b="1" dirty="0"/>
              <a:t>Model </a:t>
            </a:r>
            <a:r>
              <a:rPr lang="fr-FR" sz="2400" b="1" dirty="0" err="1"/>
              <a:t>deployment</a:t>
            </a:r>
            <a:endParaRPr lang="fr-F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64002" y="1879390"/>
            <a:ext cx="6648878" cy="0"/>
          </a:xfrm>
          <a:prstGeom prst="line">
            <a:avLst/>
          </a:prstGeom>
          <a:ln w="47625" cap="flat">
            <a:solidFill>
              <a:srgbClr val="1D3880"/>
            </a:solidFill>
            <a:prstDash val="solid"/>
            <a:headEnd type="none" w="sm" len="sm"/>
            <a:tailEnd type="none" w="sm" len="sm"/>
          </a:ln>
        </p:spPr>
      </p:sp>
      <p:sp>
        <p:nvSpPr>
          <p:cNvPr id="3" name="AutoShape 3"/>
          <p:cNvSpPr/>
          <p:nvPr/>
        </p:nvSpPr>
        <p:spPr>
          <a:xfrm>
            <a:off x="453451" y="1368204"/>
            <a:ext cx="316457" cy="315924"/>
          </a:xfrm>
          <a:prstGeom prst="rect">
            <a:avLst/>
          </a:prstGeom>
          <a:solidFill>
            <a:srgbClr val="2140C4"/>
          </a:solidFill>
        </p:spPr>
      </p:sp>
      <p:sp>
        <p:nvSpPr>
          <p:cNvPr id="8" name="TextBox 8"/>
          <p:cNvSpPr txBox="1"/>
          <p:nvPr/>
        </p:nvSpPr>
        <p:spPr>
          <a:xfrm>
            <a:off x="1493628" y="1312653"/>
            <a:ext cx="7240617" cy="356829"/>
          </a:xfrm>
          <a:prstGeom prst="rect">
            <a:avLst/>
          </a:prstGeom>
        </p:spPr>
        <p:txBody>
          <a:bodyPr lIns="0" tIns="0" rIns="0" bIns="0" rtlCol="0" anchor="t">
            <a:spAutoFit/>
          </a:bodyPr>
          <a:lstStyle/>
          <a:p>
            <a:pPr>
              <a:lnSpc>
                <a:spcPts val="2879"/>
              </a:lnSpc>
              <a:spcBef>
                <a:spcPct val="0"/>
              </a:spcBef>
            </a:pPr>
            <a:r>
              <a:rPr lang="en-US" sz="2399" spc="21" dirty="0">
                <a:solidFill>
                  <a:srgbClr val="000000"/>
                </a:solidFill>
                <a:latin typeface="Rubik Bold"/>
              </a:rPr>
              <a:t>Transformers</a:t>
            </a:r>
          </a:p>
        </p:txBody>
      </p:sp>
      <p:sp>
        <p:nvSpPr>
          <p:cNvPr id="9" name="TextBox 9"/>
          <p:cNvSpPr txBox="1"/>
          <p:nvPr/>
        </p:nvSpPr>
        <p:spPr>
          <a:xfrm>
            <a:off x="769908" y="247650"/>
            <a:ext cx="15537027" cy="743793"/>
          </a:xfrm>
          <a:prstGeom prst="rect">
            <a:avLst/>
          </a:prstGeom>
        </p:spPr>
        <p:txBody>
          <a:bodyPr lIns="0" tIns="0" rIns="0" bIns="0" rtlCol="0" anchor="t">
            <a:spAutoFit/>
          </a:bodyPr>
          <a:lstStyle/>
          <a:p>
            <a:pPr>
              <a:lnSpc>
                <a:spcPts val="5774"/>
              </a:lnSpc>
            </a:pPr>
            <a:r>
              <a:rPr lang="en-US" sz="4400" spc="-54" dirty="0">
                <a:solidFill>
                  <a:srgbClr val="151B39"/>
                </a:solidFill>
                <a:latin typeface="Halant Bold"/>
              </a:rPr>
              <a:t>5- Features Extraction</a:t>
            </a:r>
          </a:p>
        </p:txBody>
      </p:sp>
      <p:sp>
        <p:nvSpPr>
          <p:cNvPr id="10" name="TextBox 10"/>
          <p:cNvSpPr txBox="1"/>
          <p:nvPr/>
        </p:nvSpPr>
        <p:spPr>
          <a:xfrm>
            <a:off x="964002" y="1860340"/>
            <a:ext cx="15540487" cy="323850"/>
          </a:xfrm>
          <a:prstGeom prst="rect">
            <a:avLst/>
          </a:prstGeom>
        </p:spPr>
        <p:txBody>
          <a:bodyPr lIns="0" tIns="0" rIns="0" bIns="0" rtlCol="0" anchor="t">
            <a:spAutoFit/>
          </a:bodyPr>
          <a:lstStyle/>
          <a:p>
            <a:pPr>
              <a:lnSpc>
                <a:spcPts val="2400"/>
              </a:lnSpc>
              <a:spcBef>
                <a:spcPct val="0"/>
              </a:spcBef>
            </a:pPr>
            <a:endParaRPr>
              <a:solidFill>
                <a:prstClr val="black"/>
              </a:solidFill>
            </a:endParaRPr>
          </a:p>
        </p:txBody>
      </p:sp>
      <p:sp>
        <p:nvSpPr>
          <p:cNvPr id="11" name="TextBox 11"/>
          <p:cNvSpPr txBox="1"/>
          <p:nvPr/>
        </p:nvSpPr>
        <p:spPr>
          <a:xfrm>
            <a:off x="1028700" y="1365193"/>
            <a:ext cx="929856" cy="641201"/>
          </a:xfrm>
          <a:prstGeom prst="rect">
            <a:avLst/>
          </a:prstGeom>
        </p:spPr>
        <p:txBody>
          <a:bodyPr lIns="0" tIns="0" rIns="0" bIns="0" rtlCol="0" anchor="t">
            <a:spAutoFit/>
          </a:bodyPr>
          <a:lstStyle/>
          <a:p>
            <a:pPr>
              <a:lnSpc>
                <a:spcPts val="2520"/>
              </a:lnSpc>
            </a:pPr>
            <a:r>
              <a:rPr lang="en-US" sz="2400" spc="-24" dirty="0" smtClean="0">
                <a:solidFill>
                  <a:srgbClr val="151B39"/>
                </a:solidFill>
                <a:latin typeface="Rubik Bold"/>
              </a:rPr>
              <a:t>03</a:t>
            </a:r>
            <a:endParaRPr lang="en-US" sz="2400" spc="-24" dirty="0">
              <a:solidFill>
                <a:srgbClr val="151B39"/>
              </a:solidFill>
              <a:latin typeface="Rubik Bold"/>
            </a:endParaRPr>
          </a:p>
          <a:p>
            <a:pPr>
              <a:lnSpc>
                <a:spcPts val="2520"/>
              </a:lnSpc>
            </a:pPr>
            <a:endParaRPr lang="en-US" sz="2400" spc="-24" dirty="0">
              <a:solidFill>
                <a:srgbClr val="151B39"/>
              </a:solidFill>
              <a:latin typeface="Rubik Bold"/>
            </a:endParaRPr>
          </a:p>
        </p:txBody>
      </p:sp>
      <p:sp>
        <p:nvSpPr>
          <p:cNvPr id="12" name="TextBox 7">
            <a:extLst>
              <a:ext uri="{FF2B5EF4-FFF2-40B4-BE49-F238E27FC236}">
                <a16:creationId xmlns:a16="http://schemas.microsoft.com/office/drawing/2014/main" xmlns="" id="{BD808632-B686-9E90-A80A-DF87DB4028D5}"/>
              </a:ext>
            </a:extLst>
          </p:cNvPr>
          <p:cNvSpPr txBox="1"/>
          <p:nvPr/>
        </p:nvSpPr>
        <p:spPr>
          <a:xfrm>
            <a:off x="1129701" y="2217894"/>
            <a:ext cx="8332398" cy="3000821"/>
          </a:xfrm>
          <a:prstGeom prst="rect">
            <a:avLst/>
          </a:prstGeom>
        </p:spPr>
        <p:txBody>
          <a:bodyPr wrap="square" lIns="0" tIns="0" rIns="0" bIns="0" rtlCol="0" anchor="t">
            <a:spAutoFit/>
          </a:bodyPr>
          <a:lstStyle/>
          <a:p>
            <a:r>
              <a:rPr lang="fr-FR" sz="2400" dirty="0">
                <a:solidFill>
                  <a:prstClr val="black"/>
                </a:solidFill>
              </a:rPr>
              <a:t>At </a:t>
            </a:r>
            <a:r>
              <a:rPr lang="fr-FR" sz="2400" dirty="0" err="1">
                <a:solidFill>
                  <a:prstClr val="black"/>
                </a:solidFill>
              </a:rPr>
              <a:t>its</a:t>
            </a:r>
            <a:r>
              <a:rPr lang="fr-FR" sz="2400" dirty="0">
                <a:solidFill>
                  <a:prstClr val="black"/>
                </a:solidFill>
              </a:rPr>
              <a:t> </a:t>
            </a:r>
            <a:r>
              <a:rPr lang="fr-FR" sz="2400" dirty="0" err="1">
                <a:solidFill>
                  <a:prstClr val="black"/>
                </a:solidFill>
              </a:rPr>
              <a:t>core</a:t>
            </a:r>
            <a:r>
              <a:rPr lang="fr-FR" sz="2400" dirty="0">
                <a:solidFill>
                  <a:prstClr val="black"/>
                </a:solidFill>
              </a:rPr>
              <a:t>, </a:t>
            </a:r>
            <a:r>
              <a:rPr lang="fr-FR" sz="2400" dirty="0" err="1">
                <a:solidFill>
                  <a:prstClr val="black"/>
                </a:solidFill>
              </a:rPr>
              <a:t>it</a:t>
            </a:r>
            <a:r>
              <a:rPr lang="fr-FR" sz="2400" dirty="0">
                <a:solidFill>
                  <a:prstClr val="black"/>
                </a:solidFill>
              </a:rPr>
              <a:t> </a:t>
            </a:r>
            <a:r>
              <a:rPr lang="fr-FR" sz="2400" dirty="0" err="1">
                <a:solidFill>
                  <a:prstClr val="black"/>
                </a:solidFill>
              </a:rPr>
              <a:t>contains</a:t>
            </a:r>
            <a:r>
              <a:rPr lang="fr-FR" sz="2400" dirty="0">
                <a:solidFill>
                  <a:prstClr val="black"/>
                </a:solidFill>
              </a:rPr>
              <a:t> a </a:t>
            </a:r>
            <a:r>
              <a:rPr lang="fr-FR" sz="2400" dirty="0" err="1">
                <a:solidFill>
                  <a:prstClr val="black"/>
                </a:solidFill>
              </a:rPr>
              <a:t>stack</a:t>
            </a:r>
            <a:r>
              <a:rPr lang="fr-FR" sz="2400" dirty="0">
                <a:solidFill>
                  <a:prstClr val="black"/>
                </a:solidFill>
              </a:rPr>
              <a:t> of Encoder </a:t>
            </a:r>
            <a:r>
              <a:rPr lang="fr-FR" sz="2400" dirty="0" err="1">
                <a:solidFill>
                  <a:prstClr val="black"/>
                </a:solidFill>
              </a:rPr>
              <a:t>layers</a:t>
            </a:r>
            <a:r>
              <a:rPr lang="fr-FR" sz="2400" dirty="0">
                <a:solidFill>
                  <a:prstClr val="black"/>
                </a:solidFill>
              </a:rPr>
              <a:t> and </a:t>
            </a:r>
            <a:r>
              <a:rPr lang="fr-FR" sz="2400" dirty="0" err="1">
                <a:solidFill>
                  <a:prstClr val="black"/>
                </a:solidFill>
              </a:rPr>
              <a:t>Decoder</a:t>
            </a:r>
            <a:r>
              <a:rPr lang="fr-FR" sz="2400" dirty="0">
                <a:solidFill>
                  <a:prstClr val="black"/>
                </a:solidFill>
              </a:rPr>
              <a:t> </a:t>
            </a:r>
            <a:r>
              <a:rPr lang="fr-FR" sz="2400" dirty="0" err="1">
                <a:solidFill>
                  <a:prstClr val="black"/>
                </a:solidFill>
              </a:rPr>
              <a:t>layers</a:t>
            </a:r>
            <a:r>
              <a:rPr lang="fr-FR" sz="2400" dirty="0">
                <a:solidFill>
                  <a:prstClr val="black"/>
                </a:solidFill>
              </a:rPr>
              <a:t>. To </a:t>
            </a:r>
            <a:r>
              <a:rPr lang="fr-FR" sz="2400" dirty="0" err="1">
                <a:solidFill>
                  <a:prstClr val="black"/>
                </a:solidFill>
              </a:rPr>
              <a:t>avoid</a:t>
            </a:r>
            <a:r>
              <a:rPr lang="fr-FR" sz="2400" dirty="0">
                <a:solidFill>
                  <a:prstClr val="black"/>
                </a:solidFill>
              </a:rPr>
              <a:t> confusion </a:t>
            </a:r>
            <a:r>
              <a:rPr lang="fr-FR" sz="2400" dirty="0" err="1">
                <a:solidFill>
                  <a:prstClr val="black"/>
                </a:solidFill>
              </a:rPr>
              <a:t>we</a:t>
            </a:r>
            <a:r>
              <a:rPr lang="fr-FR" sz="2400" dirty="0">
                <a:solidFill>
                  <a:prstClr val="black"/>
                </a:solidFill>
              </a:rPr>
              <a:t> </a:t>
            </a:r>
            <a:r>
              <a:rPr lang="fr-FR" sz="2400" dirty="0" err="1">
                <a:solidFill>
                  <a:prstClr val="black"/>
                </a:solidFill>
              </a:rPr>
              <a:t>will</a:t>
            </a:r>
            <a:r>
              <a:rPr lang="fr-FR" sz="2400" dirty="0">
                <a:solidFill>
                  <a:prstClr val="black"/>
                </a:solidFill>
              </a:rPr>
              <a:t> </a:t>
            </a:r>
            <a:r>
              <a:rPr lang="fr-FR" sz="2400" dirty="0" err="1">
                <a:solidFill>
                  <a:prstClr val="black"/>
                </a:solidFill>
              </a:rPr>
              <a:t>refer</a:t>
            </a:r>
            <a:r>
              <a:rPr lang="fr-FR" sz="2400" dirty="0">
                <a:solidFill>
                  <a:prstClr val="black"/>
                </a:solidFill>
              </a:rPr>
              <a:t> to the </a:t>
            </a:r>
            <a:r>
              <a:rPr lang="fr-FR" sz="2400" dirty="0" err="1">
                <a:solidFill>
                  <a:prstClr val="black"/>
                </a:solidFill>
              </a:rPr>
              <a:t>individual</a:t>
            </a:r>
            <a:r>
              <a:rPr lang="fr-FR" sz="2400" dirty="0">
                <a:solidFill>
                  <a:prstClr val="black"/>
                </a:solidFill>
              </a:rPr>
              <a:t> layer as an Encoder or a </a:t>
            </a:r>
            <a:r>
              <a:rPr lang="fr-FR" sz="2400" dirty="0" err="1">
                <a:solidFill>
                  <a:prstClr val="black"/>
                </a:solidFill>
              </a:rPr>
              <a:t>Decoder</a:t>
            </a:r>
            <a:r>
              <a:rPr lang="fr-FR" sz="2400" dirty="0">
                <a:solidFill>
                  <a:prstClr val="black"/>
                </a:solidFill>
              </a:rPr>
              <a:t> and </a:t>
            </a:r>
            <a:r>
              <a:rPr lang="fr-FR" sz="2400" dirty="0" err="1">
                <a:solidFill>
                  <a:prstClr val="black"/>
                </a:solidFill>
              </a:rPr>
              <a:t>will</a:t>
            </a:r>
            <a:r>
              <a:rPr lang="fr-FR" sz="2400" dirty="0">
                <a:solidFill>
                  <a:prstClr val="black"/>
                </a:solidFill>
              </a:rPr>
              <a:t> use Encoder </a:t>
            </a:r>
            <a:r>
              <a:rPr lang="fr-FR" sz="2400" dirty="0" err="1">
                <a:solidFill>
                  <a:prstClr val="black"/>
                </a:solidFill>
              </a:rPr>
              <a:t>stack</a:t>
            </a:r>
            <a:r>
              <a:rPr lang="fr-FR" sz="2400" dirty="0">
                <a:solidFill>
                  <a:prstClr val="black"/>
                </a:solidFill>
              </a:rPr>
              <a:t> or </a:t>
            </a:r>
            <a:r>
              <a:rPr lang="fr-FR" sz="2400" dirty="0" err="1">
                <a:solidFill>
                  <a:prstClr val="black"/>
                </a:solidFill>
              </a:rPr>
              <a:t>Decoder</a:t>
            </a:r>
            <a:r>
              <a:rPr lang="fr-FR" sz="2400" dirty="0">
                <a:solidFill>
                  <a:prstClr val="black"/>
                </a:solidFill>
              </a:rPr>
              <a:t> </a:t>
            </a:r>
            <a:r>
              <a:rPr lang="fr-FR" sz="2400" dirty="0" err="1">
                <a:solidFill>
                  <a:prstClr val="black"/>
                </a:solidFill>
              </a:rPr>
              <a:t>stack</a:t>
            </a:r>
            <a:r>
              <a:rPr lang="fr-FR" sz="2400" dirty="0">
                <a:solidFill>
                  <a:prstClr val="black"/>
                </a:solidFill>
              </a:rPr>
              <a:t> for a group of Encoder </a:t>
            </a:r>
            <a:r>
              <a:rPr lang="fr-FR" sz="2400" dirty="0" err="1">
                <a:solidFill>
                  <a:prstClr val="black"/>
                </a:solidFill>
              </a:rPr>
              <a:t>layers</a:t>
            </a:r>
            <a:r>
              <a:rPr lang="fr-FR" sz="2400" dirty="0">
                <a:solidFill>
                  <a:prstClr val="black"/>
                </a:solidFill>
              </a:rPr>
              <a:t>.</a:t>
            </a:r>
          </a:p>
          <a:p>
            <a:r>
              <a:rPr lang="fr-FR" sz="2400" dirty="0">
                <a:solidFill>
                  <a:prstClr val="black"/>
                </a:solidFill>
              </a:rPr>
              <a:t>The Encoder </a:t>
            </a:r>
            <a:r>
              <a:rPr lang="fr-FR" sz="2400" dirty="0" err="1">
                <a:solidFill>
                  <a:prstClr val="black"/>
                </a:solidFill>
              </a:rPr>
              <a:t>stack</a:t>
            </a:r>
            <a:r>
              <a:rPr lang="fr-FR" sz="2400" dirty="0">
                <a:solidFill>
                  <a:prstClr val="black"/>
                </a:solidFill>
              </a:rPr>
              <a:t> and the </a:t>
            </a:r>
            <a:r>
              <a:rPr lang="fr-FR" sz="2400" dirty="0" err="1">
                <a:solidFill>
                  <a:prstClr val="black"/>
                </a:solidFill>
              </a:rPr>
              <a:t>Decoder</a:t>
            </a:r>
            <a:r>
              <a:rPr lang="fr-FR" sz="2400" dirty="0">
                <a:solidFill>
                  <a:prstClr val="black"/>
                </a:solidFill>
              </a:rPr>
              <a:t> </a:t>
            </a:r>
            <a:r>
              <a:rPr lang="fr-FR" sz="2400" dirty="0" err="1">
                <a:solidFill>
                  <a:prstClr val="black"/>
                </a:solidFill>
              </a:rPr>
              <a:t>stack</a:t>
            </a:r>
            <a:r>
              <a:rPr lang="fr-FR" sz="2400" dirty="0">
                <a:solidFill>
                  <a:prstClr val="black"/>
                </a:solidFill>
              </a:rPr>
              <a:t> </a:t>
            </a:r>
            <a:r>
              <a:rPr lang="fr-FR" sz="2400" dirty="0" err="1">
                <a:solidFill>
                  <a:prstClr val="black"/>
                </a:solidFill>
              </a:rPr>
              <a:t>each</a:t>
            </a:r>
            <a:r>
              <a:rPr lang="fr-FR" sz="2400" dirty="0">
                <a:solidFill>
                  <a:prstClr val="black"/>
                </a:solidFill>
              </a:rPr>
              <a:t> have </a:t>
            </a:r>
            <a:r>
              <a:rPr lang="fr-FR" sz="2400" dirty="0" err="1">
                <a:solidFill>
                  <a:prstClr val="black"/>
                </a:solidFill>
              </a:rPr>
              <a:t>their</a:t>
            </a:r>
            <a:r>
              <a:rPr lang="fr-FR" sz="2400" dirty="0">
                <a:solidFill>
                  <a:prstClr val="black"/>
                </a:solidFill>
              </a:rPr>
              <a:t> </a:t>
            </a:r>
            <a:r>
              <a:rPr lang="fr-FR" sz="2400" dirty="0" err="1">
                <a:solidFill>
                  <a:prstClr val="black"/>
                </a:solidFill>
              </a:rPr>
              <a:t>corresponding</a:t>
            </a:r>
            <a:r>
              <a:rPr lang="fr-FR" sz="2400" dirty="0">
                <a:solidFill>
                  <a:prstClr val="black"/>
                </a:solidFill>
              </a:rPr>
              <a:t> </a:t>
            </a:r>
            <a:r>
              <a:rPr lang="fr-FR" sz="2400" dirty="0" err="1">
                <a:solidFill>
                  <a:prstClr val="black"/>
                </a:solidFill>
              </a:rPr>
              <a:t>Embedding</a:t>
            </a:r>
            <a:r>
              <a:rPr lang="fr-FR" sz="2400" dirty="0">
                <a:solidFill>
                  <a:prstClr val="black"/>
                </a:solidFill>
              </a:rPr>
              <a:t> </a:t>
            </a:r>
            <a:r>
              <a:rPr lang="fr-FR" sz="2400" dirty="0" err="1">
                <a:solidFill>
                  <a:prstClr val="black"/>
                </a:solidFill>
              </a:rPr>
              <a:t>layers</a:t>
            </a:r>
            <a:r>
              <a:rPr lang="fr-FR" sz="2400" dirty="0">
                <a:solidFill>
                  <a:prstClr val="black"/>
                </a:solidFill>
              </a:rPr>
              <a:t> for </a:t>
            </a:r>
            <a:r>
              <a:rPr lang="fr-FR" sz="2400" dirty="0" err="1">
                <a:solidFill>
                  <a:prstClr val="black"/>
                </a:solidFill>
              </a:rPr>
              <a:t>their</a:t>
            </a:r>
            <a:r>
              <a:rPr lang="fr-FR" sz="2400" dirty="0">
                <a:solidFill>
                  <a:prstClr val="black"/>
                </a:solidFill>
              </a:rPr>
              <a:t> respective inputs. </a:t>
            </a:r>
            <a:r>
              <a:rPr lang="fr-FR" sz="2400" dirty="0" err="1">
                <a:solidFill>
                  <a:prstClr val="black"/>
                </a:solidFill>
              </a:rPr>
              <a:t>Finally</a:t>
            </a:r>
            <a:r>
              <a:rPr lang="fr-FR" sz="2400" dirty="0">
                <a:solidFill>
                  <a:prstClr val="black"/>
                </a:solidFill>
              </a:rPr>
              <a:t>, </a:t>
            </a:r>
            <a:r>
              <a:rPr lang="fr-FR" sz="2400" dirty="0" err="1">
                <a:solidFill>
                  <a:prstClr val="black"/>
                </a:solidFill>
              </a:rPr>
              <a:t>there</a:t>
            </a:r>
            <a:r>
              <a:rPr lang="fr-FR" sz="2400" dirty="0">
                <a:solidFill>
                  <a:prstClr val="black"/>
                </a:solidFill>
              </a:rPr>
              <a:t> </a:t>
            </a:r>
            <a:r>
              <a:rPr lang="fr-FR" sz="2400" dirty="0" err="1">
                <a:solidFill>
                  <a:prstClr val="black"/>
                </a:solidFill>
              </a:rPr>
              <a:t>is</a:t>
            </a:r>
            <a:r>
              <a:rPr lang="fr-FR" sz="2400" dirty="0">
                <a:solidFill>
                  <a:prstClr val="black"/>
                </a:solidFill>
              </a:rPr>
              <a:t> an Output layer to </a:t>
            </a:r>
            <a:r>
              <a:rPr lang="fr-FR" sz="2400" dirty="0" err="1">
                <a:solidFill>
                  <a:prstClr val="black"/>
                </a:solidFill>
              </a:rPr>
              <a:t>generate</a:t>
            </a:r>
            <a:r>
              <a:rPr lang="fr-FR" sz="2400" dirty="0">
                <a:solidFill>
                  <a:prstClr val="black"/>
                </a:solidFill>
              </a:rPr>
              <a:t> the final output.</a:t>
            </a:r>
          </a:p>
          <a:p>
            <a:endParaRPr lang="en-US" sz="2700" dirty="0">
              <a:solidFill>
                <a:srgbClr val="191919"/>
              </a:solidFill>
              <a:latin typeface="YACgEUaXOJg 0"/>
            </a:endParaRPr>
          </a:p>
        </p:txBody>
      </p:sp>
      <p:pic>
        <p:nvPicPr>
          <p:cNvPr id="14" name="Image 13" descr="https://miro.medium.com/v2/resize:fit:520/1*XDtQ3C7XrtVuqTtrxr2UWQ.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5448300"/>
            <a:ext cx="4191000" cy="3505200"/>
          </a:xfrm>
          <a:prstGeom prst="rect">
            <a:avLst/>
          </a:prstGeom>
          <a:noFill/>
          <a:ln>
            <a:noFill/>
          </a:ln>
        </p:spPr>
      </p:pic>
    </p:spTree>
    <p:extLst>
      <p:ext uri="{BB962C8B-B14F-4D97-AF65-F5344CB8AC3E}">
        <p14:creationId xmlns:p14="http://schemas.microsoft.com/office/powerpoint/2010/main" val="1538841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64002" y="1879390"/>
            <a:ext cx="6648878" cy="0"/>
          </a:xfrm>
          <a:prstGeom prst="line">
            <a:avLst/>
          </a:prstGeom>
          <a:ln w="47625" cap="flat">
            <a:solidFill>
              <a:srgbClr val="1D3880"/>
            </a:solidFill>
            <a:prstDash val="solid"/>
            <a:headEnd type="none" w="sm" len="sm"/>
            <a:tailEnd type="none" w="sm" len="sm"/>
          </a:ln>
        </p:spPr>
      </p:sp>
      <p:sp>
        <p:nvSpPr>
          <p:cNvPr id="3" name="AutoShape 3"/>
          <p:cNvSpPr/>
          <p:nvPr/>
        </p:nvSpPr>
        <p:spPr>
          <a:xfrm>
            <a:off x="453451" y="1368204"/>
            <a:ext cx="316457" cy="315924"/>
          </a:xfrm>
          <a:prstGeom prst="rect">
            <a:avLst/>
          </a:prstGeom>
          <a:solidFill>
            <a:srgbClr val="2140C4"/>
          </a:solidFill>
        </p:spPr>
      </p:sp>
      <p:sp>
        <p:nvSpPr>
          <p:cNvPr id="8" name="TextBox 8"/>
          <p:cNvSpPr txBox="1"/>
          <p:nvPr/>
        </p:nvSpPr>
        <p:spPr>
          <a:xfrm>
            <a:off x="1493628" y="1312653"/>
            <a:ext cx="7240617" cy="356829"/>
          </a:xfrm>
          <a:prstGeom prst="rect">
            <a:avLst/>
          </a:prstGeom>
        </p:spPr>
        <p:txBody>
          <a:bodyPr lIns="0" tIns="0" rIns="0" bIns="0" rtlCol="0" anchor="t">
            <a:spAutoFit/>
          </a:bodyPr>
          <a:lstStyle/>
          <a:p>
            <a:pPr>
              <a:lnSpc>
                <a:spcPts val="2879"/>
              </a:lnSpc>
              <a:spcBef>
                <a:spcPct val="0"/>
              </a:spcBef>
            </a:pPr>
            <a:r>
              <a:rPr lang="en-US" sz="2399" spc="21" dirty="0">
                <a:solidFill>
                  <a:srgbClr val="000000"/>
                </a:solidFill>
                <a:latin typeface="Rubik Bold"/>
              </a:rPr>
              <a:t>Transformers</a:t>
            </a:r>
          </a:p>
        </p:txBody>
      </p:sp>
      <p:sp>
        <p:nvSpPr>
          <p:cNvPr id="9" name="TextBox 9"/>
          <p:cNvSpPr txBox="1"/>
          <p:nvPr/>
        </p:nvSpPr>
        <p:spPr>
          <a:xfrm>
            <a:off x="769908" y="247650"/>
            <a:ext cx="15537027" cy="743793"/>
          </a:xfrm>
          <a:prstGeom prst="rect">
            <a:avLst/>
          </a:prstGeom>
        </p:spPr>
        <p:txBody>
          <a:bodyPr lIns="0" tIns="0" rIns="0" bIns="0" rtlCol="0" anchor="t">
            <a:spAutoFit/>
          </a:bodyPr>
          <a:lstStyle/>
          <a:p>
            <a:pPr>
              <a:lnSpc>
                <a:spcPts val="5774"/>
              </a:lnSpc>
            </a:pPr>
            <a:r>
              <a:rPr lang="en-US" sz="4400" spc="-54" dirty="0">
                <a:solidFill>
                  <a:srgbClr val="151B39"/>
                </a:solidFill>
                <a:latin typeface="Halant Bold"/>
              </a:rPr>
              <a:t>5- Features Extraction</a:t>
            </a:r>
          </a:p>
        </p:txBody>
      </p:sp>
      <p:sp>
        <p:nvSpPr>
          <p:cNvPr id="10" name="TextBox 10"/>
          <p:cNvSpPr txBox="1"/>
          <p:nvPr/>
        </p:nvSpPr>
        <p:spPr>
          <a:xfrm>
            <a:off x="964002" y="1860340"/>
            <a:ext cx="15540487" cy="323850"/>
          </a:xfrm>
          <a:prstGeom prst="rect">
            <a:avLst/>
          </a:prstGeom>
        </p:spPr>
        <p:txBody>
          <a:bodyPr lIns="0" tIns="0" rIns="0" bIns="0" rtlCol="0" anchor="t">
            <a:spAutoFit/>
          </a:bodyPr>
          <a:lstStyle/>
          <a:p>
            <a:pPr>
              <a:lnSpc>
                <a:spcPts val="2400"/>
              </a:lnSpc>
              <a:spcBef>
                <a:spcPct val="0"/>
              </a:spcBef>
            </a:pPr>
            <a:endParaRPr>
              <a:solidFill>
                <a:prstClr val="black"/>
              </a:solidFill>
            </a:endParaRPr>
          </a:p>
        </p:txBody>
      </p:sp>
      <p:sp>
        <p:nvSpPr>
          <p:cNvPr id="11" name="TextBox 11"/>
          <p:cNvSpPr txBox="1"/>
          <p:nvPr/>
        </p:nvSpPr>
        <p:spPr>
          <a:xfrm>
            <a:off x="1028700" y="1365193"/>
            <a:ext cx="929856" cy="641201"/>
          </a:xfrm>
          <a:prstGeom prst="rect">
            <a:avLst/>
          </a:prstGeom>
        </p:spPr>
        <p:txBody>
          <a:bodyPr lIns="0" tIns="0" rIns="0" bIns="0" rtlCol="0" anchor="t">
            <a:spAutoFit/>
          </a:bodyPr>
          <a:lstStyle/>
          <a:p>
            <a:pPr>
              <a:lnSpc>
                <a:spcPts val="2520"/>
              </a:lnSpc>
            </a:pPr>
            <a:r>
              <a:rPr lang="en-US" sz="2400" spc="-24" dirty="0" smtClean="0">
                <a:solidFill>
                  <a:srgbClr val="151B39"/>
                </a:solidFill>
                <a:latin typeface="Rubik Bold"/>
              </a:rPr>
              <a:t>03</a:t>
            </a:r>
            <a:endParaRPr lang="en-US" sz="2400" spc="-24" dirty="0">
              <a:solidFill>
                <a:srgbClr val="151B39"/>
              </a:solidFill>
              <a:latin typeface="Rubik Bold"/>
            </a:endParaRPr>
          </a:p>
          <a:p>
            <a:pPr>
              <a:lnSpc>
                <a:spcPts val="2520"/>
              </a:lnSpc>
            </a:pPr>
            <a:endParaRPr lang="en-US" sz="2400" spc="-24" dirty="0" smtClean="0">
              <a:solidFill>
                <a:srgbClr val="151B39"/>
              </a:solidFill>
              <a:latin typeface="Rubik Bold"/>
            </a:endParaRPr>
          </a:p>
        </p:txBody>
      </p:sp>
      <p:sp>
        <p:nvSpPr>
          <p:cNvPr id="12" name="TextBox 7">
            <a:extLst>
              <a:ext uri="{FF2B5EF4-FFF2-40B4-BE49-F238E27FC236}">
                <a16:creationId xmlns:a16="http://schemas.microsoft.com/office/drawing/2014/main" xmlns="" id="{BD808632-B686-9E90-A80A-DF87DB4028D5}"/>
              </a:ext>
            </a:extLst>
          </p:cNvPr>
          <p:cNvSpPr txBox="1"/>
          <p:nvPr/>
        </p:nvSpPr>
        <p:spPr>
          <a:xfrm>
            <a:off x="611679" y="2358736"/>
            <a:ext cx="8332398" cy="1523494"/>
          </a:xfrm>
          <a:prstGeom prst="rect">
            <a:avLst/>
          </a:prstGeom>
        </p:spPr>
        <p:txBody>
          <a:bodyPr wrap="square" lIns="0" tIns="0" rIns="0" bIns="0" rtlCol="0" anchor="t">
            <a:spAutoFit/>
          </a:bodyPr>
          <a:lstStyle/>
          <a:p>
            <a:r>
              <a:rPr lang="fr-FR" sz="2400" dirty="0">
                <a:solidFill>
                  <a:prstClr val="black"/>
                </a:solidFill>
              </a:rPr>
              <a:t> </a:t>
            </a:r>
          </a:p>
          <a:p>
            <a:r>
              <a:rPr lang="fr-FR" sz="2400" dirty="0">
                <a:solidFill>
                  <a:prstClr val="black"/>
                </a:solidFill>
              </a:rPr>
              <a:t>All the </a:t>
            </a:r>
            <a:r>
              <a:rPr lang="fr-FR" sz="2400" dirty="0" err="1">
                <a:solidFill>
                  <a:prstClr val="black"/>
                </a:solidFill>
              </a:rPr>
              <a:t>Encoders</a:t>
            </a:r>
            <a:r>
              <a:rPr lang="fr-FR" sz="2400" dirty="0">
                <a:solidFill>
                  <a:prstClr val="black"/>
                </a:solidFill>
              </a:rPr>
              <a:t> are </a:t>
            </a:r>
            <a:r>
              <a:rPr lang="fr-FR" sz="2400" dirty="0" err="1">
                <a:solidFill>
                  <a:prstClr val="black"/>
                </a:solidFill>
              </a:rPr>
              <a:t>identical</a:t>
            </a:r>
            <a:r>
              <a:rPr lang="fr-FR" sz="2400" dirty="0">
                <a:solidFill>
                  <a:prstClr val="black"/>
                </a:solidFill>
              </a:rPr>
              <a:t> to one </a:t>
            </a:r>
            <a:r>
              <a:rPr lang="fr-FR" sz="2400" dirty="0" err="1">
                <a:solidFill>
                  <a:prstClr val="black"/>
                </a:solidFill>
              </a:rPr>
              <a:t>another</a:t>
            </a:r>
            <a:r>
              <a:rPr lang="fr-FR" sz="2400" dirty="0">
                <a:solidFill>
                  <a:prstClr val="black"/>
                </a:solidFill>
              </a:rPr>
              <a:t>. </a:t>
            </a:r>
            <a:r>
              <a:rPr lang="fr-FR" sz="2400" dirty="0" err="1">
                <a:solidFill>
                  <a:prstClr val="black"/>
                </a:solidFill>
              </a:rPr>
              <a:t>Similarly</a:t>
            </a:r>
            <a:r>
              <a:rPr lang="fr-FR" sz="2400" dirty="0">
                <a:solidFill>
                  <a:prstClr val="black"/>
                </a:solidFill>
              </a:rPr>
              <a:t>, all the </a:t>
            </a:r>
            <a:r>
              <a:rPr lang="fr-FR" sz="2400" dirty="0" err="1">
                <a:solidFill>
                  <a:prstClr val="black"/>
                </a:solidFill>
              </a:rPr>
              <a:t>Decoders</a:t>
            </a:r>
            <a:r>
              <a:rPr lang="fr-FR" sz="2400" dirty="0">
                <a:solidFill>
                  <a:prstClr val="black"/>
                </a:solidFill>
              </a:rPr>
              <a:t> are </a:t>
            </a:r>
            <a:r>
              <a:rPr lang="fr-FR" sz="2400" dirty="0" err="1">
                <a:solidFill>
                  <a:prstClr val="black"/>
                </a:solidFill>
              </a:rPr>
              <a:t>identical</a:t>
            </a:r>
            <a:r>
              <a:rPr lang="fr-FR" sz="2400" dirty="0">
                <a:solidFill>
                  <a:prstClr val="black"/>
                </a:solidFill>
              </a:rPr>
              <a:t>.</a:t>
            </a:r>
          </a:p>
          <a:p>
            <a:endParaRPr lang="en-US" sz="2700" dirty="0">
              <a:solidFill>
                <a:srgbClr val="191919"/>
              </a:solidFill>
              <a:latin typeface="YACgEUaXOJg 0"/>
            </a:endParaRPr>
          </a:p>
        </p:txBody>
      </p:sp>
      <p:pic>
        <p:nvPicPr>
          <p:cNvPr id="13" name="Image 12" descr="https://miro.medium.com/v2/resize:fit:549/1*F7JlVjpmv-XAEeE9IPyzHA.png"/>
          <p:cNvPicPr/>
          <p:nvPr/>
        </p:nvPicPr>
        <p:blipFill>
          <a:blip r:embed="rId2">
            <a:extLst>
              <a:ext uri="{28A0092B-C50C-407E-A947-70E740481C1C}">
                <a14:useLocalDpi xmlns:a14="http://schemas.microsoft.com/office/drawing/2010/main" val="0"/>
              </a:ext>
            </a:extLst>
          </a:blip>
          <a:srcRect/>
          <a:stretch>
            <a:fillRect/>
          </a:stretch>
        </p:blipFill>
        <p:spPr bwMode="auto">
          <a:xfrm>
            <a:off x="1493628" y="3896884"/>
            <a:ext cx="5173692" cy="4385470"/>
          </a:xfrm>
          <a:prstGeom prst="rect">
            <a:avLst/>
          </a:prstGeom>
          <a:noFill/>
          <a:ln>
            <a:noFill/>
          </a:ln>
        </p:spPr>
      </p:pic>
      <p:sp>
        <p:nvSpPr>
          <p:cNvPr id="4" name="Rectangle 3"/>
          <p:cNvSpPr/>
          <p:nvPr/>
        </p:nvSpPr>
        <p:spPr>
          <a:xfrm>
            <a:off x="8944077" y="2470323"/>
            <a:ext cx="9144000" cy="3466334"/>
          </a:xfrm>
          <a:prstGeom prst="rect">
            <a:avLst/>
          </a:prstGeom>
        </p:spPr>
        <p:txBody>
          <a:bodyPr>
            <a:spAutoFit/>
          </a:bodyPr>
          <a:lstStyle/>
          <a:p>
            <a:pPr>
              <a:lnSpc>
                <a:spcPct val="107000"/>
              </a:lnSpc>
              <a:spcAft>
                <a:spcPts val="800"/>
              </a:spcAft>
            </a:pP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Encoder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contains</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all-important Self-attention layer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that</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computes</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relationship</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between</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different</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words</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in the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as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well</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as a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Feed-forward</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layer.</a:t>
            </a:r>
            <a:endParaRPr lang="fr-FR"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Decoder</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contains</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Self-attention layer and the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Feed-forward</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layer, as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well</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as a second Encoder-</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Decoder</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attention layer.</a:t>
            </a:r>
            <a:endParaRPr lang="fr-FR"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Each</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Encoder and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Decoder</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has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own</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set of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weights</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fr-FR"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Encoder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reusable</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module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that</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defining</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component of all Transformer architectures. In addition to the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above</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two</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layers</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also</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has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Residual</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skip connections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around</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both</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layers</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along</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with</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two</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LayerNorm</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layers</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fr-FR"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There are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many</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variations of the Transformer architecture.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Some</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Transformer architectures have no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Decoder</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all and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rely</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only</a:t>
            </a:r>
            <a:r>
              <a:rPr lang="fr-FR"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on the Encoder.</a:t>
            </a:r>
            <a:endParaRPr lang="fr-FR"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p:txBody>
      </p:sp>
      <p:pic>
        <p:nvPicPr>
          <p:cNvPr id="15" name="Image 14" descr="https://miro.medium.com/v2/resize:fit:245/1*THykpgtL058A9EpkstnUJQ.png"/>
          <p:cNvPicPr/>
          <p:nvPr/>
        </p:nvPicPr>
        <p:blipFill>
          <a:blip r:embed="rId3">
            <a:extLst>
              <a:ext uri="{28A0092B-C50C-407E-A947-70E740481C1C}">
                <a14:useLocalDpi xmlns:a14="http://schemas.microsoft.com/office/drawing/2010/main" val="0"/>
              </a:ext>
            </a:extLst>
          </a:blip>
          <a:srcRect/>
          <a:stretch>
            <a:fillRect/>
          </a:stretch>
        </p:blipFill>
        <p:spPr bwMode="auto">
          <a:xfrm>
            <a:off x="11201400" y="6016006"/>
            <a:ext cx="3429000" cy="3331518"/>
          </a:xfrm>
          <a:prstGeom prst="rect">
            <a:avLst/>
          </a:prstGeom>
          <a:noFill/>
          <a:ln>
            <a:noFill/>
          </a:ln>
        </p:spPr>
      </p:pic>
    </p:spTree>
    <p:extLst>
      <p:ext uri="{BB962C8B-B14F-4D97-AF65-F5344CB8AC3E}">
        <p14:creationId xmlns:p14="http://schemas.microsoft.com/office/powerpoint/2010/main" val="487525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21559"/>
            <a:ext cx="16981952" cy="769378"/>
          </a:xfrm>
          <a:prstGeom prst="rect">
            <a:avLst/>
          </a:prstGeom>
        </p:spPr>
        <p:txBody>
          <a:bodyPr lIns="0" tIns="0" rIns="0" bIns="0" rtlCol="0" anchor="t">
            <a:spAutoFit/>
          </a:bodyPr>
          <a:lstStyle/>
          <a:p>
            <a:pPr>
              <a:lnSpc>
                <a:spcPts val="5774"/>
              </a:lnSpc>
            </a:pPr>
            <a:r>
              <a:rPr lang="en-US" sz="5499" spc="-54" dirty="0">
                <a:solidFill>
                  <a:srgbClr val="151B39"/>
                </a:solidFill>
                <a:latin typeface="Halant Bold"/>
              </a:rPr>
              <a:t>6-Model Training</a:t>
            </a:r>
          </a:p>
        </p:txBody>
      </p:sp>
      <p:sp>
        <p:nvSpPr>
          <p:cNvPr id="3" name="AutoShape 3"/>
          <p:cNvSpPr/>
          <p:nvPr/>
        </p:nvSpPr>
        <p:spPr>
          <a:xfrm>
            <a:off x="956877" y="1943100"/>
            <a:ext cx="6242585" cy="1762161"/>
          </a:xfrm>
          <a:prstGeom prst="rect">
            <a:avLst/>
          </a:prstGeom>
          <a:solidFill>
            <a:srgbClr val="FFFFFF"/>
          </a:solidFill>
        </p:spPr>
      </p:sp>
      <p:sp>
        <p:nvSpPr>
          <p:cNvPr id="4" name="AutoShape 4"/>
          <p:cNvSpPr/>
          <p:nvPr/>
        </p:nvSpPr>
        <p:spPr>
          <a:xfrm flipH="1">
            <a:off x="956876" y="1943100"/>
            <a:ext cx="45719" cy="1762161"/>
          </a:xfrm>
          <a:prstGeom prst="rect">
            <a:avLst/>
          </a:prstGeom>
          <a:solidFill>
            <a:srgbClr val="2140C4"/>
          </a:solidFill>
        </p:spPr>
      </p:sp>
      <p:sp>
        <p:nvSpPr>
          <p:cNvPr id="5" name="TextBox 5"/>
          <p:cNvSpPr txBox="1"/>
          <p:nvPr/>
        </p:nvSpPr>
        <p:spPr>
          <a:xfrm>
            <a:off x="1480836" y="2705540"/>
            <a:ext cx="929856" cy="605674"/>
          </a:xfrm>
          <a:prstGeom prst="rect">
            <a:avLst/>
          </a:prstGeom>
        </p:spPr>
        <p:txBody>
          <a:bodyPr lIns="0" tIns="0" rIns="0" bIns="0" rtlCol="0" anchor="t">
            <a:spAutoFit/>
          </a:bodyPr>
          <a:lstStyle/>
          <a:p>
            <a:pPr>
              <a:lnSpc>
                <a:spcPts val="4619"/>
              </a:lnSpc>
            </a:pPr>
            <a:r>
              <a:rPr lang="en-US" sz="4399" spc="-43" dirty="0">
                <a:solidFill>
                  <a:srgbClr val="151B39"/>
                </a:solidFill>
                <a:latin typeface="Halant Medium Bold"/>
              </a:rPr>
              <a:t>01</a:t>
            </a:r>
          </a:p>
        </p:txBody>
      </p:sp>
      <p:sp>
        <p:nvSpPr>
          <p:cNvPr id="6" name="TextBox 6"/>
          <p:cNvSpPr txBox="1"/>
          <p:nvPr/>
        </p:nvSpPr>
        <p:spPr>
          <a:xfrm>
            <a:off x="2669288" y="2762632"/>
            <a:ext cx="3757864" cy="450123"/>
          </a:xfrm>
          <a:prstGeom prst="rect">
            <a:avLst/>
          </a:prstGeom>
        </p:spPr>
        <p:txBody>
          <a:bodyPr lIns="0" tIns="0" rIns="0" bIns="0" rtlCol="0" anchor="t">
            <a:spAutoFit/>
          </a:bodyPr>
          <a:lstStyle/>
          <a:p>
            <a:pPr marL="0" lvl="0" indent="0" algn="l">
              <a:lnSpc>
                <a:spcPts val="3359"/>
              </a:lnSpc>
            </a:pPr>
            <a:r>
              <a:rPr lang="en-US" sz="3200" spc="-60" dirty="0">
                <a:solidFill>
                  <a:srgbClr val="151B39"/>
                </a:solidFill>
                <a:latin typeface="Halant Medium Bold"/>
              </a:rPr>
              <a:t>SVM</a:t>
            </a:r>
          </a:p>
        </p:txBody>
      </p:sp>
      <p:sp>
        <p:nvSpPr>
          <p:cNvPr id="7" name="AutoShape 7"/>
          <p:cNvSpPr/>
          <p:nvPr/>
        </p:nvSpPr>
        <p:spPr>
          <a:xfrm>
            <a:off x="5943600" y="3886154"/>
            <a:ext cx="5896601" cy="1790059"/>
          </a:xfrm>
          <a:prstGeom prst="rect">
            <a:avLst/>
          </a:prstGeom>
          <a:solidFill>
            <a:srgbClr val="FFFFFF"/>
          </a:solidFill>
        </p:spPr>
      </p:sp>
      <p:sp>
        <p:nvSpPr>
          <p:cNvPr id="8" name="TextBox 8"/>
          <p:cNvSpPr txBox="1"/>
          <p:nvPr/>
        </p:nvSpPr>
        <p:spPr>
          <a:xfrm>
            <a:off x="6486598" y="4507133"/>
            <a:ext cx="929856" cy="605674"/>
          </a:xfrm>
          <a:prstGeom prst="rect">
            <a:avLst/>
          </a:prstGeom>
        </p:spPr>
        <p:txBody>
          <a:bodyPr lIns="0" tIns="0" rIns="0" bIns="0" rtlCol="0" anchor="t">
            <a:spAutoFit/>
          </a:bodyPr>
          <a:lstStyle/>
          <a:p>
            <a:pPr>
              <a:lnSpc>
                <a:spcPts val="4619"/>
              </a:lnSpc>
            </a:pPr>
            <a:r>
              <a:rPr lang="en-US" sz="4399" spc="-43">
                <a:solidFill>
                  <a:srgbClr val="151B39"/>
                </a:solidFill>
                <a:latin typeface="Halant Medium Bold"/>
              </a:rPr>
              <a:t>02</a:t>
            </a:r>
          </a:p>
        </p:txBody>
      </p:sp>
      <p:sp>
        <p:nvSpPr>
          <p:cNvPr id="9" name="TextBox 9"/>
          <p:cNvSpPr txBox="1"/>
          <p:nvPr/>
        </p:nvSpPr>
        <p:spPr>
          <a:xfrm>
            <a:off x="7656011" y="4563873"/>
            <a:ext cx="3757864" cy="450123"/>
          </a:xfrm>
          <a:prstGeom prst="rect">
            <a:avLst/>
          </a:prstGeom>
        </p:spPr>
        <p:txBody>
          <a:bodyPr lIns="0" tIns="0" rIns="0" bIns="0" rtlCol="0" anchor="t">
            <a:spAutoFit/>
          </a:bodyPr>
          <a:lstStyle/>
          <a:p>
            <a:pPr marL="0" lvl="0" indent="0" algn="l">
              <a:lnSpc>
                <a:spcPts val="3359"/>
              </a:lnSpc>
              <a:spcBef>
                <a:spcPct val="0"/>
              </a:spcBef>
            </a:pPr>
            <a:r>
              <a:rPr lang="en-US" sz="3200" spc="-60" dirty="0">
                <a:solidFill>
                  <a:srgbClr val="151B39"/>
                </a:solidFill>
                <a:latin typeface="Halant Medium Bold"/>
              </a:rPr>
              <a:t>Random Forests</a:t>
            </a:r>
          </a:p>
        </p:txBody>
      </p:sp>
      <p:sp>
        <p:nvSpPr>
          <p:cNvPr id="10" name="AutoShape 10"/>
          <p:cNvSpPr/>
          <p:nvPr/>
        </p:nvSpPr>
        <p:spPr>
          <a:xfrm>
            <a:off x="5943600" y="3886154"/>
            <a:ext cx="146362" cy="1790059"/>
          </a:xfrm>
          <a:prstGeom prst="rect">
            <a:avLst/>
          </a:prstGeom>
          <a:solidFill>
            <a:srgbClr val="64DFD4"/>
          </a:solidFill>
        </p:spPr>
      </p:sp>
      <p:sp>
        <p:nvSpPr>
          <p:cNvPr id="12" name="AutoShape 3"/>
          <p:cNvSpPr/>
          <p:nvPr/>
        </p:nvSpPr>
        <p:spPr>
          <a:xfrm>
            <a:off x="11913381" y="5818738"/>
            <a:ext cx="6242585" cy="1785879"/>
          </a:xfrm>
          <a:prstGeom prst="rect">
            <a:avLst/>
          </a:prstGeom>
          <a:solidFill>
            <a:srgbClr val="FFFFFF"/>
          </a:solidFill>
        </p:spPr>
      </p:sp>
      <p:sp>
        <p:nvSpPr>
          <p:cNvPr id="13" name="AutoShape 4"/>
          <p:cNvSpPr/>
          <p:nvPr/>
        </p:nvSpPr>
        <p:spPr>
          <a:xfrm>
            <a:off x="11767020" y="5818738"/>
            <a:ext cx="146361" cy="1785879"/>
          </a:xfrm>
          <a:prstGeom prst="rect">
            <a:avLst/>
          </a:prstGeom>
          <a:solidFill>
            <a:srgbClr val="2140C4"/>
          </a:solidFill>
        </p:spPr>
      </p:sp>
      <p:sp>
        <p:nvSpPr>
          <p:cNvPr id="14" name="TextBox 5"/>
          <p:cNvSpPr txBox="1"/>
          <p:nvPr/>
        </p:nvSpPr>
        <p:spPr>
          <a:xfrm>
            <a:off x="12437340" y="6581178"/>
            <a:ext cx="929856" cy="611642"/>
          </a:xfrm>
          <a:prstGeom prst="rect">
            <a:avLst/>
          </a:prstGeom>
        </p:spPr>
        <p:txBody>
          <a:bodyPr lIns="0" tIns="0" rIns="0" bIns="0" rtlCol="0" anchor="t">
            <a:spAutoFit/>
          </a:bodyPr>
          <a:lstStyle/>
          <a:p>
            <a:pPr>
              <a:lnSpc>
                <a:spcPts val="4619"/>
              </a:lnSpc>
            </a:pPr>
            <a:r>
              <a:rPr lang="en-US" sz="4399" spc="-43" dirty="0">
                <a:solidFill>
                  <a:srgbClr val="151B39"/>
                </a:solidFill>
                <a:latin typeface="Halant Medium Bold"/>
              </a:rPr>
              <a:t>03</a:t>
            </a:r>
          </a:p>
        </p:txBody>
      </p:sp>
      <p:sp>
        <p:nvSpPr>
          <p:cNvPr id="15" name="TextBox 6"/>
          <p:cNvSpPr txBox="1"/>
          <p:nvPr/>
        </p:nvSpPr>
        <p:spPr>
          <a:xfrm>
            <a:off x="13625792" y="6638270"/>
            <a:ext cx="3757864" cy="450123"/>
          </a:xfrm>
          <a:prstGeom prst="rect">
            <a:avLst/>
          </a:prstGeom>
        </p:spPr>
        <p:txBody>
          <a:bodyPr lIns="0" tIns="0" rIns="0" bIns="0" rtlCol="0" anchor="t">
            <a:spAutoFit/>
          </a:bodyPr>
          <a:lstStyle/>
          <a:p>
            <a:pPr marL="0" lvl="0" indent="0" algn="l">
              <a:lnSpc>
                <a:spcPts val="3359"/>
              </a:lnSpc>
            </a:pPr>
            <a:r>
              <a:rPr lang="en-US" sz="3200" spc="-60" dirty="0">
                <a:solidFill>
                  <a:srgbClr val="151B39"/>
                </a:solidFill>
                <a:latin typeface="Halant Medium Bold"/>
              </a:rPr>
              <a:t>Naïve Bayes</a:t>
            </a:r>
          </a:p>
        </p:txBody>
      </p:sp>
      <p:pic>
        <p:nvPicPr>
          <p:cNvPr id="16" name="Image 15"/>
          <p:cNvPicPr/>
          <p:nvPr/>
        </p:nvPicPr>
        <p:blipFill>
          <a:blip r:embed="rId2"/>
          <a:stretch>
            <a:fillRect/>
          </a:stretch>
        </p:blipFill>
        <p:spPr>
          <a:xfrm>
            <a:off x="6442409" y="5818738"/>
            <a:ext cx="4898982" cy="2628320"/>
          </a:xfrm>
          <a:prstGeom prst="rect">
            <a:avLst/>
          </a:prstGeom>
        </p:spPr>
      </p:pic>
      <p:pic>
        <p:nvPicPr>
          <p:cNvPr id="17" name="Image 16"/>
          <p:cNvPicPr/>
          <p:nvPr/>
        </p:nvPicPr>
        <p:blipFill>
          <a:blip r:embed="rId3"/>
          <a:stretch>
            <a:fillRect/>
          </a:stretch>
        </p:blipFill>
        <p:spPr>
          <a:xfrm>
            <a:off x="970511" y="3886154"/>
            <a:ext cx="4449130" cy="3306666"/>
          </a:xfrm>
          <a:prstGeom prst="rect">
            <a:avLst/>
          </a:prstGeom>
        </p:spPr>
      </p:pic>
      <p:pic>
        <p:nvPicPr>
          <p:cNvPr id="18" name="Image 17"/>
          <p:cNvPicPr/>
          <p:nvPr/>
        </p:nvPicPr>
        <p:blipFill>
          <a:blip r:embed="rId4"/>
          <a:stretch>
            <a:fillRect/>
          </a:stretch>
        </p:blipFill>
        <p:spPr>
          <a:xfrm>
            <a:off x="12199331" y="7598601"/>
            <a:ext cx="5598494" cy="2434785"/>
          </a:xfrm>
          <a:prstGeom prst="rect">
            <a:avLst/>
          </a:prstGeom>
        </p:spPr>
      </p:pic>
    </p:spTree>
    <p:extLst>
      <p:ext uri="{BB962C8B-B14F-4D97-AF65-F5344CB8AC3E}">
        <p14:creationId xmlns:p14="http://schemas.microsoft.com/office/powerpoint/2010/main" val="3662715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21559"/>
            <a:ext cx="16981952" cy="769378"/>
          </a:xfrm>
          <a:prstGeom prst="rect">
            <a:avLst/>
          </a:prstGeom>
        </p:spPr>
        <p:txBody>
          <a:bodyPr lIns="0" tIns="0" rIns="0" bIns="0" rtlCol="0" anchor="t">
            <a:spAutoFit/>
          </a:bodyPr>
          <a:lstStyle/>
          <a:p>
            <a:pPr>
              <a:lnSpc>
                <a:spcPts val="5774"/>
              </a:lnSpc>
            </a:pPr>
            <a:r>
              <a:rPr lang="en-US" sz="5499" spc="-54" dirty="0">
                <a:solidFill>
                  <a:srgbClr val="151B39"/>
                </a:solidFill>
                <a:latin typeface="Halant Bold"/>
              </a:rPr>
              <a:t>7-Model Evaluation</a:t>
            </a:r>
          </a:p>
        </p:txBody>
      </p:sp>
      <p:sp>
        <p:nvSpPr>
          <p:cNvPr id="3" name="AutoShape 3"/>
          <p:cNvSpPr/>
          <p:nvPr/>
        </p:nvSpPr>
        <p:spPr>
          <a:xfrm>
            <a:off x="762000" y="1962772"/>
            <a:ext cx="6242585" cy="1340925"/>
          </a:xfrm>
          <a:prstGeom prst="rect">
            <a:avLst/>
          </a:prstGeom>
          <a:solidFill>
            <a:srgbClr val="FFFFFF"/>
          </a:solidFill>
        </p:spPr>
      </p:sp>
      <p:sp>
        <p:nvSpPr>
          <p:cNvPr id="4" name="AutoShape 4"/>
          <p:cNvSpPr/>
          <p:nvPr/>
        </p:nvSpPr>
        <p:spPr>
          <a:xfrm>
            <a:off x="716280" y="1960768"/>
            <a:ext cx="45719" cy="1342930"/>
          </a:xfrm>
          <a:prstGeom prst="rect">
            <a:avLst/>
          </a:prstGeom>
          <a:solidFill>
            <a:srgbClr val="2140C4"/>
          </a:solidFill>
        </p:spPr>
      </p:sp>
      <p:sp>
        <p:nvSpPr>
          <p:cNvPr id="5" name="TextBox 5"/>
          <p:cNvSpPr txBox="1"/>
          <p:nvPr/>
        </p:nvSpPr>
        <p:spPr>
          <a:xfrm>
            <a:off x="1285959" y="2303976"/>
            <a:ext cx="929856" cy="605674"/>
          </a:xfrm>
          <a:prstGeom prst="rect">
            <a:avLst/>
          </a:prstGeom>
        </p:spPr>
        <p:txBody>
          <a:bodyPr lIns="0" tIns="0" rIns="0" bIns="0" rtlCol="0" anchor="t">
            <a:spAutoFit/>
          </a:bodyPr>
          <a:lstStyle/>
          <a:p>
            <a:pPr>
              <a:lnSpc>
                <a:spcPts val="4619"/>
              </a:lnSpc>
            </a:pPr>
            <a:r>
              <a:rPr lang="en-US" sz="4399" spc="-43" dirty="0">
                <a:solidFill>
                  <a:srgbClr val="151B39"/>
                </a:solidFill>
                <a:latin typeface="Halant Medium Bold"/>
              </a:rPr>
              <a:t>01</a:t>
            </a:r>
          </a:p>
        </p:txBody>
      </p:sp>
      <p:sp>
        <p:nvSpPr>
          <p:cNvPr id="6" name="TextBox 6"/>
          <p:cNvSpPr txBox="1"/>
          <p:nvPr/>
        </p:nvSpPr>
        <p:spPr>
          <a:xfrm>
            <a:off x="2474411" y="2361068"/>
            <a:ext cx="3757864" cy="450123"/>
          </a:xfrm>
          <a:prstGeom prst="rect">
            <a:avLst/>
          </a:prstGeom>
        </p:spPr>
        <p:txBody>
          <a:bodyPr lIns="0" tIns="0" rIns="0" bIns="0" rtlCol="0" anchor="t">
            <a:spAutoFit/>
          </a:bodyPr>
          <a:lstStyle/>
          <a:p>
            <a:pPr marL="0" lvl="0" indent="0" algn="l">
              <a:lnSpc>
                <a:spcPts val="3359"/>
              </a:lnSpc>
            </a:pPr>
            <a:r>
              <a:rPr lang="en-US" sz="3200" spc="-60" dirty="0">
                <a:solidFill>
                  <a:srgbClr val="151B39"/>
                </a:solidFill>
                <a:latin typeface="Halant Medium Bold"/>
              </a:rPr>
              <a:t>SVM</a:t>
            </a:r>
          </a:p>
        </p:txBody>
      </p:sp>
      <p:sp>
        <p:nvSpPr>
          <p:cNvPr id="7" name="AutoShape 7"/>
          <p:cNvSpPr/>
          <p:nvPr/>
        </p:nvSpPr>
        <p:spPr>
          <a:xfrm>
            <a:off x="6240296" y="3286800"/>
            <a:ext cx="5896601" cy="1790059"/>
          </a:xfrm>
          <a:prstGeom prst="rect">
            <a:avLst/>
          </a:prstGeom>
          <a:solidFill>
            <a:srgbClr val="FFFFFF"/>
          </a:solidFill>
        </p:spPr>
      </p:sp>
      <p:sp>
        <p:nvSpPr>
          <p:cNvPr id="8" name="TextBox 8"/>
          <p:cNvSpPr txBox="1"/>
          <p:nvPr/>
        </p:nvSpPr>
        <p:spPr>
          <a:xfrm>
            <a:off x="6783294" y="3907779"/>
            <a:ext cx="929856" cy="605674"/>
          </a:xfrm>
          <a:prstGeom prst="rect">
            <a:avLst/>
          </a:prstGeom>
        </p:spPr>
        <p:txBody>
          <a:bodyPr lIns="0" tIns="0" rIns="0" bIns="0" rtlCol="0" anchor="t">
            <a:spAutoFit/>
          </a:bodyPr>
          <a:lstStyle/>
          <a:p>
            <a:pPr>
              <a:lnSpc>
                <a:spcPts val="4619"/>
              </a:lnSpc>
            </a:pPr>
            <a:r>
              <a:rPr lang="en-US" sz="4399" spc="-43">
                <a:solidFill>
                  <a:srgbClr val="151B39"/>
                </a:solidFill>
                <a:latin typeface="Halant Medium Bold"/>
              </a:rPr>
              <a:t>02</a:t>
            </a:r>
          </a:p>
        </p:txBody>
      </p:sp>
      <p:sp>
        <p:nvSpPr>
          <p:cNvPr id="9" name="TextBox 9"/>
          <p:cNvSpPr txBox="1"/>
          <p:nvPr/>
        </p:nvSpPr>
        <p:spPr>
          <a:xfrm>
            <a:off x="7952707" y="3964519"/>
            <a:ext cx="3757864" cy="450123"/>
          </a:xfrm>
          <a:prstGeom prst="rect">
            <a:avLst/>
          </a:prstGeom>
        </p:spPr>
        <p:txBody>
          <a:bodyPr lIns="0" tIns="0" rIns="0" bIns="0" rtlCol="0" anchor="t">
            <a:spAutoFit/>
          </a:bodyPr>
          <a:lstStyle/>
          <a:p>
            <a:pPr marL="0" lvl="0" indent="0" algn="l">
              <a:lnSpc>
                <a:spcPts val="3359"/>
              </a:lnSpc>
              <a:spcBef>
                <a:spcPct val="0"/>
              </a:spcBef>
            </a:pPr>
            <a:r>
              <a:rPr lang="en-US" sz="3200" spc="-60" dirty="0">
                <a:solidFill>
                  <a:srgbClr val="151B39"/>
                </a:solidFill>
                <a:latin typeface="Halant Medium Bold"/>
              </a:rPr>
              <a:t>Random Forests</a:t>
            </a:r>
          </a:p>
        </p:txBody>
      </p:sp>
      <p:sp>
        <p:nvSpPr>
          <p:cNvPr id="10" name="AutoShape 10"/>
          <p:cNvSpPr/>
          <p:nvPr/>
        </p:nvSpPr>
        <p:spPr>
          <a:xfrm>
            <a:off x="6240296" y="3286800"/>
            <a:ext cx="146362" cy="1790059"/>
          </a:xfrm>
          <a:prstGeom prst="rect">
            <a:avLst/>
          </a:prstGeom>
          <a:solidFill>
            <a:srgbClr val="64DFD4"/>
          </a:solidFill>
        </p:spPr>
      </p:sp>
      <p:sp>
        <p:nvSpPr>
          <p:cNvPr id="12" name="AutoShape 3"/>
          <p:cNvSpPr/>
          <p:nvPr/>
        </p:nvSpPr>
        <p:spPr>
          <a:xfrm>
            <a:off x="11768067" y="5134864"/>
            <a:ext cx="6242585" cy="1785879"/>
          </a:xfrm>
          <a:prstGeom prst="rect">
            <a:avLst/>
          </a:prstGeom>
          <a:solidFill>
            <a:srgbClr val="FFFFFF"/>
          </a:solidFill>
        </p:spPr>
      </p:sp>
      <p:sp>
        <p:nvSpPr>
          <p:cNvPr id="13" name="AutoShape 4"/>
          <p:cNvSpPr/>
          <p:nvPr/>
        </p:nvSpPr>
        <p:spPr>
          <a:xfrm>
            <a:off x="11621706" y="5134864"/>
            <a:ext cx="146361" cy="1785879"/>
          </a:xfrm>
          <a:prstGeom prst="rect">
            <a:avLst/>
          </a:prstGeom>
          <a:solidFill>
            <a:srgbClr val="2140C4"/>
          </a:solidFill>
        </p:spPr>
      </p:sp>
      <p:sp>
        <p:nvSpPr>
          <p:cNvPr id="14" name="TextBox 5"/>
          <p:cNvSpPr txBox="1"/>
          <p:nvPr/>
        </p:nvSpPr>
        <p:spPr>
          <a:xfrm>
            <a:off x="12292026" y="5897304"/>
            <a:ext cx="929856" cy="611642"/>
          </a:xfrm>
          <a:prstGeom prst="rect">
            <a:avLst/>
          </a:prstGeom>
        </p:spPr>
        <p:txBody>
          <a:bodyPr lIns="0" tIns="0" rIns="0" bIns="0" rtlCol="0" anchor="t">
            <a:spAutoFit/>
          </a:bodyPr>
          <a:lstStyle/>
          <a:p>
            <a:pPr>
              <a:lnSpc>
                <a:spcPts val="4619"/>
              </a:lnSpc>
            </a:pPr>
            <a:r>
              <a:rPr lang="en-US" sz="4399" spc="-43" dirty="0">
                <a:solidFill>
                  <a:srgbClr val="151B39"/>
                </a:solidFill>
                <a:latin typeface="Halant Medium Bold"/>
              </a:rPr>
              <a:t>03</a:t>
            </a:r>
          </a:p>
        </p:txBody>
      </p:sp>
      <p:sp>
        <p:nvSpPr>
          <p:cNvPr id="15" name="TextBox 6"/>
          <p:cNvSpPr txBox="1"/>
          <p:nvPr/>
        </p:nvSpPr>
        <p:spPr>
          <a:xfrm>
            <a:off x="13480478" y="5954396"/>
            <a:ext cx="3757864" cy="450123"/>
          </a:xfrm>
          <a:prstGeom prst="rect">
            <a:avLst/>
          </a:prstGeom>
        </p:spPr>
        <p:txBody>
          <a:bodyPr lIns="0" tIns="0" rIns="0" bIns="0" rtlCol="0" anchor="t">
            <a:spAutoFit/>
          </a:bodyPr>
          <a:lstStyle/>
          <a:p>
            <a:pPr marL="0" lvl="0" indent="0" algn="l">
              <a:lnSpc>
                <a:spcPts val="3359"/>
              </a:lnSpc>
            </a:pPr>
            <a:r>
              <a:rPr lang="en-US" sz="3200" spc="-60" dirty="0">
                <a:solidFill>
                  <a:srgbClr val="151B39"/>
                </a:solidFill>
                <a:latin typeface="Halant Medium Bold"/>
              </a:rPr>
              <a:t>Naïve Bayes</a:t>
            </a:r>
          </a:p>
        </p:txBody>
      </p:sp>
      <p:pic>
        <p:nvPicPr>
          <p:cNvPr id="11" name="Image 10"/>
          <p:cNvPicPr>
            <a:picLocks noChangeAspect="1"/>
          </p:cNvPicPr>
          <p:nvPr/>
        </p:nvPicPr>
        <p:blipFill>
          <a:blip r:embed="rId2"/>
          <a:stretch>
            <a:fillRect/>
          </a:stretch>
        </p:blipFill>
        <p:spPr>
          <a:xfrm>
            <a:off x="600928" y="3575532"/>
            <a:ext cx="5399811" cy="1737002"/>
          </a:xfrm>
          <a:prstGeom prst="rect">
            <a:avLst/>
          </a:prstGeom>
        </p:spPr>
      </p:pic>
      <p:pic>
        <p:nvPicPr>
          <p:cNvPr id="19" name="Image 18"/>
          <p:cNvPicPr>
            <a:picLocks noChangeAspect="1"/>
          </p:cNvPicPr>
          <p:nvPr/>
        </p:nvPicPr>
        <p:blipFill>
          <a:blip r:embed="rId3"/>
          <a:stretch>
            <a:fillRect/>
          </a:stretch>
        </p:blipFill>
        <p:spPr>
          <a:xfrm>
            <a:off x="6674403" y="5374418"/>
            <a:ext cx="4685324" cy="1610077"/>
          </a:xfrm>
          <a:prstGeom prst="rect">
            <a:avLst/>
          </a:prstGeom>
        </p:spPr>
      </p:pic>
      <p:pic>
        <p:nvPicPr>
          <p:cNvPr id="20" name="Image 19"/>
          <p:cNvPicPr>
            <a:picLocks noChangeAspect="1"/>
          </p:cNvPicPr>
          <p:nvPr/>
        </p:nvPicPr>
        <p:blipFill>
          <a:blip r:embed="rId4"/>
          <a:stretch>
            <a:fillRect/>
          </a:stretch>
        </p:blipFill>
        <p:spPr>
          <a:xfrm>
            <a:off x="11899112" y="7224051"/>
            <a:ext cx="5980494" cy="1979750"/>
          </a:xfrm>
          <a:prstGeom prst="rect">
            <a:avLst/>
          </a:prstGeom>
        </p:spPr>
      </p:pic>
      <p:pic>
        <p:nvPicPr>
          <p:cNvPr id="21" name="Image 20"/>
          <p:cNvPicPr/>
          <p:nvPr/>
        </p:nvPicPr>
        <p:blipFill>
          <a:blip r:embed="rId5"/>
          <a:stretch>
            <a:fillRect/>
          </a:stretch>
        </p:blipFill>
        <p:spPr>
          <a:xfrm>
            <a:off x="451871" y="6508946"/>
            <a:ext cx="5261600" cy="3106879"/>
          </a:xfrm>
          <a:prstGeom prst="rect">
            <a:avLst/>
          </a:prstGeom>
        </p:spPr>
      </p:pic>
    </p:spTree>
    <p:extLst>
      <p:ext uri="{BB962C8B-B14F-4D97-AF65-F5344CB8AC3E}">
        <p14:creationId xmlns:p14="http://schemas.microsoft.com/office/powerpoint/2010/main" val="2537154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733813" y="1830261"/>
            <a:ext cx="5666987" cy="3141886"/>
          </a:xfrm>
          <a:prstGeom prst="rect">
            <a:avLst/>
          </a:prstGeom>
        </p:spPr>
        <p:txBody>
          <a:bodyPr wrap="square" lIns="0" tIns="0" rIns="0" bIns="0" rtlCol="0" anchor="t">
            <a:spAutoFit/>
          </a:bodyPr>
          <a:lstStyle/>
          <a:p>
            <a:pPr algn="just">
              <a:lnSpc>
                <a:spcPts val="3499"/>
              </a:lnSpc>
            </a:pPr>
            <a:r>
              <a:rPr lang="en-US" sz="2800" dirty="0"/>
              <a:t>The ROC (Receiver Operating Characteristic) curve</a:t>
            </a:r>
            <a:r>
              <a:rPr lang="en-US" sz="2800" b="1" dirty="0"/>
              <a:t> </a:t>
            </a:r>
            <a:r>
              <a:rPr lang="en-US" sz="2800" dirty="0"/>
              <a:t>is a graphical representation of the performance of a binary classification model. It displays the relationship between the true positive rate (TPR) and the false positive rate (FPR) </a:t>
            </a:r>
            <a:endParaRPr lang="en-US" sz="2499" dirty="0">
              <a:solidFill>
                <a:srgbClr val="000000"/>
              </a:solidFill>
              <a:latin typeface="Muli Regular"/>
            </a:endParaRPr>
          </a:p>
        </p:txBody>
      </p:sp>
      <p:sp>
        <p:nvSpPr>
          <p:cNvPr id="9" name="TextBox 9"/>
          <p:cNvSpPr txBox="1"/>
          <p:nvPr/>
        </p:nvSpPr>
        <p:spPr>
          <a:xfrm>
            <a:off x="733813" y="503677"/>
            <a:ext cx="15537027" cy="677108"/>
          </a:xfrm>
          <a:prstGeom prst="rect">
            <a:avLst/>
          </a:prstGeom>
        </p:spPr>
        <p:txBody>
          <a:bodyPr lIns="0" tIns="0" rIns="0" bIns="0" rtlCol="0" anchor="t">
            <a:spAutoFit/>
          </a:bodyPr>
          <a:lstStyle/>
          <a:p>
            <a:r>
              <a:rPr lang="en-US" sz="4400" b="1" dirty="0"/>
              <a:t>ROC (Receiver Operating Characteristic) curve</a:t>
            </a:r>
            <a:endParaRPr lang="fr-FR" sz="4400" dirty="0"/>
          </a:p>
        </p:txBody>
      </p:sp>
      <p:sp>
        <p:nvSpPr>
          <p:cNvPr id="10" name="TextBox 10"/>
          <p:cNvSpPr txBox="1"/>
          <p:nvPr/>
        </p:nvSpPr>
        <p:spPr>
          <a:xfrm>
            <a:off x="964002" y="1860340"/>
            <a:ext cx="15540487" cy="323850"/>
          </a:xfrm>
          <a:prstGeom prst="rect">
            <a:avLst/>
          </a:prstGeom>
        </p:spPr>
        <p:txBody>
          <a:bodyPr lIns="0" tIns="0" rIns="0" bIns="0" rtlCol="0" anchor="t">
            <a:spAutoFit/>
          </a:bodyPr>
          <a:lstStyle/>
          <a:p>
            <a:pPr marL="0" lvl="0" indent="0" algn="l">
              <a:lnSpc>
                <a:spcPts val="2400"/>
              </a:lnSpc>
              <a:spcBef>
                <a:spcPct val="0"/>
              </a:spcBef>
            </a:pPr>
            <a:endParaRPr/>
          </a:p>
        </p:txBody>
      </p:sp>
      <p:pic>
        <p:nvPicPr>
          <p:cNvPr id="12" name="Image 11"/>
          <p:cNvPicPr/>
          <p:nvPr/>
        </p:nvPicPr>
        <p:blipFill>
          <a:blip r:embed="rId2"/>
          <a:stretch>
            <a:fillRect/>
          </a:stretch>
        </p:blipFill>
        <p:spPr>
          <a:xfrm>
            <a:off x="6705600" y="1860340"/>
            <a:ext cx="11582400" cy="7321760"/>
          </a:xfrm>
          <a:prstGeom prst="rect">
            <a:avLst/>
          </a:prstGeom>
        </p:spPr>
      </p:pic>
      <p:sp>
        <p:nvSpPr>
          <p:cNvPr id="13" name="Rectangle 12"/>
          <p:cNvSpPr/>
          <p:nvPr/>
        </p:nvSpPr>
        <p:spPr>
          <a:xfrm>
            <a:off x="733813" y="5966543"/>
            <a:ext cx="5438387" cy="2436757"/>
          </a:xfrm>
          <a:prstGeom prst="rect">
            <a:avLst/>
          </a:prstGeom>
        </p:spPr>
        <p:txBody>
          <a:bodyPr wrap="square">
            <a:spAutoFit/>
          </a:bodyPr>
          <a:lstStyle/>
          <a:p>
            <a:pPr algn="just">
              <a:lnSpc>
                <a:spcPct val="107000"/>
              </a:lnSpc>
              <a:spcAft>
                <a:spcPts val="0"/>
              </a:spcAft>
            </a:pPr>
            <a:r>
              <a:rPr lang="en-US" sz="2400" b="1" dirty="0">
                <a:solidFill>
                  <a:srgbClr val="000000"/>
                </a:solidFill>
                <a:latin typeface="Times New Roman" panose="02020603050405020304" pitchFamily="18" charset="0"/>
                <a:ea typeface="Calibri" panose="020F0502020204030204" pitchFamily="34" charset="0"/>
                <a:cs typeface="Arial" panose="020B0604020202020204" pitchFamily="34" charset="0"/>
              </a:rPr>
              <a:t>True Positive Rate (TPR)</a:t>
            </a:r>
            <a:r>
              <a:rPr lang="en-US" sz="2400" dirty="0">
                <a:solidFill>
                  <a:srgbClr val="000000"/>
                </a:solidFill>
                <a:latin typeface="Times New Roman" panose="02020603050405020304" pitchFamily="18" charset="0"/>
                <a:ea typeface="Calibri" panose="020F0502020204030204" pitchFamily="34" charset="0"/>
                <a:cs typeface="Arial" panose="020B0604020202020204" pitchFamily="34" charset="0"/>
              </a:rPr>
              <a:t> focuses on correctly identifying positive instances.</a:t>
            </a:r>
          </a:p>
          <a:p>
            <a:pPr algn="just">
              <a:lnSpc>
                <a:spcPct val="107000"/>
              </a:lnSpc>
              <a:spcAft>
                <a:spcPts val="0"/>
              </a:spcAft>
            </a:pPr>
            <a:endParaRPr lang="fr-FR" sz="2400"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spcAft>
                <a:spcPts val="0"/>
              </a:spcAft>
            </a:pPr>
            <a:r>
              <a:rPr lang="en-US" sz="2400" b="1" dirty="0">
                <a:solidFill>
                  <a:srgbClr val="000000"/>
                </a:solidFill>
                <a:latin typeface="Times New Roman" panose="02020603050405020304" pitchFamily="18" charset="0"/>
                <a:ea typeface="Calibri" panose="020F0502020204030204" pitchFamily="34" charset="0"/>
                <a:cs typeface="Arial" panose="020B0604020202020204" pitchFamily="34" charset="0"/>
              </a:rPr>
              <a:t>False Positive Rate (FPR)</a:t>
            </a:r>
            <a:r>
              <a:rPr lang="en-US" sz="2400" dirty="0">
                <a:solidFill>
                  <a:srgbClr val="000000"/>
                </a:solidFill>
                <a:latin typeface="Times New Roman" panose="02020603050405020304" pitchFamily="18" charset="0"/>
                <a:ea typeface="Calibri" panose="020F0502020204030204" pitchFamily="34" charset="0"/>
                <a:cs typeface="Arial" panose="020B0604020202020204" pitchFamily="34" charset="0"/>
              </a:rPr>
              <a:t> focuses on incorrectly classifying negative instances as positive.</a:t>
            </a:r>
            <a:endParaRPr lang="fr-FR" sz="24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733813" y="503677"/>
            <a:ext cx="15537027" cy="677108"/>
          </a:xfrm>
          <a:prstGeom prst="rect">
            <a:avLst/>
          </a:prstGeom>
        </p:spPr>
        <p:txBody>
          <a:bodyPr lIns="0" tIns="0" rIns="0" bIns="0" rtlCol="0" anchor="t">
            <a:spAutoFit/>
          </a:bodyPr>
          <a:lstStyle/>
          <a:p>
            <a:r>
              <a:rPr lang="en-US" sz="4400" b="1" dirty="0"/>
              <a:t>ROC (Receiver Operating Characteristic) curve</a:t>
            </a:r>
            <a:endParaRPr lang="fr-FR" sz="4400" dirty="0"/>
          </a:p>
        </p:txBody>
      </p:sp>
      <p:pic>
        <p:nvPicPr>
          <p:cNvPr id="12" name="Image 11"/>
          <p:cNvPicPr/>
          <p:nvPr/>
        </p:nvPicPr>
        <p:blipFill rotWithShape="1">
          <a:blip r:embed="rId2"/>
          <a:srcRect r="5303"/>
          <a:stretch/>
        </p:blipFill>
        <p:spPr>
          <a:xfrm>
            <a:off x="8763000" y="2029326"/>
            <a:ext cx="9067800" cy="6518380"/>
          </a:xfrm>
          <a:prstGeom prst="rect">
            <a:avLst/>
          </a:prstGeom>
        </p:spPr>
      </p:pic>
      <p:pic>
        <p:nvPicPr>
          <p:cNvPr id="2" name="Image 1"/>
          <p:cNvPicPr>
            <a:picLocks noChangeAspect="1"/>
          </p:cNvPicPr>
          <p:nvPr/>
        </p:nvPicPr>
        <p:blipFill rotWithShape="1">
          <a:blip r:embed="rId3"/>
          <a:srcRect r="3968"/>
          <a:stretch/>
        </p:blipFill>
        <p:spPr>
          <a:xfrm>
            <a:off x="381001" y="2019300"/>
            <a:ext cx="8120474" cy="6324600"/>
          </a:xfrm>
          <a:prstGeom prst="rect">
            <a:avLst/>
          </a:prstGeom>
        </p:spPr>
      </p:pic>
      <p:sp>
        <p:nvSpPr>
          <p:cNvPr id="3" name="Rectangle 2"/>
          <p:cNvSpPr/>
          <p:nvPr/>
        </p:nvSpPr>
        <p:spPr>
          <a:xfrm>
            <a:off x="372980" y="8509606"/>
            <a:ext cx="8682120" cy="369332"/>
          </a:xfrm>
          <a:prstGeom prst="rect">
            <a:avLst/>
          </a:prstGeom>
        </p:spPr>
        <p:txBody>
          <a:bodyPr wrap="none">
            <a:spAutoFit/>
          </a:bodyPr>
          <a:lstStyle/>
          <a:p>
            <a:pPr algn="ctr"/>
            <a:r>
              <a:rPr lang="en-US" dirty="0">
                <a:hlinkClick r:id="rId4"/>
              </a:rPr>
              <a:t>Hate Speech Detection. (Foreword by </a:t>
            </a:r>
            <a:r>
              <a:rPr lang="en-US" dirty="0" err="1">
                <a:hlinkClick r:id="rId4"/>
              </a:rPr>
              <a:t>Teemu</a:t>
            </a:r>
            <a:r>
              <a:rPr lang="en-US" dirty="0">
                <a:hlinkClick r:id="rId4"/>
              </a:rPr>
              <a:t> </a:t>
            </a:r>
            <a:r>
              <a:rPr lang="en-US" dirty="0" err="1">
                <a:hlinkClick r:id="rId4"/>
              </a:rPr>
              <a:t>Turunen</a:t>
            </a:r>
            <a:r>
              <a:rPr lang="en-US" dirty="0">
                <a:hlinkClick r:id="rId4"/>
              </a:rPr>
              <a:t>, Corporate… | by </a:t>
            </a:r>
            <a:r>
              <a:rPr lang="en-US" dirty="0" err="1">
                <a:hlinkClick r:id="rId4"/>
              </a:rPr>
              <a:t>Futurice</a:t>
            </a:r>
            <a:r>
              <a:rPr lang="en-US" dirty="0">
                <a:hlinkClick r:id="rId4"/>
              </a:rPr>
              <a:t> | Medium</a:t>
            </a:r>
            <a:endParaRPr lang="fr-FR" dirty="0"/>
          </a:p>
        </p:txBody>
      </p:sp>
    </p:spTree>
    <p:extLst>
      <p:ext uri="{BB962C8B-B14F-4D97-AF65-F5344CB8AC3E}">
        <p14:creationId xmlns:p14="http://schemas.microsoft.com/office/powerpoint/2010/main" val="3480591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6096000" y="4152900"/>
            <a:ext cx="5402292" cy="1793440"/>
          </a:xfrm>
          <a:prstGeom prst="rect">
            <a:avLst/>
          </a:prstGeom>
        </p:spPr>
        <p:txBody>
          <a:bodyPr wrap="square" lIns="0" tIns="0" rIns="0" bIns="0" rtlCol="0" anchor="t">
            <a:spAutoFit/>
          </a:bodyPr>
          <a:lstStyle/>
          <a:p>
            <a:pPr algn="ctr">
              <a:lnSpc>
                <a:spcPts val="4305"/>
              </a:lnSpc>
            </a:pPr>
            <a:r>
              <a:rPr lang="en-US" sz="7200" spc="-41" dirty="0">
                <a:solidFill>
                  <a:srgbClr val="151B39"/>
                </a:solidFill>
                <a:latin typeface="Halant Bold"/>
              </a:rPr>
              <a:t>8- Model </a:t>
            </a:r>
            <a:endParaRPr lang="en-US" sz="7200" spc="-41" dirty="0" smtClean="0">
              <a:solidFill>
                <a:srgbClr val="151B39"/>
              </a:solidFill>
              <a:latin typeface="Halant Bold"/>
            </a:endParaRPr>
          </a:p>
          <a:p>
            <a:pPr algn="ctr">
              <a:lnSpc>
                <a:spcPts val="4305"/>
              </a:lnSpc>
            </a:pPr>
            <a:endParaRPr lang="en-US" sz="7200" spc="-41" dirty="0">
              <a:solidFill>
                <a:srgbClr val="151B39"/>
              </a:solidFill>
              <a:latin typeface="Halant Bold"/>
            </a:endParaRPr>
          </a:p>
          <a:p>
            <a:pPr algn="ctr">
              <a:lnSpc>
                <a:spcPts val="4305"/>
              </a:lnSpc>
            </a:pPr>
            <a:r>
              <a:rPr lang="en-US" sz="7200" spc="-41" dirty="0" smtClean="0">
                <a:solidFill>
                  <a:srgbClr val="151B39"/>
                </a:solidFill>
                <a:latin typeface="Halant Bold"/>
              </a:rPr>
              <a:t>Deployment</a:t>
            </a:r>
            <a:endParaRPr lang="en-US" sz="7200" spc="-41" dirty="0">
              <a:solidFill>
                <a:srgbClr val="151B39"/>
              </a:solidFill>
              <a:latin typeface="Halant Bold"/>
            </a:endParaRPr>
          </a:p>
        </p:txBody>
      </p:sp>
      <p:sp>
        <p:nvSpPr>
          <p:cNvPr id="10" name="TextBox 10"/>
          <p:cNvSpPr txBox="1"/>
          <p:nvPr/>
        </p:nvSpPr>
        <p:spPr>
          <a:xfrm>
            <a:off x="964002" y="1860340"/>
            <a:ext cx="15540487" cy="323850"/>
          </a:xfrm>
          <a:prstGeom prst="rect">
            <a:avLst/>
          </a:prstGeom>
        </p:spPr>
        <p:txBody>
          <a:bodyPr lIns="0" tIns="0" rIns="0" bIns="0" rtlCol="0" anchor="t">
            <a:spAutoFit/>
          </a:bodyPr>
          <a:lstStyle/>
          <a:p>
            <a:pPr marL="0" lvl="0" indent="0" algn="l">
              <a:lnSpc>
                <a:spcPts val="2400"/>
              </a:lnSpc>
              <a:spcBef>
                <a:spcPct val="0"/>
              </a:spcBef>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DF1F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a:off x="11649738" y="-3666453"/>
            <a:ext cx="6971890" cy="9594586"/>
          </a:xfrm>
          <a:prstGeom prst="rect">
            <a:avLst/>
          </a:prstGeom>
        </p:spPr>
      </p:pic>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a:off x="119366" y="4358866"/>
            <a:ext cx="6971890" cy="9594586"/>
          </a:xfrm>
          <a:prstGeom prst="rect">
            <a:avLst/>
          </a:prstGeom>
        </p:spPr>
      </p:pic>
      <p:grpSp>
        <p:nvGrpSpPr>
          <p:cNvPr id="4" name="Group 4"/>
          <p:cNvGrpSpPr/>
          <p:nvPr/>
        </p:nvGrpSpPr>
        <p:grpSpPr>
          <a:xfrm>
            <a:off x="-2021237" y="3247018"/>
            <a:ext cx="22330473" cy="3792965"/>
            <a:chOff x="0" y="0"/>
            <a:chExt cx="5881277" cy="998970"/>
          </a:xfrm>
        </p:grpSpPr>
        <p:sp>
          <p:nvSpPr>
            <p:cNvPr id="5" name="Freeform 5"/>
            <p:cNvSpPr/>
            <p:nvPr/>
          </p:nvSpPr>
          <p:spPr>
            <a:xfrm>
              <a:off x="0" y="0"/>
              <a:ext cx="5881277" cy="998970"/>
            </a:xfrm>
            <a:custGeom>
              <a:avLst/>
              <a:gdLst/>
              <a:ahLst/>
              <a:cxnLst/>
              <a:rect l="l" t="t" r="r" b="b"/>
              <a:pathLst>
                <a:path w="5881277" h="998970">
                  <a:moveTo>
                    <a:pt x="0" y="0"/>
                  </a:moveTo>
                  <a:lnTo>
                    <a:pt x="5881277" y="0"/>
                  </a:lnTo>
                  <a:lnTo>
                    <a:pt x="5881277" y="998970"/>
                  </a:lnTo>
                  <a:lnTo>
                    <a:pt x="0" y="998970"/>
                  </a:lnTo>
                  <a:close/>
                </a:path>
              </a:pathLst>
            </a:custGeom>
            <a:solidFill>
              <a:srgbClr val="2140C4"/>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501"/>
                </a:lnSpc>
              </a:pPr>
              <a:endParaRPr/>
            </a:p>
          </p:txBody>
        </p:sp>
      </p:grpSp>
      <p:sp>
        <p:nvSpPr>
          <p:cNvPr id="7" name="TextBox 7"/>
          <p:cNvSpPr txBox="1"/>
          <p:nvPr/>
        </p:nvSpPr>
        <p:spPr>
          <a:xfrm>
            <a:off x="3378814" y="3876040"/>
            <a:ext cx="11530371" cy="1312732"/>
          </a:xfrm>
          <a:prstGeom prst="rect">
            <a:avLst/>
          </a:prstGeom>
        </p:spPr>
        <p:txBody>
          <a:bodyPr lIns="0" tIns="0" rIns="0" bIns="0" rtlCol="0" anchor="t">
            <a:spAutoFit/>
          </a:bodyPr>
          <a:lstStyle/>
          <a:p>
            <a:pPr algn="ctr">
              <a:lnSpc>
                <a:spcPts val="9800"/>
              </a:lnSpc>
            </a:pPr>
            <a:r>
              <a:rPr lang="en-US" sz="9800" dirty="0" smtClean="0">
                <a:solidFill>
                  <a:srgbClr val="EDE0D4"/>
                </a:solidFill>
                <a:latin typeface="Migra ExtraBold Italics"/>
              </a:rPr>
              <a:t>Thank</a:t>
            </a:r>
            <a:r>
              <a:rPr lang="en-US" sz="9800" dirty="0">
                <a:solidFill>
                  <a:srgbClr val="EDE0D4"/>
                </a:solidFill>
                <a:latin typeface="Migra ExtraBold Italics"/>
              </a:rPr>
              <a:t> </a:t>
            </a:r>
            <a:r>
              <a:rPr lang="en-US" sz="9800" dirty="0" smtClean="0">
                <a:solidFill>
                  <a:srgbClr val="EDE0D4"/>
                </a:solidFill>
                <a:latin typeface="Migra ExtraBold Italics"/>
              </a:rPr>
              <a:t>you </a:t>
            </a:r>
            <a:endParaRPr lang="en-US" sz="9800" dirty="0">
              <a:solidFill>
                <a:srgbClr val="EDE0D4"/>
              </a:solidFill>
              <a:latin typeface="Migra ExtraBold Itali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493628" y="1312653"/>
            <a:ext cx="4831528" cy="371475"/>
          </a:xfrm>
          <a:prstGeom prst="rect">
            <a:avLst/>
          </a:prstGeom>
        </p:spPr>
        <p:txBody>
          <a:bodyPr lIns="0" tIns="0" rIns="0" bIns="0" rtlCol="0" anchor="t">
            <a:spAutoFit/>
          </a:bodyPr>
          <a:lstStyle/>
          <a:p>
            <a:pPr marL="0" lvl="0" indent="0" algn="l">
              <a:lnSpc>
                <a:spcPts val="2879"/>
              </a:lnSpc>
              <a:spcBef>
                <a:spcPct val="0"/>
              </a:spcBef>
            </a:pPr>
            <a:r>
              <a:rPr lang="en-US" sz="2399" spc="21" dirty="0">
                <a:solidFill>
                  <a:srgbClr val="000000"/>
                </a:solidFill>
                <a:latin typeface="Rubik Bold"/>
              </a:rPr>
              <a:t>INTRODUCTION</a:t>
            </a:r>
          </a:p>
        </p:txBody>
      </p:sp>
      <p:sp>
        <p:nvSpPr>
          <p:cNvPr id="3" name="AutoShape 3"/>
          <p:cNvSpPr/>
          <p:nvPr/>
        </p:nvSpPr>
        <p:spPr>
          <a:xfrm>
            <a:off x="964002" y="1879390"/>
            <a:ext cx="6648878" cy="0"/>
          </a:xfrm>
          <a:prstGeom prst="line">
            <a:avLst/>
          </a:prstGeom>
          <a:ln w="47625" cap="flat">
            <a:solidFill>
              <a:srgbClr val="1D3880"/>
            </a:solidFill>
            <a:prstDash val="solid"/>
            <a:headEnd type="none" w="sm" len="sm"/>
            <a:tailEnd type="none" w="sm" len="sm"/>
          </a:ln>
        </p:spPr>
      </p:sp>
      <p:sp>
        <p:nvSpPr>
          <p:cNvPr id="4" name="AutoShape 4"/>
          <p:cNvSpPr/>
          <p:nvPr/>
        </p:nvSpPr>
        <p:spPr>
          <a:xfrm>
            <a:off x="453451" y="1368204"/>
            <a:ext cx="316457" cy="315924"/>
          </a:xfrm>
          <a:prstGeom prst="rect">
            <a:avLst/>
          </a:prstGeom>
          <a:solidFill>
            <a:srgbClr val="2140C4"/>
          </a:solidFill>
        </p:spPr>
      </p:sp>
      <p:grpSp>
        <p:nvGrpSpPr>
          <p:cNvPr id="6" name="Group 6"/>
          <p:cNvGrpSpPr/>
          <p:nvPr/>
        </p:nvGrpSpPr>
        <p:grpSpPr>
          <a:xfrm>
            <a:off x="964002" y="1865103"/>
            <a:ext cx="15540487" cy="8103475"/>
            <a:chOff x="0" y="-19050"/>
            <a:chExt cx="20720649" cy="10804634"/>
          </a:xfrm>
        </p:grpSpPr>
        <p:sp>
          <p:nvSpPr>
            <p:cNvPr id="7" name="TextBox 7"/>
            <p:cNvSpPr txBox="1"/>
            <p:nvPr/>
          </p:nvSpPr>
          <p:spPr>
            <a:xfrm>
              <a:off x="0" y="-19050"/>
              <a:ext cx="20720649" cy="425450"/>
            </a:xfrm>
            <a:prstGeom prst="rect">
              <a:avLst/>
            </a:prstGeom>
          </p:spPr>
          <p:txBody>
            <a:bodyPr lIns="0" tIns="0" rIns="0" bIns="0" rtlCol="0" anchor="t">
              <a:spAutoFit/>
            </a:bodyPr>
            <a:lstStyle/>
            <a:p>
              <a:pPr marL="0" lvl="0" indent="0" algn="l">
                <a:lnSpc>
                  <a:spcPts val="2400"/>
                </a:lnSpc>
                <a:spcBef>
                  <a:spcPct val="0"/>
                </a:spcBef>
              </a:pPr>
              <a:endParaRPr/>
            </a:p>
          </p:txBody>
        </p:sp>
        <p:sp>
          <p:nvSpPr>
            <p:cNvPr id="8" name="TextBox 8"/>
            <p:cNvSpPr txBox="1"/>
            <p:nvPr/>
          </p:nvSpPr>
          <p:spPr>
            <a:xfrm>
              <a:off x="0" y="1080705"/>
              <a:ext cx="20720649" cy="9704879"/>
            </a:xfrm>
            <a:prstGeom prst="rect">
              <a:avLst/>
            </a:prstGeom>
          </p:spPr>
          <p:txBody>
            <a:bodyPr lIns="0" tIns="0" rIns="0" bIns="0" rtlCol="0" anchor="t">
              <a:spAutoFit/>
            </a:bodyPr>
            <a:lstStyle/>
            <a:p>
              <a:pPr algn="just">
                <a:lnSpc>
                  <a:spcPct val="107000"/>
                </a:lnSpc>
                <a:spcAft>
                  <a:spcPts val="800"/>
                </a:spcAft>
              </a:pP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The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project</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Automatic</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Recognition of Violence-</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Related</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Content on Social Media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Text</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Mining</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focuses</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on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using</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text</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mining</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techniques to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detect</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and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classify</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violent content in messages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posted</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on social media. The main objective of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this</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project</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is</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to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develop</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predictive</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model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that</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can</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identify</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potentially</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violent messages,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enabling</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quick and effective intervention to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prevent</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harmful</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online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behaviors</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a:t>
              </a:r>
            </a:p>
            <a:p>
              <a:pPr algn="just">
                <a:lnSpc>
                  <a:spcPct val="107000"/>
                </a:lnSpc>
                <a:spcAft>
                  <a:spcPts val="800"/>
                </a:spcAft>
              </a:pPr>
              <a:endPar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spcAft>
                  <a:spcPts val="800"/>
                </a:spcAft>
              </a:pP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The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project</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aims</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to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apply</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natural</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language</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processing</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(NLP) techniques to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analyze</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and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understand</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messages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posted</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on social media.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Specifically</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it</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focuses</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on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detecting</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violence-</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related</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content,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such</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as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hate</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speech,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threats</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bullying</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and offensive messages. The goal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is</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to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develop</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an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automatic</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classification model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that</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can</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accurately</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identify</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toxic</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and non-</a:t>
              </a:r>
              <a:r>
                <a:rPr lang="fr-FR" sz="36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toxic</a:t>
              </a:r>
              <a:r>
                <a:rPr lang="fr-FR" sz="3600" dirty="0">
                  <a:solidFill>
                    <a:srgbClr val="000000"/>
                  </a:solidFill>
                  <a:latin typeface="Times New Roman" panose="02020603050405020304" pitchFamily="18" charset="0"/>
                  <a:ea typeface="Calibri" panose="020F0502020204030204" pitchFamily="34" charset="0"/>
                  <a:cs typeface="Arial" panose="020B0604020202020204" pitchFamily="34" charset="0"/>
                </a:rPr>
                <a:t> messages.</a:t>
              </a:r>
            </a:p>
          </p:txBody>
        </p:sp>
      </p:grpSp>
      <p:sp>
        <p:nvSpPr>
          <p:cNvPr id="9" name="TextBox 9"/>
          <p:cNvSpPr txBox="1"/>
          <p:nvPr/>
        </p:nvSpPr>
        <p:spPr>
          <a:xfrm>
            <a:off x="1028700" y="1365193"/>
            <a:ext cx="929856" cy="340995"/>
          </a:xfrm>
          <a:prstGeom prst="rect">
            <a:avLst/>
          </a:prstGeom>
        </p:spPr>
        <p:txBody>
          <a:bodyPr lIns="0" tIns="0" rIns="0" bIns="0" rtlCol="0" anchor="t">
            <a:spAutoFit/>
          </a:bodyPr>
          <a:lstStyle/>
          <a:p>
            <a:pPr>
              <a:lnSpc>
                <a:spcPts val="2520"/>
              </a:lnSpc>
            </a:pPr>
            <a:r>
              <a:rPr lang="en-US" sz="2400" spc="-24" dirty="0">
                <a:solidFill>
                  <a:srgbClr val="151B39"/>
                </a:solidFill>
                <a:latin typeface="Rubik Bold"/>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964002" y="1879390"/>
            <a:ext cx="6648878" cy="0"/>
          </a:xfrm>
          <a:prstGeom prst="line">
            <a:avLst/>
          </a:prstGeom>
          <a:ln w="47625" cap="flat">
            <a:solidFill>
              <a:srgbClr val="2140C4"/>
            </a:solidFill>
            <a:prstDash val="solid"/>
            <a:headEnd type="none" w="sm" len="sm"/>
            <a:tailEnd type="none" w="sm" len="sm"/>
          </a:ln>
        </p:spPr>
      </p:sp>
      <p:sp>
        <p:nvSpPr>
          <p:cNvPr id="3" name="AutoShape 3"/>
          <p:cNvSpPr/>
          <p:nvPr/>
        </p:nvSpPr>
        <p:spPr>
          <a:xfrm>
            <a:off x="453451" y="1368204"/>
            <a:ext cx="316457" cy="315924"/>
          </a:xfrm>
          <a:prstGeom prst="rect">
            <a:avLst/>
          </a:prstGeom>
          <a:solidFill>
            <a:srgbClr val="2140C4"/>
          </a:solidFill>
        </p:spPr>
      </p:sp>
      <p:sp>
        <p:nvSpPr>
          <p:cNvPr id="5" name="TextBox 5"/>
          <p:cNvSpPr txBox="1"/>
          <p:nvPr/>
        </p:nvSpPr>
        <p:spPr>
          <a:xfrm>
            <a:off x="1493628" y="1312653"/>
            <a:ext cx="7650372" cy="356829"/>
          </a:xfrm>
          <a:prstGeom prst="rect">
            <a:avLst/>
          </a:prstGeom>
        </p:spPr>
        <p:txBody>
          <a:bodyPr lIns="0" tIns="0" rIns="0" bIns="0" rtlCol="0" anchor="t">
            <a:spAutoFit/>
          </a:bodyPr>
          <a:lstStyle/>
          <a:p>
            <a:pPr marL="0" lvl="0" indent="0" algn="l">
              <a:lnSpc>
                <a:spcPts val="2879"/>
              </a:lnSpc>
              <a:spcBef>
                <a:spcPct val="0"/>
              </a:spcBef>
            </a:pPr>
            <a:r>
              <a:rPr lang="en-US" sz="2399" spc="21" dirty="0">
                <a:solidFill>
                  <a:srgbClr val="000000"/>
                </a:solidFill>
                <a:latin typeface="Rubik Bold"/>
              </a:rPr>
              <a:t>Data Collection</a:t>
            </a:r>
          </a:p>
        </p:txBody>
      </p:sp>
      <p:sp>
        <p:nvSpPr>
          <p:cNvPr id="6" name="TextBox 6"/>
          <p:cNvSpPr txBox="1"/>
          <p:nvPr/>
        </p:nvSpPr>
        <p:spPr>
          <a:xfrm>
            <a:off x="1028700" y="1365193"/>
            <a:ext cx="929856" cy="340995"/>
          </a:xfrm>
          <a:prstGeom prst="rect">
            <a:avLst/>
          </a:prstGeom>
        </p:spPr>
        <p:txBody>
          <a:bodyPr lIns="0" tIns="0" rIns="0" bIns="0" rtlCol="0" anchor="t">
            <a:spAutoFit/>
          </a:bodyPr>
          <a:lstStyle/>
          <a:p>
            <a:pPr>
              <a:lnSpc>
                <a:spcPts val="2520"/>
              </a:lnSpc>
            </a:pPr>
            <a:r>
              <a:rPr lang="en-US" sz="2400" spc="-24">
                <a:solidFill>
                  <a:srgbClr val="151B39"/>
                </a:solidFill>
                <a:latin typeface="Rubik Bold"/>
              </a:rPr>
              <a:t>02</a:t>
            </a:r>
          </a:p>
        </p:txBody>
      </p:sp>
      <p:sp>
        <p:nvSpPr>
          <p:cNvPr id="15" name="Rectangle 14"/>
          <p:cNvSpPr/>
          <p:nvPr/>
        </p:nvSpPr>
        <p:spPr>
          <a:xfrm>
            <a:off x="611678" y="2324100"/>
            <a:ext cx="17295321" cy="1546898"/>
          </a:xfrm>
          <a:prstGeom prst="rect">
            <a:avLst/>
          </a:prstGeom>
        </p:spPr>
        <p:txBody>
          <a:bodyPr wrap="square">
            <a:spAutoFit/>
          </a:bodyPr>
          <a:lstStyle/>
          <a:p>
            <a:pPr algn="just">
              <a:lnSpc>
                <a:spcPct val="107000"/>
              </a:lnSpc>
              <a:spcAft>
                <a:spcPts val="800"/>
              </a:spcAft>
            </a:pPr>
            <a:r>
              <a:rPr lang="fr-FR" sz="2800" dirty="0">
                <a:solidFill>
                  <a:srgbClr val="000000"/>
                </a:solidFill>
                <a:latin typeface="Times New Roman" panose="02020603050405020304" pitchFamily="18" charset="0"/>
                <a:ea typeface="Calibri" panose="020F0502020204030204" pitchFamily="34" charset="0"/>
                <a:cs typeface="Arial" panose="020B0604020202020204" pitchFamily="34" charset="0"/>
              </a:rPr>
              <a:t>In </a:t>
            </a:r>
            <a:r>
              <a:rPr lang="fr-FR" sz="28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this</a:t>
            </a:r>
            <a:r>
              <a:rPr lang="fr-FR" sz="28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28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step</a:t>
            </a:r>
            <a:r>
              <a:rPr lang="fr-FR" sz="2800" dirty="0">
                <a:solidFill>
                  <a:srgbClr val="000000"/>
                </a:solidFill>
                <a:latin typeface="Times New Roman" panose="02020603050405020304" pitchFamily="18" charset="0"/>
                <a:ea typeface="Calibri" panose="020F0502020204030204" pitchFamily="34" charset="0"/>
                <a:cs typeface="Arial" panose="020B0604020202020204" pitchFamily="34" charset="0"/>
              </a:rPr>
              <a:t>, relevant data </a:t>
            </a:r>
            <a:r>
              <a:rPr lang="fr-FR" sz="28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is</a:t>
            </a:r>
            <a:r>
              <a:rPr lang="fr-FR" sz="28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28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collected</a:t>
            </a:r>
            <a:r>
              <a:rPr lang="fr-FR" sz="28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28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from</a:t>
            </a:r>
            <a:r>
              <a:rPr lang="fr-FR" sz="28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28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various</a:t>
            </a:r>
            <a:r>
              <a:rPr lang="fr-FR" sz="2800" dirty="0">
                <a:solidFill>
                  <a:srgbClr val="000000"/>
                </a:solidFill>
                <a:latin typeface="Times New Roman" panose="02020603050405020304" pitchFamily="18" charset="0"/>
                <a:ea typeface="Calibri" panose="020F0502020204030204" pitchFamily="34" charset="0"/>
                <a:cs typeface="Arial" panose="020B0604020202020204" pitchFamily="34" charset="0"/>
              </a:rPr>
              <a:t> sources, </a:t>
            </a:r>
            <a:r>
              <a:rPr lang="fr-FR" sz="28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such</a:t>
            </a:r>
            <a:r>
              <a:rPr lang="fr-FR" sz="2800" dirty="0">
                <a:solidFill>
                  <a:srgbClr val="000000"/>
                </a:solidFill>
                <a:latin typeface="Times New Roman" panose="02020603050405020304" pitchFamily="18" charset="0"/>
                <a:ea typeface="Calibri" panose="020F0502020204030204" pitchFamily="34" charset="0"/>
                <a:cs typeface="Arial" panose="020B0604020202020204" pitchFamily="34" charset="0"/>
              </a:rPr>
              <a:t> as social media </a:t>
            </a:r>
            <a:r>
              <a:rPr lang="fr-FR" sz="28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platforms</a:t>
            </a:r>
            <a:r>
              <a:rPr lang="fr-FR" sz="2800" dirty="0">
                <a:solidFill>
                  <a:srgbClr val="000000"/>
                </a:solidFill>
                <a:latin typeface="Times New Roman" panose="02020603050405020304" pitchFamily="18" charset="0"/>
                <a:ea typeface="Calibri" panose="020F0502020204030204" pitchFamily="34" charset="0"/>
                <a:cs typeface="Arial" panose="020B0604020202020204" pitchFamily="34" charset="0"/>
              </a:rPr>
              <a:t>, online forums, or public </a:t>
            </a:r>
            <a:r>
              <a:rPr lang="fr-FR" sz="28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databases</a:t>
            </a:r>
            <a:r>
              <a:rPr lang="fr-FR" sz="2800" dirty="0">
                <a:solidFill>
                  <a:srgbClr val="000000"/>
                </a:solidFill>
                <a:latin typeface="Times New Roman" panose="02020603050405020304" pitchFamily="18" charset="0"/>
                <a:ea typeface="Calibri" panose="020F0502020204030204" pitchFamily="34" charset="0"/>
                <a:cs typeface="Arial" panose="020B0604020202020204" pitchFamily="34" charset="0"/>
              </a:rPr>
              <a:t>. The data </a:t>
            </a:r>
            <a:r>
              <a:rPr lang="fr-FR" sz="28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include</a:t>
            </a:r>
            <a:r>
              <a:rPr lang="fr-FR" sz="28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28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textual</a:t>
            </a:r>
            <a:r>
              <a:rPr lang="fr-FR" sz="2800" dirty="0">
                <a:solidFill>
                  <a:srgbClr val="000000"/>
                </a:solidFill>
                <a:latin typeface="Times New Roman" panose="02020603050405020304" pitchFamily="18" charset="0"/>
                <a:ea typeface="Calibri" panose="020F0502020204030204" pitchFamily="34" charset="0"/>
                <a:cs typeface="Arial" panose="020B0604020202020204" pitchFamily="34" charset="0"/>
              </a:rPr>
              <a:t> messages, </a:t>
            </a:r>
            <a:r>
              <a:rPr lang="fr-FR" sz="28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associated</a:t>
            </a:r>
            <a:r>
              <a:rPr lang="fr-FR" sz="28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FR" sz="28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metadata</a:t>
            </a:r>
            <a:r>
              <a:rPr lang="fr-FR" sz="2800" dirty="0">
                <a:solidFill>
                  <a:srgbClr val="000000"/>
                </a:solidFill>
                <a:latin typeface="Times New Roman" panose="02020603050405020304" pitchFamily="18" charset="0"/>
                <a:ea typeface="Calibri" panose="020F0502020204030204" pitchFamily="34" charset="0"/>
                <a:cs typeface="Arial" panose="020B0604020202020204" pitchFamily="34" charset="0"/>
              </a:rPr>
              <a:t>, and </a:t>
            </a:r>
            <a:r>
              <a:rPr lang="fr-FR" sz="28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toxicity</a:t>
            </a:r>
            <a:r>
              <a:rPr lang="fr-FR" sz="2800" dirty="0">
                <a:solidFill>
                  <a:srgbClr val="000000"/>
                </a:solidFill>
                <a:latin typeface="Times New Roman" panose="02020603050405020304" pitchFamily="18" charset="0"/>
                <a:ea typeface="Calibri" panose="020F0502020204030204" pitchFamily="34" charset="0"/>
                <a:cs typeface="Arial" panose="020B0604020202020204" pitchFamily="34" charset="0"/>
              </a:rPr>
              <a:t> or no </a:t>
            </a:r>
            <a:r>
              <a:rPr lang="fr-FR" sz="28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toxicity</a:t>
            </a:r>
            <a:r>
              <a:rPr lang="fr-FR" sz="2800" dirty="0">
                <a:solidFill>
                  <a:srgbClr val="000000"/>
                </a:solidFill>
                <a:latin typeface="Times New Roman" panose="02020603050405020304" pitchFamily="18" charset="0"/>
                <a:ea typeface="Calibri" panose="020F0502020204030204" pitchFamily="34" charset="0"/>
                <a:cs typeface="Arial" panose="020B0604020202020204" pitchFamily="34" charset="0"/>
              </a:rPr>
              <a:t> annotations </a:t>
            </a:r>
          </a:p>
          <a:p>
            <a:pPr>
              <a:lnSpc>
                <a:spcPct val="107000"/>
              </a:lnSpc>
              <a:spcAft>
                <a:spcPts val="800"/>
              </a:spcAft>
            </a:pPr>
            <a:r>
              <a:rPr lang="fr-FR" sz="2800" b="1" i="1" u="sng"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Datasets</a:t>
            </a:r>
            <a:r>
              <a:rPr lang="fr-FR" sz="2800" b="1" i="1" u="sng" dirty="0">
                <a:solidFill>
                  <a:srgbClr val="000000"/>
                </a:solidFill>
                <a:latin typeface="Times New Roman" panose="02020603050405020304" pitchFamily="18" charset="0"/>
                <a:ea typeface="Calibri" panose="020F0502020204030204" pitchFamily="34" charset="0"/>
                <a:cs typeface="Arial" panose="020B0604020202020204" pitchFamily="34" charset="0"/>
              </a:rPr>
              <a:t> Links</a:t>
            </a:r>
            <a:endParaRPr lang="fr-FR" sz="2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16" name="Image 15"/>
          <p:cNvPicPr>
            <a:picLocks noChangeAspect="1"/>
          </p:cNvPicPr>
          <p:nvPr/>
        </p:nvPicPr>
        <p:blipFill>
          <a:blip r:embed="rId2"/>
          <a:stretch>
            <a:fillRect/>
          </a:stretch>
        </p:blipFill>
        <p:spPr>
          <a:xfrm>
            <a:off x="3221608" y="3619500"/>
            <a:ext cx="12399392" cy="609806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964002" y="1879390"/>
            <a:ext cx="6648878" cy="0"/>
          </a:xfrm>
          <a:prstGeom prst="line">
            <a:avLst/>
          </a:prstGeom>
          <a:ln w="47625" cap="flat">
            <a:solidFill>
              <a:srgbClr val="2140C4"/>
            </a:solidFill>
            <a:prstDash val="solid"/>
            <a:headEnd type="none" w="sm" len="sm"/>
            <a:tailEnd type="none" w="sm" len="sm"/>
          </a:ln>
        </p:spPr>
      </p:sp>
      <p:sp>
        <p:nvSpPr>
          <p:cNvPr id="3" name="AutoShape 3"/>
          <p:cNvSpPr/>
          <p:nvPr/>
        </p:nvSpPr>
        <p:spPr>
          <a:xfrm>
            <a:off x="453451" y="1368204"/>
            <a:ext cx="316457" cy="315924"/>
          </a:xfrm>
          <a:prstGeom prst="rect">
            <a:avLst/>
          </a:prstGeom>
          <a:solidFill>
            <a:srgbClr val="2140C4"/>
          </a:solidFill>
        </p:spPr>
      </p:sp>
      <p:sp>
        <p:nvSpPr>
          <p:cNvPr id="5" name="TextBox 5"/>
          <p:cNvSpPr txBox="1"/>
          <p:nvPr/>
        </p:nvSpPr>
        <p:spPr>
          <a:xfrm>
            <a:off x="964002" y="1860340"/>
            <a:ext cx="15540487" cy="323850"/>
          </a:xfrm>
          <a:prstGeom prst="rect">
            <a:avLst/>
          </a:prstGeom>
        </p:spPr>
        <p:txBody>
          <a:bodyPr lIns="0" tIns="0" rIns="0" bIns="0" rtlCol="0" anchor="t">
            <a:spAutoFit/>
          </a:bodyPr>
          <a:lstStyle/>
          <a:p>
            <a:pPr marL="0" lvl="0" indent="0" algn="l">
              <a:lnSpc>
                <a:spcPts val="2400"/>
              </a:lnSpc>
              <a:spcBef>
                <a:spcPct val="0"/>
              </a:spcBef>
            </a:pPr>
            <a:endParaRPr/>
          </a:p>
        </p:txBody>
      </p:sp>
      <p:sp>
        <p:nvSpPr>
          <p:cNvPr id="6" name="TextBox 6"/>
          <p:cNvSpPr txBox="1"/>
          <p:nvPr/>
        </p:nvSpPr>
        <p:spPr>
          <a:xfrm>
            <a:off x="1493628" y="1312653"/>
            <a:ext cx="7650372" cy="356829"/>
          </a:xfrm>
          <a:prstGeom prst="rect">
            <a:avLst/>
          </a:prstGeom>
        </p:spPr>
        <p:txBody>
          <a:bodyPr lIns="0" tIns="0" rIns="0" bIns="0" rtlCol="0" anchor="t">
            <a:spAutoFit/>
          </a:bodyPr>
          <a:lstStyle/>
          <a:p>
            <a:pPr marL="0" lvl="0" indent="0" algn="l">
              <a:lnSpc>
                <a:spcPts val="2879"/>
              </a:lnSpc>
              <a:spcBef>
                <a:spcPct val="0"/>
              </a:spcBef>
            </a:pPr>
            <a:r>
              <a:rPr lang="en-US" sz="2399" spc="21" dirty="0">
                <a:solidFill>
                  <a:srgbClr val="000000"/>
                </a:solidFill>
                <a:latin typeface="Rubik Bold"/>
              </a:rPr>
              <a:t>Dataset Construction</a:t>
            </a:r>
          </a:p>
        </p:txBody>
      </p:sp>
      <p:sp>
        <p:nvSpPr>
          <p:cNvPr id="7" name="TextBox 7"/>
          <p:cNvSpPr txBox="1"/>
          <p:nvPr/>
        </p:nvSpPr>
        <p:spPr>
          <a:xfrm>
            <a:off x="1028700" y="1365193"/>
            <a:ext cx="929856" cy="320601"/>
          </a:xfrm>
          <a:prstGeom prst="rect">
            <a:avLst/>
          </a:prstGeom>
        </p:spPr>
        <p:txBody>
          <a:bodyPr lIns="0" tIns="0" rIns="0" bIns="0" rtlCol="0" anchor="t">
            <a:spAutoFit/>
          </a:bodyPr>
          <a:lstStyle/>
          <a:p>
            <a:pPr>
              <a:lnSpc>
                <a:spcPts val="2520"/>
              </a:lnSpc>
            </a:pPr>
            <a:r>
              <a:rPr lang="en-US" sz="2400" spc="-24" dirty="0">
                <a:solidFill>
                  <a:srgbClr val="151B39"/>
                </a:solidFill>
                <a:latin typeface="Rubik Bold"/>
              </a:rPr>
              <a:t>03</a:t>
            </a:r>
          </a:p>
        </p:txBody>
      </p:sp>
      <p:pic>
        <p:nvPicPr>
          <p:cNvPr id="2050" name="Imag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556" y="4076700"/>
            <a:ext cx="6007519" cy="5633932"/>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 4"/>
          <p:cNvPicPr>
            <a:picLocks noChangeAspect="1" noChangeArrowheads="1"/>
          </p:cNvPicPr>
          <p:nvPr/>
        </p:nvPicPr>
        <p:blipFill>
          <a:blip r:embed="rId3">
            <a:extLst>
              <a:ext uri="{28A0092B-C50C-407E-A947-70E740481C1C}">
                <a14:useLocalDpi xmlns:a14="http://schemas.microsoft.com/office/drawing/2010/main" val="0"/>
              </a:ext>
            </a:extLst>
          </a:blip>
          <a:srcRect b="1627"/>
          <a:stretch>
            <a:fillRect/>
          </a:stretch>
        </p:blipFill>
        <p:spPr bwMode="auto">
          <a:xfrm>
            <a:off x="10134600" y="4076701"/>
            <a:ext cx="6495151" cy="563393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3"/>
          <p:cNvSpPr>
            <a:spLocks noChangeArrowheads="1"/>
          </p:cNvSpPr>
          <p:nvPr/>
        </p:nvSpPr>
        <p:spPr bwMode="auto">
          <a:xfrm>
            <a:off x="341025" y="2344699"/>
            <a:ext cx="1760595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After collecting the data, we merged it into a single file and  the preprocessed data is divided into two main columns: the "</a:t>
            </a:r>
            <a:r>
              <a:rPr kumimoji="0" lang="en-US" altLang="fr-FR" sz="2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Text</a:t>
            </a:r>
            <a:r>
              <a:rPr kumimoji="0" lang="en-US" altLang="fr-FR"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column containing the messages posted on social media, and the "</a:t>
            </a:r>
            <a:r>
              <a:rPr kumimoji="0" lang="en-US" altLang="fr-FR" sz="2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Toxic/Not Toxic</a:t>
            </a:r>
            <a:r>
              <a:rPr kumimoji="0" lang="en-US" altLang="fr-FR"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column indicating whether the message is toxic(</a:t>
            </a:r>
            <a:r>
              <a:rPr kumimoji="0" lang="en-US" altLang="fr-FR" sz="2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a:t>
            </a:r>
            <a:r>
              <a:rPr kumimoji="0" lang="en-US" altLang="fr-FR"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or non-toxic(</a:t>
            </a:r>
            <a:r>
              <a:rPr kumimoji="0" lang="en-US" altLang="fr-FR" sz="2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Arial" panose="020B0604020202020204" pitchFamily="34" charset="0"/>
              </a:rPr>
              <a:t>0</a:t>
            </a:r>
            <a:r>
              <a:rPr kumimoji="0" lang="en-US" altLang="fr-FR"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kumimoji="0" lang="en-US" altLang="fr-FR" sz="2800" b="0" i="0" u="none" strike="noStrike" cap="none" normalizeH="0" dirty="0">
                <a:ln>
                  <a:noFill/>
                </a:ln>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2800" dirty="0">
                <a:latin typeface="Times New Roman" panose="02020603050405020304" pitchFamily="18" charset="0"/>
                <a:cs typeface="Times New Roman" panose="02020603050405020304" pitchFamily="18" charset="0"/>
              </a:rPr>
              <a:t>The dataset consists of </a:t>
            </a:r>
            <a:r>
              <a:rPr lang="en-US" sz="2800" b="1" dirty="0">
                <a:latin typeface="Times New Roman" panose="02020603050405020304" pitchFamily="18" charset="0"/>
                <a:cs typeface="Times New Roman" panose="02020603050405020304" pitchFamily="18" charset="0"/>
              </a:rPr>
              <a:t>77,176</a:t>
            </a:r>
            <a:r>
              <a:rPr lang="en-US" sz="2800" dirty="0">
                <a:latin typeface="Times New Roman" panose="02020603050405020304" pitchFamily="18" charset="0"/>
                <a:cs typeface="Times New Roman" panose="02020603050405020304" pitchFamily="18" charset="0"/>
              </a:rPr>
              <a:t> instances.</a:t>
            </a:r>
            <a:endParaRPr kumimoji="0" lang="fr-FR" altLang="fr-FR"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6418590" y="1706188"/>
            <a:ext cx="13083005" cy="12180277"/>
            <a:chOff x="0" y="0"/>
            <a:chExt cx="6350000" cy="5911850"/>
          </a:xfrm>
        </p:grpSpPr>
        <p:sp>
          <p:nvSpPr>
            <p:cNvPr id="3" name="Freeform 3"/>
            <p:cNvSpPr/>
            <p:nvPr/>
          </p:nvSpPr>
          <p:spPr>
            <a:xfrm>
              <a:off x="-68580" y="0"/>
              <a:ext cx="6417310" cy="5911850"/>
            </a:xfrm>
            <a:custGeom>
              <a:avLst/>
              <a:gdLst/>
              <a:ahLst/>
              <a:cxnLst/>
              <a:rect l="l" t="t" r="r" b="b"/>
              <a:pathLst>
                <a:path w="6417310" h="5911850">
                  <a:moveTo>
                    <a:pt x="1215390" y="402590"/>
                  </a:moveTo>
                  <a:lnTo>
                    <a:pt x="177800" y="2192020"/>
                  </a:lnTo>
                  <a:cubicBezTo>
                    <a:pt x="0" y="2498090"/>
                    <a:pt x="43180" y="2884170"/>
                    <a:pt x="283210" y="3144520"/>
                  </a:cubicBezTo>
                  <a:lnTo>
                    <a:pt x="2594610" y="5651500"/>
                  </a:lnTo>
                  <a:cubicBezTo>
                    <a:pt x="2747010" y="5817870"/>
                    <a:pt x="2962910" y="5911850"/>
                    <a:pt x="3187700" y="5911850"/>
                  </a:cubicBezTo>
                  <a:lnTo>
                    <a:pt x="5609590" y="5911850"/>
                  </a:lnTo>
                  <a:cubicBezTo>
                    <a:pt x="6055360" y="5911850"/>
                    <a:pt x="6417310" y="5549900"/>
                    <a:pt x="6417310" y="5104130"/>
                  </a:cubicBezTo>
                  <a:lnTo>
                    <a:pt x="6417310" y="1891030"/>
                  </a:lnTo>
                  <a:cubicBezTo>
                    <a:pt x="6417310" y="1724660"/>
                    <a:pt x="6366510" y="1562100"/>
                    <a:pt x="6269990" y="1426210"/>
                  </a:cubicBezTo>
                  <a:lnTo>
                    <a:pt x="5507990" y="342900"/>
                  </a:lnTo>
                  <a:cubicBezTo>
                    <a:pt x="5356860" y="128270"/>
                    <a:pt x="5110480" y="0"/>
                    <a:pt x="4847590" y="0"/>
                  </a:cubicBezTo>
                  <a:lnTo>
                    <a:pt x="1913890" y="0"/>
                  </a:lnTo>
                  <a:cubicBezTo>
                    <a:pt x="1625600" y="0"/>
                    <a:pt x="1358900" y="153670"/>
                    <a:pt x="1215390" y="402590"/>
                  </a:cubicBezTo>
                  <a:close/>
                </a:path>
              </a:pathLst>
            </a:custGeom>
            <a:solidFill>
              <a:srgbClr val="EDF1F2">
                <a:alpha val="80000"/>
              </a:srgbClr>
            </a:solidFill>
            <a:ln w="12700">
              <a:solidFill>
                <a:srgbClr val="000000"/>
              </a:solidFill>
            </a:ln>
          </p:spPr>
        </p:sp>
      </p:grpSp>
      <p:sp>
        <p:nvSpPr>
          <p:cNvPr id="4" name="TextBox 4"/>
          <p:cNvSpPr txBox="1"/>
          <p:nvPr/>
        </p:nvSpPr>
        <p:spPr>
          <a:xfrm>
            <a:off x="453451" y="2876408"/>
            <a:ext cx="5633392" cy="5783635"/>
          </a:xfrm>
          <a:prstGeom prst="rect">
            <a:avLst/>
          </a:prstGeom>
        </p:spPr>
        <p:txBody>
          <a:bodyPr wrap="square" lIns="0" tIns="0" rIns="0" bIns="0" rtlCol="0" anchor="t">
            <a:spAutoFit/>
          </a:bodyPr>
          <a:lstStyle/>
          <a:p>
            <a:r>
              <a:rPr lang="en-US" sz="3200" b="1" u="sng" dirty="0"/>
              <a:t>Tokenization</a:t>
            </a:r>
          </a:p>
          <a:p>
            <a:endParaRPr lang="fr-FR" sz="3200" dirty="0"/>
          </a:p>
          <a:p>
            <a:r>
              <a:rPr lang="en-US" sz="3200" dirty="0"/>
              <a:t>Tokenization is the process of breaking down a text into smaller units, such as words or </a:t>
            </a:r>
            <a:r>
              <a:rPr lang="en-US" sz="3200" dirty="0" err="1"/>
              <a:t>subwords</a:t>
            </a:r>
            <a:r>
              <a:rPr lang="en-US" sz="3200" dirty="0"/>
              <a:t>.</a:t>
            </a:r>
          </a:p>
          <a:p>
            <a:r>
              <a:rPr lang="en-US" sz="3200" dirty="0"/>
              <a:t> </a:t>
            </a:r>
          </a:p>
          <a:p>
            <a:r>
              <a:rPr lang="en-US" sz="3200" dirty="0"/>
              <a:t>It is an essential step in natural language processing as it helps to extract meaningful information from the text.</a:t>
            </a:r>
            <a:endParaRPr lang="fr-FR" sz="3200" dirty="0"/>
          </a:p>
          <a:p>
            <a:pPr>
              <a:lnSpc>
                <a:spcPts val="6749"/>
              </a:lnSpc>
            </a:pPr>
            <a:endParaRPr lang="en-US" sz="3200" spc="-112" dirty="0">
              <a:solidFill>
                <a:srgbClr val="2140C4"/>
              </a:solidFill>
              <a:latin typeface="Muli Bold"/>
            </a:endParaRPr>
          </a:p>
        </p:txBody>
      </p:sp>
      <p:sp>
        <p:nvSpPr>
          <p:cNvPr id="5" name="TextBox 5"/>
          <p:cNvSpPr txBox="1"/>
          <p:nvPr/>
        </p:nvSpPr>
        <p:spPr>
          <a:xfrm>
            <a:off x="1493628" y="1312653"/>
            <a:ext cx="8773790" cy="356829"/>
          </a:xfrm>
          <a:prstGeom prst="rect">
            <a:avLst/>
          </a:prstGeom>
        </p:spPr>
        <p:txBody>
          <a:bodyPr lIns="0" tIns="0" rIns="0" bIns="0" rtlCol="0" anchor="t">
            <a:spAutoFit/>
          </a:bodyPr>
          <a:lstStyle/>
          <a:p>
            <a:pPr marL="0" lvl="0" indent="0" algn="l">
              <a:lnSpc>
                <a:spcPts val="2879"/>
              </a:lnSpc>
              <a:spcBef>
                <a:spcPct val="0"/>
              </a:spcBef>
            </a:pPr>
            <a:r>
              <a:rPr lang="en-US" sz="2399" spc="21" dirty="0">
                <a:solidFill>
                  <a:srgbClr val="000000"/>
                </a:solidFill>
                <a:latin typeface="Rubik Bold"/>
              </a:rPr>
              <a:t>Data Preprocessing</a:t>
            </a:r>
          </a:p>
        </p:txBody>
      </p:sp>
      <p:sp>
        <p:nvSpPr>
          <p:cNvPr id="6" name="AutoShape 6"/>
          <p:cNvSpPr/>
          <p:nvPr/>
        </p:nvSpPr>
        <p:spPr>
          <a:xfrm rot="-9602">
            <a:off x="963985" y="1867484"/>
            <a:ext cx="8525088" cy="0"/>
          </a:xfrm>
          <a:prstGeom prst="line">
            <a:avLst/>
          </a:prstGeom>
          <a:ln w="47625" cap="flat">
            <a:solidFill>
              <a:srgbClr val="2140C4"/>
            </a:solidFill>
            <a:prstDash val="solid"/>
            <a:headEnd type="none" w="sm" len="sm"/>
            <a:tailEnd type="none" w="sm" len="sm"/>
          </a:ln>
        </p:spPr>
      </p:sp>
      <p:sp>
        <p:nvSpPr>
          <p:cNvPr id="7" name="AutoShape 7"/>
          <p:cNvSpPr/>
          <p:nvPr/>
        </p:nvSpPr>
        <p:spPr>
          <a:xfrm>
            <a:off x="453451" y="1368204"/>
            <a:ext cx="316457" cy="315924"/>
          </a:xfrm>
          <a:prstGeom prst="rect">
            <a:avLst/>
          </a:prstGeom>
          <a:solidFill>
            <a:srgbClr val="2140C4"/>
          </a:solidFill>
        </p:spPr>
      </p:sp>
      <p:sp>
        <p:nvSpPr>
          <p:cNvPr id="9" name="TextBox 9"/>
          <p:cNvSpPr txBox="1"/>
          <p:nvPr/>
        </p:nvSpPr>
        <p:spPr>
          <a:xfrm>
            <a:off x="964002" y="1860340"/>
            <a:ext cx="15540487" cy="323850"/>
          </a:xfrm>
          <a:prstGeom prst="rect">
            <a:avLst/>
          </a:prstGeom>
        </p:spPr>
        <p:txBody>
          <a:bodyPr lIns="0" tIns="0" rIns="0" bIns="0" rtlCol="0" anchor="t">
            <a:spAutoFit/>
          </a:bodyPr>
          <a:lstStyle/>
          <a:p>
            <a:pPr marL="0" lvl="0" indent="0" algn="l">
              <a:lnSpc>
                <a:spcPts val="2400"/>
              </a:lnSpc>
              <a:spcBef>
                <a:spcPct val="0"/>
              </a:spcBef>
            </a:pPr>
            <a:endParaRPr/>
          </a:p>
        </p:txBody>
      </p:sp>
      <p:sp>
        <p:nvSpPr>
          <p:cNvPr id="10" name="TextBox 10"/>
          <p:cNvSpPr txBox="1"/>
          <p:nvPr/>
        </p:nvSpPr>
        <p:spPr>
          <a:xfrm>
            <a:off x="1028700" y="1365193"/>
            <a:ext cx="929856" cy="320601"/>
          </a:xfrm>
          <a:prstGeom prst="rect">
            <a:avLst/>
          </a:prstGeom>
        </p:spPr>
        <p:txBody>
          <a:bodyPr lIns="0" tIns="0" rIns="0" bIns="0" rtlCol="0" anchor="t">
            <a:spAutoFit/>
          </a:bodyPr>
          <a:lstStyle/>
          <a:p>
            <a:pPr>
              <a:lnSpc>
                <a:spcPts val="2520"/>
              </a:lnSpc>
            </a:pPr>
            <a:r>
              <a:rPr lang="en-US" sz="2400" spc="-24" dirty="0">
                <a:solidFill>
                  <a:srgbClr val="151B39"/>
                </a:solidFill>
                <a:latin typeface="Rubik Bold"/>
              </a:rPr>
              <a:t>04</a:t>
            </a:r>
          </a:p>
        </p:txBody>
      </p:sp>
      <p:grpSp>
        <p:nvGrpSpPr>
          <p:cNvPr id="11" name="Group 11"/>
          <p:cNvGrpSpPr/>
          <p:nvPr/>
        </p:nvGrpSpPr>
        <p:grpSpPr>
          <a:xfrm>
            <a:off x="9489057" y="2017503"/>
            <a:ext cx="7770243" cy="1356756"/>
            <a:chOff x="0" y="-19050"/>
            <a:chExt cx="10360325" cy="1809008"/>
          </a:xfrm>
        </p:grpSpPr>
        <p:sp>
          <p:nvSpPr>
            <p:cNvPr id="12" name="TextBox 12"/>
            <p:cNvSpPr txBox="1"/>
            <p:nvPr/>
          </p:nvSpPr>
          <p:spPr>
            <a:xfrm>
              <a:off x="0" y="-19050"/>
              <a:ext cx="10360325" cy="425450"/>
            </a:xfrm>
            <a:prstGeom prst="rect">
              <a:avLst/>
            </a:prstGeom>
          </p:spPr>
          <p:txBody>
            <a:bodyPr lIns="0" tIns="0" rIns="0" bIns="0" rtlCol="0" anchor="t">
              <a:spAutoFit/>
            </a:bodyPr>
            <a:lstStyle/>
            <a:p>
              <a:pPr marL="0" lvl="0" indent="0" algn="l">
                <a:lnSpc>
                  <a:spcPts val="2400"/>
                </a:lnSpc>
                <a:spcBef>
                  <a:spcPct val="0"/>
                </a:spcBef>
              </a:pPr>
              <a:endParaRPr/>
            </a:p>
          </p:txBody>
        </p:sp>
        <p:sp>
          <p:nvSpPr>
            <p:cNvPr id="13" name="TextBox 13"/>
            <p:cNvSpPr txBox="1"/>
            <p:nvPr/>
          </p:nvSpPr>
          <p:spPr>
            <a:xfrm>
              <a:off x="0" y="1080705"/>
              <a:ext cx="10360325" cy="709253"/>
            </a:xfrm>
            <a:prstGeom prst="rect">
              <a:avLst/>
            </a:prstGeom>
          </p:spPr>
          <p:txBody>
            <a:bodyPr lIns="0" tIns="0" rIns="0" bIns="0" rtlCol="0" anchor="t">
              <a:spAutoFit/>
            </a:bodyPr>
            <a:lstStyle/>
            <a:p>
              <a:pPr>
                <a:lnSpc>
                  <a:spcPts val="4355"/>
                </a:lnSpc>
              </a:pPr>
              <a:endParaRPr lang="en-US" sz="3350" dirty="0">
                <a:solidFill>
                  <a:srgbClr val="000000"/>
                </a:solidFill>
                <a:latin typeface="Rubik"/>
              </a:endParaRPr>
            </a:p>
          </p:txBody>
        </p:sp>
      </p:grpSp>
      <p:pic>
        <p:nvPicPr>
          <p:cNvPr id="14" name="Image 13" descr="Guide for Tokenization in a Nutshell - Tools, Types - Analytics Vidhy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82978" y="3374259"/>
            <a:ext cx="8812417" cy="54248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7017120" y="1879390"/>
            <a:ext cx="12533932" cy="11669091"/>
            <a:chOff x="0" y="0"/>
            <a:chExt cx="6350000" cy="5911850"/>
          </a:xfrm>
        </p:grpSpPr>
        <p:sp>
          <p:nvSpPr>
            <p:cNvPr id="3" name="Freeform 3"/>
            <p:cNvSpPr/>
            <p:nvPr/>
          </p:nvSpPr>
          <p:spPr>
            <a:xfrm>
              <a:off x="-68580" y="0"/>
              <a:ext cx="6417310" cy="5911850"/>
            </a:xfrm>
            <a:custGeom>
              <a:avLst/>
              <a:gdLst/>
              <a:ahLst/>
              <a:cxnLst/>
              <a:rect l="l" t="t" r="r" b="b"/>
              <a:pathLst>
                <a:path w="6417310" h="5911850">
                  <a:moveTo>
                    <a:pt x="1215390" y="402590"/>
                  </a:moveTo>
                  <a:lnTo>
                    <a:pt x="177800" y="2192020"/>
                  </a:lnTo>
                  <a:cubicBezTo>
                    <a:pt x="0" y="2498090"/>
                    <a:pt x="43180" y="2884170"/>
                    <a:pt x="283210" y="3144520"/>
                  </a:cubicBezTo>
                  <a:lnTo>
                    <a:pt x="2594610" y="5651500"/>
                  </a:lnTo>
                  <a:cubicBezTo>
                    <a:pt x="2747010" y="5817870"/>
                    <a:pt x="2962910" y="5911850"/>
                    <a:pt x="3187700" y="5911850"/>
                  </a:cubicBezTo>
                  <a:lnTo>
                    <a:pt x="5609590" y="5911850"/>
                  </a:lnTo>
                  <a:cubicBezTo>
                    <a:pt x="6055360" y="5911850"/>
                    <a:pt x="6417310" y="5549900"/>
                    <a:pt x="6417310" y="5104130"/>
                  </a:cubicBezTo>
                  <a:lnTo>
                    <a:pt x="6417310" y="1891030"/>
                  </a:lnTo>
                  <a:cubicBezTo>
                    <a:pt x="6417310" y="1724660"/>
                    <a:pt x="6366510" y="1562100"/>
                    <a:pt x="6269990" y="1426210"/>
                  </a:cubicBezTo>
                  <a:lnTo>
                    <a:pt x="5507990" y="342900"/>
                  </a:lnTo>
                  <a:cubicBezTo>
                    <a:pt x="5356860" y="128270"/>
                    <a:pt x="5110480" y="0"/>
                    <a:pt x="4847590" y="0"/>
                  </a:cubicBezTo>
                  <a:lnTo>
                    <a:pt x="1913890" y="0"/>
                  </a:lnTo>
                  <a:cubicBezTo>
                    <a:pt x="1625600" y="0"/>
                    <a:pt x="1358900" y="153670"/>
                    <a:pt x="1215390" y="402590"/>
                  </a:cubicBezTo>
                  <a:close/>
                </a:path>
              </a:pathLst>
            </a:custGeom>
            <a:solidFill>
              <a:srgbClr val="EDF1F2">
                <a:alpha val="80000"/>
              </a:srgbClr>
            </a:solidFill>
            <a:ln w="12700">
              <a:solidFill>
                <a:srgbClr val="000000"/>
              </a:solidFill>
            </a:ln>
          </p:spPr>
        </p:sp>
      </p:grpSp>
      <p:sp>
        <p:nvSpPr>
          <p:cNvPr id="4" name="TextBox 4"/>
          <p:cNvSpPr txBox="1"/>
          <p:nvPr/>
        </p:nvSpPr>
        <p:spPr>
          <a:xfrm>
            <a:off x="1028700" y="4719638"/>
            <a:ext cx="4834104" cy="859210"/>
          </a:xfrm>
          <a:prstGeom prst="rect">
            <a:avLst/>
          </a:prstGeom>
        </p:spPr>
        <p:txBody>
          <a:bodyPr lIns="0" tIns="0" rIns="0" bIns="0" rtlCol="0" anchor="t">
            <a:spAutoFit/>
          </a:bodyPr>
          <a:lstStyle/>
          <a:p>
            <a:pPr>
              <a:lnSpc>
                <a:spcPts val="6749"/>
              </a:lnSpc>
            </a:pPr>
            <a:r>
              <a:rPr lang="en-US" sz="5624" spc="-112" dirty="0">
                <a:solidFill>
                  <a:srgbClr val="2140C4"/>
                </a:solidFill>
                <a:latin typeface="Muli Bold"/>
              </a:rPr>
              <a:t>Data Cleaning</a:t>
            </a:r>
          </a:p>
        </p:txBody>
      </p:sp>
      <p:sp>
        <p:nvSpPr>
          <p:cNvPr id="5" name="TextBox 5"/>
          <p:cNvSpPr txBox="1"/>
          <p:nvPr/>
        </p:nvSpPr>
        <p:spPr>
          <a:xfrm>
            <a:off x="1493628" y="1312653"/>
            <a:ext cx="8838890" cy="356829"/>
          </a:xfrm>
          <a:prstGeom prst="rect">
            <a:avLst/>
          </a:prstGeom>
        </p:spPr>
        <p:txBody>
          <a:bodyPr lIns="0" tIns="0" rIns="0" bIns="0" rtlCol="0" anchor="t">
            <a:spAutoFit/>
          </a:bodyPr>
          <a:lstStyle/>
          <a:p>
            <a:pPr lvl="0">
              <a:lnSpc>
                <a:spcPts val="2879"/>
              </a:lnSpc>
              <a:spcBef>
                <a:spcPct val="0"/>
              </a:spcBef>
            </a:pPr>
            <a:r>
              <a:rPr lang="en-US" sz="2399" spc="21" dirty="0">
                <a:solidFill>
                  <a:srgbClr val="000000"/>
                </a:solidFill>
                <a:latin typeface="Rubik Bold"/>
              </a:rPr>
              <a:t>Data Preprocessing</a:t>
            </a:r>
          </a:p>
        </p:txBody>
      </p:sp>
      <p:sp>
        <p:nvSpPr>
          <p:cNvPr id="6" name="AutoShape 6"/>
          <p:cNvSpPr/>
          <p:nvPr/>
        </p:nvSpPr>
        <p:spPr>
          <a:xfrm rot="-9462">
            <a:off x="963986" y="1867484"/>
            <a:ext cx="8651420" cy="0"/>
          </a:xfrm>
          <a:prstGeom prst="line">
            <a:avLst/>
          </a:prstGeom>
          <a:ln w="47625" cap="flat">
            <a:solidFill>
              <a:srgbClr val="2140C4"/>
            </a:solidFill>
            <a:prstDash val="solid"/>
            <a:headEnd type="none" w="sm" len="sm"/>
            <a:tailEnd type="none" w="sm" len="sm"/>
          </a:ln>
        </p:spPr>
      </p:sp>
      <p:sp>
        <p:nvSpPr>
          <p:cNvPr id="7" name="AutoShape 7"/>
          <p:cNvSpPr/>
          <p:nvPr/>
        </p:nvSpPr>
        <p:spPr>
          <a:xfrm>
            <a:off x="453451" y="1368204"/>
            <a:ext cx="316457" cy="315924"/>
          </a:xfrm>
          <a:prstGeom prst="rect">
            <a:avLst/>
          </a:prstGeom>
          <a:solidFill>
            <a:srgbClr val="2140C4"/>
          </a:solidFill>
        </p:spPr>
      </p:sp>
      <p:sp>
        <p:nvSpPr>
          <p:cNvPr id="9" name="TextBox 9"/>
          <p:cNvSpPr txBox="1"/>
          <p:nvPr/>
        </p:nvSpPr>
        <p:spPr>
          <a:xfrm>
            <a:off x="964002" y="1860340"/>
            <a:ext cx="15540487" cy="323850"/>
          </a:xfrm>
          <a:prstGeom prst="rect">
            <a:avLst/>
          </a:prstGeom>
        </p:spPr>
        <p:txBody>
          <a:bodyPr lIns="0" tIns="0" rIns="0" bIns="0" rtlCol="0" anchor="t">
            <a:spAutoFit/>
          </a:bodyPr>
          <a:lstStyle/>
          <a:p>
            <a:pPr marL="0" lvl="0" indent="0" algn="l">
              <a:lnSpc>
                <a:spcPts val="2400"/>
              </a:lnSpc>
              <a:spcBef>
                <a:spcPct val="0"/>
              </a:spcBef>
            </a:pPr>
            <a:endParaRPr/>
          </a:p>
        </p:txBody>
      </p:sp>
      <p:sp>
        <p:nvSpPr>
          <p:cNvPr id="10" name="TextBox 10"/>
          <p:cNvSpPr txBox="1"/>
          <p:nvPr/>
        </p:nvSpPr>
        <p:spPr>
          <a:xfrm>
            <a:off x="1028700" y="1368204"/>
            <a:ext cx="929856" cy="320601"/>
          </a:xfrm>
          <a:prstGeom prst="rect">
            <a:avLst/>
          </a:prstGeom>
        </p:spPr>
        <p:txBody>
          <a:bodyPr lIns="0" tIns="0" rIns="0" bIns="0" rtlCol="0" anchor="t">
            <a:spAutoFit/>
          </a:bodyPr>
          <a:lstStyle/>
          <a:p>
            <a:pPr>
              <a:lnSpc>
                <a:spcPts val="2520"/>
              </a:lnSpc>
            </a:pPr>
            <a:r>
              <a:rPr lang="en-US" sz="2400" spc="-24" dirty="0">
                <a:solidFill>
                  <a:srgbClr val="151B39"/>
                </a:solidFill>
                <a:latin typeface="Rubik Bold"/>
              </a:rPr>
              <a:t>04</a:t>
            </a:r>
          </a:p>
        </p:txBody>
      </p:sp>
      <p:grpSp>
        <p:nvGrpSpPr>
          <p:cNvPr id="11" name="Group 11"/>
          <p:cNvGrpSpPr/>
          <p:nvPr/>
        </p:nvGrpSpPr>
        <p:grpSpPr>
          <a:xfrm>
            <a:off x="9615389" y="1248594"/>
            <a:ext cx="8060854" cy="1304992"/>
            <a:chOff x="0" y="-19050"/>
            <a:chExt cx="10747806" cy="1739989"/>
          </a:xfrm>
        </p:grpSpPr>
        <p:sp>
          <p:nvSpPr>
            <p:cNvPr id="12" name="TextBox 12"/>
            <p:cNvSpPr txBox="1"/>
            <p:nvPr/>
          </p:nvSpPr>
          <p:spPr>
            <a:xfrm>
              <a:off x="0" y="-19050"/>
              <a:ext cx="10360325" cy="425450"/>
            </a:xfrm>
            <a:prstGeom prst="rect">
              <a:avLst/>
            </a:prstGeom>
          </p:spPr>
          <p:txBody>
            <a:bodyPr lIns="0" tIns="0" rIns="0" bIns="0" rtlCol="0" anchor="t">
              <a:spAutoFit/>
            </a:bodyPr>
            <a:lstStyle/>
            <a:p>
              <a:pPr marL="0" lvl="0" indent="0" algn="l">
                <a:lnSpc>
                  <a:spcPts val="2400"/>
                </a:lnSpc>
                <a:spcBef>
                  <a:spcPct val="0"/>
                </a:spcBef>
              </a:pPr>
              <a:endParaRPr/>
            </a:p>
          </p:txBody>
        </p:sp>
        <p:sp>
          <p:nvSpPr>
            <p:cNvPr id="13" name="TextBox 13"/>
            <p:cNvSpPr txBox="1"/>
            <p:nvPr/>
          </p:nvSpPr>
          <p:spPr>
            <a:xfrm>
              <a:off x="387481" y="1310570"/>
              <a:ext cx="10360325" cy="410369"/>
            </a:xfrm>
            <a:prstGeom prst="rect">
              <a:avLst/>
            </a:prstGeom>
          </p:spPr>
          <p:txBody>
            <a:bodyPr lIns="0" tIns="0" rIns="0" bIns="0" rtlCol="0" anchor="t">
              <a:spAutoFit/>
            </a:bodyPr>
            <a:lstStyle/>
            <a:p>
              <a:endParaRPr lang="fr-FR" sz="2000" dirty="0"/>
            </a:p>
          </p:txBody>
        </p:sp>
      </p:grpSp>
      <p:pic>
        <p:nvPicPr>
          <p:cNvPr id="15" name="Image 14"/>
          <p:cNvPicPr/>
          <p:nvPr/>
        </p:nvPicPr>
        <p:blipFill>
          <a:blip r:embed="rId2"/>
          <a:stretch>
            <a:fillRect/>
          </a:stretch>
        </p:blipFill>
        <p:spPr>
          <a:xfrm>
            <a:off x="9353328" y="2718517"/>
            <a:ext cx="8298852" cy="69207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21559"/>
            <a:ext cx="16981952" cy="769378"/>
          </a:xfrm>
          <a:prstGeom prst="rect">
            <a:avLst/>
          </a:prstGeom>
        </p:spPr>
        <p:txBody>
          <a:bodyPr lIns="0" tIns="0" rIns="0" bIns="0" rtlCol="0" anchor="t">
            <a:spAutoFit/>
          </a:bodyPr>
          <a:lstStyle/>
          <a:p>
            <a:pPr>
              <a:lnSpc>
                <a:spcPts val="5774"/>
              </a:lnSpc>
            </a:pPr>
            <a:r>
              <a:rPr lang="en-US" sz="5499" spc="-54" dirty="0">
                <a:solidFill>
                  <a:srgbClr val="151B39"/>
                </a:solidFill>
                <a:latin typeface="Halant Bold"/>
              </a:rPr>
              <a:t>Features Extraction</a:t>
            </a:r>
          </a:p>
        </p:txBody>
      </p:sp>
      <p:sp>
        <p:nvSpPr>
          <p:cNvPr id="3" name="AutoShape 3"/>
          <p:cNvSpPr/>
          <p:nvPr/>
        </p:nvSpPr>
        <p:spPr>
          <a:xfrm>
            <a:off x="1397741" y="2552700"/>
            <a:ext cx="6242585" cy="2073404"/>
          </a:xfrm>
          <a:prstGeom prst="rect">
            <a:avLst/>
          </a:prstGeom>
          <a:solidFill>
            <a:srgbClr val="FFFFFF"/>
          </a:solidFill>
        </p:spPr>
      </p:sp>
      <p:sp>
        <p:nvSpPr>
          <p:cNvPr id="4" name="AutoShape 4"/>
          <p:cNvSpPr/>
          <p:nvPr/>
        </p:nvSpPr>
        <p:spPr>
          <a:xfrm>
            <a:off x="1251380" y="2552700"/>
            <a:ext cx="146362" cy="2073404"/>
          </a:xfrm>
          <a:prstGeom prst="rect">
            <a:avLst/>
          </a:prstGeom>
          <a:solidFill>
            <a:srgbClr val="2140C4"/>
          </a:solidFill>
        </p:spPr>
      </p:sp>
      <p:sp>
        <p:nvSpPr>
          <p:cNvPr id="5" name="TextBox 5"/>
          <p:cNvSpPr txBox="1"/>
          <p:nvPr/>
        </p:nvSpPr>
        <p:spPr>
          <a:xfrm>
            <a:off x="1921700" y="3315140"/>
            <a:ext cx="929856" cy="605674"/>
          </a:xfrm>
          <a:prstGeom prst="rect">
            <a:avLst/>
          </a:prstGeom>
        </p:spPr>
        <p:txBody>
          <a:bodyPr lIns="0" tIns="0" rIns="0" bIns="0" rtlCol="0" anchor="t">
            <a:spAutoFit/>
          </a:bodyPr>
          <a:lstStyle/>
          <a:p>
            <a:pPr>
              <a:lnSpc>
                <a:spcPts val="4619"/>
              </a:lnSpc>
            </a:pPr>
            <a:r>
              <a:rPr lang="en-US" sz="4399" spc="-43">
                <a:solidFill>
                  <a:srgbClr val="151B39"/>
                </a:solidFill>
                <a:latin typeface="Halant Medium Bold"/>
              </a:rPr>
              <a:t>01</a:t>
            </a:r>
          </a:p>
        </p:txBody>
      </p:sp>
      <p:sp>
        <p:nvSpPr>
          <p:cNvPr id="6" name="TextBox 6"/>
          <p:cNvSpPr txBox="1"/>
          <p:nvPr/>
        </p:nvSpPr>
        <p:spPr>
          <a:xfrm>
            <a:off x="3110152" y="3372232"/>
            <a:ext cx="3757864" cy="450123"/>
          </a:xfrm>
          <a:prstGeom prst="rect">
            <a:avLst/>
          </a:prstGeom>
        </p:spPr>
        <p:txBody>
          <a:bodyPr lIns="0" tIns="0" rIns="0" bIns="0" rtlCol="0" anchor="t">
            <a:spAutoFit/>
          </a:bodyPr>
          <a:lstStyle/>
          <a:p>
            <a:pPr marL="0" lvl="0" indent="0" algn="l">
              <a:lnSpc>
                <a:spcPts val="3359"/>
              </a:lnSpc>
            </a:pPr>
            <a:r>
              <a:rPr lang="en-US" sz="3200" spc="-60" dirty="0">
                <a:solidFill>
                  <a:srgbClr val="151B39"/>
                </a:solidFill>
                <a:latin typeface="Halant Medium Bold"/>
              </a:rPr>
              <a:t>Word </a:t>
            </a:r>
            <a:r>
              <a:rPr lang="en-US" sz="3200" spc="-60" dirty="0" err="1">
                <a:solidFill>
                  <a:srgbClr val="151B39"/>
                </a:solidFill>
                <a:latin typeface="Halant Medium Bold"/>
              </a:rPr>
              <a:t>Embeddings</a:t>
            </a:r>
            <a:endParaRPr lang="en-US" sz="3200" spc="-60" dirty="0">
              <a:solidFill>
                <a:srgbClr val="151B39"/>
              </a:solidFill>
              <a:latin typeface="Halant Medium Bold"/>
            </a:endParaRPr>
          </a:p>
        </p:txBody>
      </p:sp>
      <p:sp>
        <p:nvSpPr>
          <p:cNvPr id="7" name="AutoShape 7"/>
          <p:cNvSpPr/>
          <p:nvPr/>
        </p:nvSpPr>
        <p:spPr>
          <a:xfrm>
            <a:off x="6167473" y="5150735"/>
            <a:ext cx="5896601" cy="1790059"/>
          </a:xfrm>
          <a:prstGeom prst="rect">
            <a:avLst/>
          </a:prstGeom>
          <a:solidFill>
            <a:srgbClr val="FFFFFF"/>
          </a:solidFill>
        </p:spPr>
      </p:sp>
      <p:sp>
        <p:nvSpPr>
          <p:cNvPr id="8" name="TextBox 8"/>
          <p:cNvSpPr txBox="1"/>
          <p:nvPr/>
        </p:nvSpPr>
        <p:spPr>
          <a:xfrm>
            <a:off x="6710471" y="5771714"/>
            <a:ext cx="929856" cy="605674"/>
          </a:xfrm>
          <a:prstGeom prst="rect">
            <a:avLst/>
          </a:prstGeom>
        </p:spPr>
        <p:txBody>
          <a:bodyPr lIns="0" tIns="0" rIns="0" bIns="0" rtlCol="0" anchor="t">
            <a:spAutoFit/>
          </a:bodyPr>
          <a:lstStyle/>
          <a:p>
            <a:pPr>
              <a:lnSpc>
                <a:spcPts val="4619"/>
              </a:lnSpc>
            </a:pPr>
            <a:r>
              <a:rPr lang="en-US" sz="4399" spc="-43">
                <a:solidFill>
                  <a:srgbClr val="151B39"/>
                </a:solidFill>
                <a:latin typeface="Halant Medium Bold"/>
              </a:rPr>
              <a:t>02</a:t>
            </a:r>
          </a:p>
        </p:txBody>
      </p:sp>
      <p:sp>
        <p:nvSpPr>
          <p:cNvPr id="9" name="TextBox 9"/>
          <p:cNvSpPr txBox="1"/>
          <p:nvPr/>
        </p:nvSpPr>
        <p:spPr>
          <a:xfrm>
            <a:off x="7879884" y="5828454"/>
            <a:ext cx="3757864" cy="450123"/>
          </a:xfrm>
          <a:prstGeom prst="rect">
            <a:avLst/>
          </a:prstGeom>
        </p:spPr>
        <p:txBody>
          <a:bodyPr lIns="0" tIns="0" rIns="0" bIns="0" rtlCol="0" anchor="t">
            <a:spAutoFit/>
          </a:bodyPr>
          <a:lstStyle/>
          <a:p>
            <a:pPr marL="0" lvl="0" indent="0" algn="l">
              <a:lnSpc>
                <a:spcPts val="3359"/>
              </a:lnSpc>
              <a:spcBef>
                <a:spcPct val="0"/>
              </a:spcBef>
            </a:pPr>
            <a:r>
              <a:rPr lang="en-US" sz="3200" spc="-60" dirty="0">
                <a:solidFill>
                  <a:srgbClr val="151B39"/>
                </a:solidFill>
                <a:latin typeface="Halant Medium Bold"/>
              </a:rPr>
              <a:t>TF-IDF</a:t>
            </a:r>
          </a:p>
        </p:txBody>
      </p:sp>
      <p:sp>
        <p:nvSpPr>
          <p:cNvPr id="10" name="AutoShape 10"/>
          <p:cNvSpPr/>
          <p:nvPr/>
        </p:nvSpPr>
        <p:spPr>
          <a:xfrm>
            <a:off x="6167473" y="5150735"/>
            <a:ext cx="146362" cy="1790059"/>
          </a:xfrm>
          <a:prstGeom prst="rect">
            <a:avLst/>
          </a:prstGeom>
          <a:solidFill>
            <a:srgbClr val="64DFD4"/>
          </a:solidFill>
        </p:spPr>
      </p:sp>
      <p:sp>
        <p:nvSpPr>
          <p:cNvPr id="12" name="AutoShape 3"/>
          <p:cNvSpPr/>
          <p:nvPr/>
        </p:nvSpPr>
        <p:spPr>
          <a:xfrm>
            <a:off x="11784109" y="7463420"/>
            <a:ext cx="6242585" cy="2073404"/>
          </a:xfrm>
          <a:prstGeom prst="rect">
            <a:avLst/>
          </a:prstGeom>
          <a:solidFill>
            <a:srgbClr val="FFFFFF"/>
          </a:solidFill>
        </p:spPr>
      </p:sp>
      <p:sp>
        <p:nvSpPr>
          <p:cNvPr id="13" name="AutoShape 4"/>
          <p:cNvSpPr/>
          <p:nvPr/>
        </p:nvSpPr>
        <p:spPr>
          <a:xfrm>
            <a:off x="11637748" y="7463420"/>
            <a:ext cx="146362" cy="2073404"/>
          </a:xfrm>
          <a:prstGeom prst="rect">
            <a:avLst/>
          </a:prstGeom>
          <a:solidFill>
            <a:srgbClr val="2140C4"/>
          </a:solidFill>
        </p:spPr>
      </p:sp>
      <p:sp>
        <p:nvSpPr>
          <p:cNvPr id="14" name="TextBox 5"/>
          <p:cNvSpPr txBox="1"/>
          <p:nvPr/>
        </p:nvSpPr>
        <p:spPr>
          <a:xfrm>
            <a:off x="12308068" y="8225860"/>
            <a:ext cx="929856" cy="611642"/>
          </a:xfrm>
          <a:prstGeom prst="rect">
            <a:avLst/>
          </a:prstGeom>
        </p:spPr>
        <p:txBody>
          <a:bodyPr lIns="0" tIns="0" rIns="0" bIns="0" rtlCol="0" anchor="t">
            <a:spAutoFit/>
          </a:bodyPr>
          <a:lstStyle/>
          <a:p>
            <a:pPr>
              <a:lnSpc>
                <a:spcPts val="4619"/>
              </a:lnSpc>
            </a:pPr>
            <a:r>
              <a:rPr lang="en-US" sz="4399" spc="-43" dirty="0">
                <a:solidFill>
                  <a:srgbClr val="151B39"/>
                </a:solidFill>
                <a:latin typeface="Halant Medium Bold"/>
              </a:rPr>
              <a:t>03</a:t>
            </a:r>
          </a:p>
        </p:txBody>
      </p:sp>
      <p:sp>
        <p:nvSpPr>
          <p:cNvPr id="15" name="TextBox 6"/>
          <p:cNvSpPr txBox="1"/>
          <p:nvPr/>
        </p:nvSpPr>
        <p:spPr>
          <a:xfrm>
            <a:off x="13496520" y="8282952"/>
            <a:ext cx="3757864" cy="450123"/>
          </a:xfrm>
          <a:prstGeom prst="rect">
            <a:avLst/>
          </a:prstGeom>
        </p:spPr>
        <p:txBody>
          <a:bodyPr lIns="0" tIns="0" rIns="0" bIns="0" rtlCol="0" anchor="t">
            <a:spAutoFit/>
          </a:bodyPr>
          <a:lstStyle/>
          <a:p>
            <a:pPr marL="0" lvl="0" indent="0" algn="l">
              <a:lnSpc>
                <a:spcPts val="3359"/>
              </a:lnSpc>
            </a:pPr>
            <a:r>
              <a:rPr lang="en-US" sz="3200" spc="-60" dirty="0">
                <a:solidFill>
                  <a:srgbClr val="151B39"/>
                </a:solidFill>
                <a:latin typeface="Halant Medium Bold"/>
              </a:rPr>
              <a:t>Transformers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64002" y="1879390"/>
            <a:ext cx="6648878" cy="0"/>
          </a:xfrm>
          <a:prstGeom prst="line">
            <a:avLst/>
          </a:prstGeom>
          <a:ln w="47625" cap="flat">
            <a:solidFill>
              <a:srgbClr val="1D3880"/>
            </a:solidFill>
            <a:prstDash val="solid"/>
            <a:headEnd type="none" w="sm" len="sm"/>
            <a:tailEnd type="none" w="sm" len="sm"/>
          </a:ln>
        </p:spPr>
      </p:sp>
      <p:sp>
        <p:nvSpPr>
          <p:cNvPr id="3" name="AutoShape 3"/>
          <p:cNvSpPr/>
          <p:nvPr/>
        </p:nvSpPr>
        <p:spPr>
          <a:xfrm>
            <a:off x="453451" y="1368204"/>
            <a:ext cx="316457" cy="315924"/>
          </a:xfrm>
          <a:prstGeom prst="rect">
            <a:avLst/>
          </a:prstGeom>
          <a:solidFill>
            <a:srgbClr val="2140C4"/>
          </a:solidFill>
        </p:spPr>
      </p:sp>
      <p:grpSp>
        <p:nvGrpSpPr>
          <p:cNvPr id="5" name="Group 5"/>
          <p:cNvGrpSpPr/>
          <p:nvPr/>
        </p:nvGrpSpPr>
        <p:grpSpPr>
          <a:xfrm>
            <a:off x="1028700" y="2470651"/>
            <a:ext cx="8115300" cy="6927285"/>
            <a:chOff x="0" y="-66477"/>
            <a:chExt cx="10820400" cy="9236377"/>
          </a:xfrm>
        </p:grpSpPr>
        <p:sp>
          <p:nvSpPr>
            <p:cNvPr id="6" name="TextBox 6"/>
            <p:cNvSpPr txBox="1"/>
            <p:nvPr/>
          </p:nvSpPr>
          <p:spPr>
            <a:xfrm>
              <a:off x="0" y="-66477"/>
              <a:ext cx="10820400" cy="1285875"/>
            </a:xfrm>
            <a:prstGeom prst="rect">
              <a:avLst/>
            </a:prstGeom>
          </p:spPr>
          <p:txBody>
            <a:bodyPr lIns="0" tIns="0" rIns="0" bIns="0" rtlCol="0" anchor="t">
              <a:spAutoFit/>
            </a:bodyPr>
            <a:lstStyle/>
            <a:p>
              <a:pPr>
                <a:lnSpc>
                  <a:spcPts val="7800"/>
                </a:lnSpc>
              </a:pPr>
              <a:r>
                <a:rPr lang="en-US" sz="6000" spc="-120" dirty="0">
                  <a:solidFill>
                    <a:srgbClr val="2140C4"/>
                  </a:solidFill>
                  <a:latin typeface="Muli Regular Bold"/>
                </a:rPr>
                <a:t>Word2vec</a:t>
              </a:r>
            </a:p>
          </p:txBody>
        </p:sp>
        <p:sp>
          <p:nvSpPr>
            <p:cNvPr id="7" name="TextBox 7"/>
            <p:cNvSpPr txBox="1"/>
            <p:nvPr/>
          </p:nvSpPr>
          <p:spPr>
            <a:xfrm>
              <a:off x="0" y="1783265"/>
              <a:ext cx="10820400" cy="7386635"/>
            </a:xfrm>
            <a:prstGeom prst="rect">
              <a:avLst/>
            </a:prstGeom>
          </p:spPr>
          <p:txBody>
            <a:bodyPr lIns="0" tIns="0" rIns="0" bIns="0" rtlCol="0" anchor="t">
              <a:spAutoFit/>
            </a:bodyPr>
            <a:lstStyle/>
            <a:p>
              <a:r>
                <a:rPr lang="en-US" sz="2400" b="1" dirty="0"/>
                <a:t>Word embedding</a:t>
              </a:r>
              <a:r>
                <a:rPr lang="en-US" sz="2400" dirty="0"/>
                <a:t> is a technique used in natural language processing (NLP) to represent words as dense numerical vectors. These vectors capture the semantic and syntactic information of words, allowing for the measurement of similarities and relationships between words.</a:t>
              </a:r>
              <a:endParaRPr lang="fr-FR" sz="2400" dirty="0"/>
            </a:p>
            <a:p>
              <a:r>
                <a:rPr lang="en-US" sz="2400" dirty="0"/>
                <a:t> </a:t>
              </a:r>
              <a:endParaRPr lang="fr-FR" sz="2400" dirty="0"/>
            </a:p>
            <a:p>
              <a:r>
                <a:rPr lang="en-US" sz="2400" dirty="0"/>
                <a:t>Word embedding is often performed using algorithms such as </a:t>
              </a:r>
              <a:r>
                <a:rPr lang="en-US" sz="2400" b="1" dirty="0"/>
                <a:t>Word2Vec</a:t>
              </a:r>
              <a:r>
                <a:rPr lang="en-US" sz="2400" dirty="0"/>
                <a:t>, which learn from large text corpora to predict neighboring words given a specific word. By adjusting the model's parameters, word vectors are optimized so that words with similar contexts have similar vectors.</a:t>
              </a:r>
              <a:endParaRPr lang="fr-FR" sz="2400" dirty="0"/>
            </a:p>
            <a:p>
              <a:r>
                <a:rPr lang="en-US" sz="2400" dirty="0"/>
                <a:t> </a:t>
              </a:r>
              <a:endParaRPr lang="fr-FR" sz="2400" dirty="0"/>
            </a:p>
            <a:p>
              <a:r>
                <a:rPr lang="en-US" sz="2400" dirty="0"/>
                <a:t>When words are represented as vectors, words with similar syntactic or semantic relationships are represented by vectors that are close to each other in the vector space.</a:t>
              </a:r>
              <a:endParaRPr lang="fr-FR" sz="2400" dirty="0"/>
            </a:p>
          </p:txBody>
        </p:sp>
      </p:grpSp>
      <p:sp>
        <p:nvSpPr>
          <p:cNvPr id="8" name="TextBox 8"/>
          <p:cNvSpPr txBox="1"/>
          <p:nvPr/>
        </p:nvSpPr>
        <p:spPr>
          <a:xfrm>
            <a:off x="1493628" y="1312653"/>
            <a:ext cx="7240617" cy="356829"/>
          </a:xfrm>
          <a:prstGeom prst="rect">
            <a:avLst/>
          </a:prstGeom>
        </p:spPr>
        <p:txBody>
          <a:bodyPr lIns="0" tIns="0" rIns="0" bIns="0" rtlCol="0" anchor="t">
            <a:spAutoFit/>
          </a:bodyPr>
          <a:lstStyle/>
          <a:p>
            <a:pPr marL="0" lvl="0" indent="0" algn="l">
              <a:lnSpc>
                <a:spcPts val="2879"/>
              </a:lnSpc>
              <a:spcBef>
                <a:spcPct val="0"/>
              </a:spcBef>
            </a:pPr>
            <a:r>
              <a:rPr lang="en-US" sz="2399" spc="21" dirty="0">
                <a:solidFill>
                  <a:srgbClr val="000000"/>
                </a:solidFill>
                <a:latin typeface="Rubik Bold"/>
              </a:rPr>
              <a:t>Word </a:t>
            </a:r>
            <a:r>
              <a:rPr lang="en-US" sz="2399" spc="21" dirty="0" err="1">
                <a:solidFill>
                  <a:srgbClr val="000000"/>
                </a:solidFill>
                <a:latin typeface="Rubik Bold"/>
              </a:rPr>
              <a:t>Embeddings</a:t>
            </a:r>
            <a:endParaRPr lang="en-US" sz="2399" spc="21" dirty="0">
              <a:solidFill>
                <a:srgbClr val="000000"/>
              </a:solidFill>
              <a:latin typeface="Rubik Bold"/>
            </a:endParaRPr>
          </a:p>
        </p:txBody>
      </p:sp>
      <p:sp>
        <p:nvSpPr>
          <p:cNvPr id="9" name="TextBox 9"/>
          <p:cNvSpPr txBox="1"/>
          <p:nvPr/>
        </p:nvSpPr>
        <p:spPr>
          <a:xfrm>
            <a:off x="769908" y="247650"/>
            <a:ext cx="15537027" cy="743793"/>
          </a:xfrm>
          <a:prstGeom prst="rect">
            <a:avLst/>
          </a:prstGeom>
        </p:spPr>
        <p:txBody>
          <a:bodyPr lIns="0" tIns="0" rIns="0" bIns="0" rtlCol="0" anchor="t">
            <a:spAutoFit/>
          </a:bodyPr>
          <a:lstStyle/>
          <a:p>
            <a:pPr>
              <a:lnSpc>
                <a:spcPts val="5774"/>
              </a:lnSpc>
            </a:pPr>
            <a:r>
              <a:rPr lang="en-US" sz="4000" spc="-54" dirty="0">
                <a:solidFill>
                  <a:srgbClr val="151B39"/>
                </a:solidFill>
                <a:latin typeface="Halant Bold"/>
              </a:rPr>
              <a:t>5- Features Extraction</a:t>
            </a:r>
          </a:p>
        </p:txBody>
      </p:sp>
      <p:sp>
        <p:nvSpPr>
          <p:cNvPr id="10" name="TextBox 10"/>
          <p:cNvSpPr txBox="1"/>
          <p:nvPr/>
        </p:nvSpPr>
        <p:spPr>
          <a:xfrm>
            <a:off x="964002" y="1860340"/>
            <a:ext cx="15540487" cy="323850"/>
          </a:xfrm>
          <a:prstGeom prst="rect">
            <a:avLst/>
          </a:prstGeom>
        </p:spPr>
        <p:txBody>
          <a:bodyPr lIns="0" tIns="0" rIns="0" bIns="0" rtlCol="0" anchor="t">
            <a:spAutoFit/>
          </a:bodyPr>
          <a:lstStyle/>
          <a:p>
            <a:pPr marL="0" lvl="0" indent="0" algn="l">
              <a:lnSpc>
                <a:spcPts val="2400"/>
              </a:lnSpc>
              <a:spcBef>
                <a:spcPct val="0"/>
              </a:spcBef>
            </a:pPr>
            <a:endParaRPr/>
          </a:p>
        </p:txBody>
      </p:sp>
      <p:sp>
        <p:nvSpPr>
          <p:cNvPr id="11" name="TextBox 11"/>
          <p:cNvSpPr txBox="1"/>
          <p:nvPr/>
        </p:nvSpPr>
        <p:spPr>
          <a:xfrm>
            <a:off x="1028700" y="1365193"/>
            <a:ext cx="929856" cy="340995"/>
          </a:xfrm>
          <a:prstGeom prst="rect">
            <a:avLst/>
          </a:prstGeom>
        </p:spPr>
        <p:txBody>
          <a:bodyPr lIns="0" tIns="0" rIns="0" bIns="0" rtlCol="0" anchor="t">
            <a:spAutoFit/>
          </a:bodyPr>
          <a:lstStyle/>
          <a:p>
            <a:pPr>
              <a:lnSpc>
                <a:spcPts val="2520"/>
              </a:lnSpc>
            </a:pPr>
            <a:r>
              <a:rPr lang="en-US" sz="2400" spc="-24">
                <a:solidFill>
                  <a:srgbClr val="151B39"/>
                </a:solidFill>
                <a:latin typeface="Rubik Bold"/>
              </a:rPr>
              <a:t>01</a:t>
            </a:r>
          </a:p>
        </p:txBody>
      </p:sp>
      <p:pic>
        <p:nvPicPr>
          <p:cNvPr id="12" name="Image 11"/>
          <p:cNvPicPr/>
          <p:nvPr/>
        </p:nvPicPr>
        <p:blipFill>
          <a:blip r:embed="rId2"/>
          <a:stretch>
            <a:fillRect/>
          </a:stretch>
        </p:blipFill>
        <p:spPr>
          <a:xfrm>
            <a:off x="10058400" y="3053087"/>
            <a:ext cx="7391400" cy="669283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1475</Words>
  <Application>Microsoft Office PowerPoint</Application>
  <PresentationFormat>Personnalisé</PresentationFormat>
  <Paragraphs>168</Paragraphs>
  <Slides>27</Slides>
  <Notes>0</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27</vt:i4>
      </vt:variant>
    </vt:vector>
  </HeadingPairs>
  <TitlesOfParts>
    <vt:vector size="42" baseType="lpstr">
      <vt:lpstr>Arial</vt:lpstr>
      <vt:lpstr>Arimo Bold</vt:lpstr>
      <vt:lpstr>Calibri</vt:lpstr>
      <vt:lpstr>Times New Roman</vt:lpstr>
      <vt:lpstr>Halant Bold</vt:lpstr>
      <vt:lpstr>Rubik Bold</vt:lpstr>
      <vt:lpstr>Muli Bold</vt:lpstr>
      <vt:lpstr>Wingdings</vt:lpstr>
      <vt:lpstr>Muli Regular</vt:lpstr>
      <vt:lpstr>Migra ExtraBold Italics</vt:lpstr>
      <vt:lpstr>Rubik</vt:lpstr>
      <vt:lpstr>Muli Regular Bold</vt:lpstr>
      <vt:lpstr>YACgEUaXOJg 0</vt:lpstr>
      <vt:lpstr>Halant Medium 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Copie de Blanc et Vert Simple Comment faire une présentation parlante Canva</dc:title>
  <dc:creator>Bouchra Boufous</dc:creator>
  <cp:lastModifiedBy>dell</cp:lastModifiedBy>
  <cp:revision>28</cp:revision>
  <dcterms:created xsi:type="dcterms:W3CDTF">2006-08-16T00:00:00Z</dcterms:created>
  <dcterms:modified xsi:type="dcterms:W3CDTF">2023-06-19T17:31:52Z</dcterms:modified>
  <dc:identifier>DAFbkAXj0gY</dc:identifier>
</cp:coreProperties>
</file>