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9753600" cy="7315200"/>
  <p:notesSz cx="6858000" cy="9144000"/>
  <p:embeddedFontLst>
    <p:embeddedFont>
      <p:font typeface="Gotham Bold" charset="1" panose="00000000000000000000"/>
      <p:regular r:id="rId7"/>
    </p:embeddedFont>
    <p:embeddedFont>
      <p:font typeface="Montserrat Ultra-Bold" charset="1" panose="000009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3896593" y="1683166"/>
            <a:ext cx="2475125" cy="2577076"/>
            <a:chOff x="0" y="0"/>
            <a:chExt cx="997902" cy="10390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97902" cy="1039006"/>
            </a:xfrm>
            <a:custGeom>
              <a:avLst/>
              <a:gdLst/>
              <a:ahLst/>
              <a:cxnLst/>
              <a:rect r="r" b="b" t="t" l="l"/>
              <a:pathLst>
                <a:path h="1039006" w="997902">
                  <a:moveTo>
                    <a:pt x="498951" y="0"/>
                  </a:moveTo>
                  <a:cubicBezTo>
                    <a:pt x="223388" y="0"/>
                    <a:pt x="0" y="232589"/>
                    <a:pt x="0" y="519503"/>
                  </a:cubicBezTo>
                  <a:cubicBezTo>
                    <a:pt x="0" y="806416"/>
                    <a:pt x="223388" y="1039006"/>
                    <a:pt x="498951" y="1039006"/>
                  </a:cubicBezTo>
                  <a:cubicBezTo>
                    <a:pt x="774514" y="1039006"/>
                    <a:pt x="997902" y="806416"/>
                    <a:pt x="997902" y="519503"/>
                  </a:cubicBezTo>
                  <a:cubicBezTo>
                    <a:pt x="997902" y="232589"/>
                    <a:pt x="774514" y="0"/>
                    <a:pt x="498951" y="0"/>
                  </a:cubicBezTo>
                  <a:lnTo>
                    <a:pt x="498951" y="0"/>
                  </a:lnTo>
                  <a:close/>
                </a:path>
              </a:pathLst>
            </a:custGeom>
            <a:solidFill>
              <a:srgbClr val="F8F8F8"/>
            </a:solidFill>
            <a:ln w="28575" cap="rnd">
              <a:solidFill>
                <a:srgbClr val="141414"/>
              </a:solidFill>
              <a:prstDash val="dash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93553" y="87882"/>
              <a:ext cx="810795" cy="853717"/>
            </a:xfrm>
            <a:prstGeom prst="rect">
              <a:avLst/>
            </a:prstGeom>
          </p:spPr>
          <p:txBody>
            <a:bodyPr anchor="ctr" rtlCol="false" tIns="17117" lIns="17117" bIns="17117" rIns="17117"/>
            <a:lstStyle/>
            <a:p>
              <a:pPr algn="ctr">
                <a:lnSpc>
                  <a:spcPts val="735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 flipV="true">
            <a:off x="3670859" y="1232849"/>
            <a:ext cx="1203447" cy="531359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 flipH="true">
            <a:off x="3413113" y="3818299"/>
            <a:ext cx="818716" cy="486587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flipH="true">
            <a:off x="3670859" y="1997684"/>
            <a:ext cx="669328" cy="48791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6398576" y="2726828"/>
            <a:ext cx="296951" cy="0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 flipH="true">
            <a:off x="3357704" y="2711788"/>
            <a:ext cx="514460" cy="13307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5938831" y="1984377"/>
            <a:ext cx="511581" cy="7928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6061791" y="3803435"/>
            <a:ext cx="600188" cy="465085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5311673" y="1219542"/>
            <a:ext cx="859974" cy="527834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3574219" y="1039570"/>
            <a:ext cx="193279" cy="19327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CB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219834" y="4208247"/>
            <a:ext cx="193279" cy="193279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6C5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477579" y="1949836"/>
            <a:ext cx="193279" cy="193279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C0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10800000">
            <a:off x="6695527" y="2630188"/>
            <a:ext cx="193279" cy="193279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DE466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164425" y="2628455"/>
            <a:ext cx="193279" cy="193279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BBE6"/>
            </a:solidFill>
            <a:ln cap="sq">
              <a:noFill/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10800000">
            <a:off x="6450412" y="1895666"/>
            <a:ext cx="193279" cy="193279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9E2E8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565339" y="4268520"/>
            <a:ext cx="193279" cy="193279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DA68"/>
            </a:solidFill>
            <a:ln cap="sq">
              <a:noFill/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171647" y="1122902"/>
            <a:ext cx="193279" cy="193279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2AAEF"/>
            </a:solidFill>
            <a:ln cap="sq">
              <a:noFill/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7" id="37"/>
          <p:cNvSpPr/>
          <p:nvPr/>
        </p:nvSpPr>
        <p:spPr>
          <a:xfrm>
            <a:off x="5134156" y="1734141"/>
            <a:ext cx="0" cy="2475125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AutoShape 38" id="38"/>
          <p:cNvSpPr/>
          <p:nvPr/>
        </p:nvSpPr>
        <p:spPr>
          <a:xfrm>
            <a:off x="6344593" y="3418778"/>
            <a:ext cx="296951" cy="0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-10800000">
            <a:off x="6641544" y="3322139"/>
            <a:ext cx="193279" cy="19327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B79D"/>
            </a:solidFill>
            <a:ln cap="sq">
              <a:noFill/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5377492" y="2652979"/>
            <a:ext cx="794155" cy="594895"/>
          </a:xfrm>
          <a:custGeom>
            <a:avLst/>
            <a:gdLst/>
            <a:ahLst/>
            <a:cxnLst/>
            <a:rect r="r" b="b" t="t" l="l"/>
            <a:pathLst>
              <a:path h="594895" w="794155">
                <a:moveTo>
                  <a:pt x="0" y="0"/>
                </a:moveTo>
                <a:lnTo>
                  <a:pt x="794155" y="0"/>
                </a:lnTo>
                <a:lnTo>
                  <a:pt x="794155" y="594895"/>
                </a:lnTo>
                <a:lnTo>
                  <a:pt x="0" y="594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3" id="43"/>
          <p:cNvSpPr/>
          <p:nvPr/>
        </p:nvSpPr>
        <p:spPr>
          <a:xfrm flipH="true">
            <a:off x="3461983" y="3407231"/>
            <a:ext cx="514460" cy="13307"/>
          </a:xfrm>
          <a:prstGeom prst="line">
            <a:avLst/>
          </a:prstGeom>
          <a:ln cap="flat" w="28575">
            <a:solidFill>
              <a:srgbClr val="141414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44" id="44"/>
          <p:cNvGrpSpPr/>
          <p:nvPr/>
        </p:nvGrpSpPr>
        <p:grpSpPr>
          <a:xfrm rot="0">
            <a:off x="3316474" y="3302663"/>
            <a:ext cx="193279" cy="193279"/>
            <a:chOff x="0" y="0"/>
            <a:chExt cx="812800" cy="81280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988B1"/>
            </a:solidFill>
            <a:ln cap="sq">
              <a:noFill/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24476" lIns="24476" bIns="24476" rIns="24476"/>
            <a:lstStyle/>
            <a:p>
              <a:pPr algn="ctr" marL="0" indent="0" lvl="0">
                <a:lnSpc>
                  <a:spcPts val="525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4252532" y="2578714"/>
            <a:ext cx="621773" cy="743425"/>
          </a:xfrm>
          <a:custGeom>
            <a:avLst/>
            <a:gdLst/>
            <a:ahLst/>
            <a:cxnLst/>
            <a:rect r="r" b="b" t="t" l="l"/>
            <a:pathLst>
              <a:path h="743425" w="621773">
                <a:moveTo>
                  <a:pt x="0" y="0"/>
                </a:moveTo>
                <a:lnTo>
                  <a:pt x="621774" y="0"/>
                </a:lnTo>
                <a:lnTo>
                  <a:pt x="621774" y="743425"/>
                </a:lnTo>
                <a:lnTo>
                  <a:pt x="0" y="7434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8" id="48"/>
          <p:cNvGrpSpPr/>
          <p:nvPr/>
        </p:nvGrpSpPr>
        <p:grpSpPr>
          <a:xfrm rot="0">
            <a:off x="3574219" y="5572506"/>
            <a:ext cx="3002724" cy="357804"/>
            <a:chOff x="0" y="0"/>
            <a:chExt cx="1181283" cy="140761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181283" cy="140761"/>
            </a:xfrm>
            <a:custGeom>
              <a:avLst/>
              <a:gdLst/>
              <a:ahLst/>
              <a:cxnLst/>
              <a:rect r="r" b="b" t="t" l="l"/>
              <a:pathLst>
                <a:path h="140761" w="1181283">
                  <a:moveTo>
                    <a:pt x="41253" y="0"/>
                  </a:moveTo>
                  <a:lnTo>
                    <a:pt x="1140031" y="0"/>
                  </a:lnTo>
                  <a:cubicBezTo>
                    <a:pt x="1162814" y="0"/>
                    <a:pt x="1181283" y="18469"/>
                    <a:pt x="1181283" y="41253"/>
                  </a:cubicBezTo>
                  <a:lnTo>
                    <a:pt x="1181283" y="99509"/>
                  </a:lnTo>
                  <a:cubicBezTo>
                    <a:pt x="1181283" y="122292"/>
                    <a:pt x="1162814" y="140761"/>
                    <a:pt x="1140031" y="140761"/>
                  </a:cubicBezTo>
                  <a:lnTo>
                    <a:pt x="41253" y="140761"/>
                  </a:lnTo>
                  <a:cubicBezTo>
                    <a:pt x="18469" y="140761"/>
                    <a:pt x="0" y="122292"/>
                    <a:pt x="0" y="99509"/>
                  </a:cubicBezTo>
                  <a:lnTo>
                    <a:pt x="0" y="41253"/>
                  </a:lnTo>
                  <a:cubicBezTo>
                    <a:pt x="0" y="18469"/>
                    <a:pt x="18469" y="0"/>
                    <a:pt x="41253" y="0"/>
                  </a:cubicBezTo>
                  <a:close/>
                </a:path>
              </a:pathLst>
            </a:custGeom>
            <a:solidFill>
              <a:srgbClr val="DBD3D3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28575"/>
              <a:ext cx="1181283" cy="1693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595555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Désorganisation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3574219" y="5961959"/>
            <a:ext cx="3002724" cy="354489"/>
            <a:chOff x="0" y="0"/>
            <a:chExt cx="1181283" cy="139457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181283" cy="139457"/>
            </a:xfrm>
            <a:custGeom>
              <a:avLst/>
              <a:gdLst/>
              <a:ahLst/>
              <a:cxnLst/>
              <a:rect r="r" b="b" t="t" l="l"/>
              <a:pathLst>
                <a:path h="139457" w="1181283">
                  <a:moveTo>
                    <a:pt x="41253" y="0"/>
                  </a:moveTo>
                  <a:lnTo>
                    <a:pt x="1140031" y="0"/>
                  </a:lnTo>
                  <a:cubicBezTo>
                    <a:pt x="1162814" y="0"/>
                    <a:pt x="1181283" y="18469"/>
                    <a:pt x="1181283" y="41253"/>
                  </a:cubicBezTo>
                  <a:lnTo>
                    <a:pt x="1181283" y="98205"/>
                  </a:lnTo>
                  <a:cubicBezTo>
                    <a:pt x="1181283" y="120988"/>
                    <a:pt x="1162814" y="139457"/>
                    <a:pt x="1140031" y="139457"/>
                  </a:cubicBezTo>
                  <a:lnTo>
                    <a:pt x="41253" y="139457"/>
                  </a:lnTo>
                  <a:cubicBezTo>
                    <a:pt x="18469" y="139457"/>
                    <a:pt x="0" y="120988"/>
                    <a:pt x="0" y="98205"/>
                  </a:cubicBezTo>
                  <a:lnTo>
                    <a:pt x="0" y="41253"/>
                  </a:lnTo>
                  <a:cubicBezTo>
                    <a:pt x="0" y="18469"/>
                    <a:pt x="18469" y="0"/>
                    <a:pt x="41253" y="0"/>
                  </a:cubicBezTo>
                  <a:close/>
                </a:path>
              </a:pathLst>
            </a:custGeom>
            <a:solidFill>
              <a:srgbClr val="DBD3D3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28575"/>
              <a:ext cx="1181283" cy="1680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595555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Perte de temps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3574219" y="6348097"/>
            <a:ext cx="3002724" cy="362526"/>
            <a:chOff x="0" y="0"/>
            <a:chExt cx="1181283" cy="14261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1181283" cy="142619"/>
            </a:xfrm>
            <a:custGeom>
              <a:avLst/>
              <a:gdLst/>
              <a:ahLst/>
              <a:cxnLst/>
              <a:rect r="r" b="b" t="t" l="l"/>
              <a:pathLst>
                <a:path h="142619" w="1181283">
                  <a:moveTo>
                    <a:pt x="41253" y="0"/>
                  </a:moveTo>
                  <a:lnTo>
                    <a:pt x="1140031" y="0"/>
                  </a:lnTo>
                  <a:cubicBezTo>
                    <a:pt x="1162814" y="0"/>
                    <a:pt x="1181283" y="18469"/>
                    <a:pt x="1181283" y="41253"/>
                  </a:cubicBezTo>
                  <a:lnTo>
                    <a:pt x="1181283" y="101366"/>
                  </a:lnTo>
                  <a:cubicBezTo>
                    <a:pt x="1181283" y="124149"/>
                    <a:pt x="1162814" y="142619"/>
                    <a:pt x="1140031" y="142619"/>
                  </a:cubicBezTo>
                  <a:lnTo>
                    <a:pt x="41253" y="142619"/>
                  </a:lnTo>
                  <a:cubicBezTo>
                    <a:pt x="30312" y="142619"/>
                    <a:pt x="19819" y="138273"/>
                    <a:pt x="12083" y="130536"/>
                  </a:cubicBezTo>
                  <a:cubicBezTo>
                    <a:pt x="4346" y="122800"/>
                    <a:pt x="0" y="112307"/>
                    <a:pt x="0" y="101366"/>
                  </a:cubicBezTo>
                  <a:lnTo>
                    <a:pt x="0" y="41253"/>
                  </a:lnTo>
                  <a:cubicBezTo>
                    <a:pt x="0" y="18469"/>
                    <a:pt x="18469" y="0"/>
                    <a:pt x="41253" y="0"/>
                  </a:cubicBezTo>
                  <a:close/>
                </a:path>
              </a:pathLst>
            </a:custGeom>
            <a:solidFill>
              <a:srgbClr val="DBD3D3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28575"/>
              <a:ext cx="1181283" cy="1711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  <a:r>
                <a:rPr lang="en-US" b="true" sz="1400">
                  <a:solidFill>
                    <a:srgbClr val="595555"/>
                  </a:solidFill>
                  <a:latin typeface="Gotham Bold"/>
                  <a:ea typeface="Gotham Bold"/>
                  <a:cs typeface="Gotham Bold"/>
                  <a:sym typeface="Gotham Bold"/>
                </a:rPr>
                <a:t>Suivi et évaluation limités</a:t>
              </a:r>
            </a:p>
          </p:txBody>
        </p:sp>
      </p:grpSp>
      <p:sp>
        <p:nvSpPr>
          <p:cNvPr name="Freeform 57" id="57"/>
          <p:cNvSpPr/>
          <p:nvPr/>
        </p:nvSpPr>
        <p:spPr>
          <a:xfrm flipH="false" flipV="false" rot="2833821">
            <a:off x="1302174" y="5279156"/>
            <a:ext cx="2076820" cy="586702"/>
          </a:xfrm>
          <a:custGeom>
            <a:avLst/>
            <a:gdLst/>
            <a:ahLst/>
            <a:cxnLst/>
            <a:rect r="r" b="b" t="t" l="l"/>
            <a:pathLst>
              <a:path h="586702" w="2076820">
                <a:moveTo>
                  <a:pt x="0" y="0"/>
                </a:moveTo>
                <a:lnTo>
                  <a:pt x="2076820" y="0"/>
                </a:lnTo>
                <a:lnTo>
                  <a:pt x="2076820" y="586701"/>
                </a:lnTo>
                <a:lnTo>
                  <a:pt x="0" y="5867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1238345" y="1113377"/>
            <a:ext cx="1926080" cy="46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29"/>
              </a:lnSpc>
            </a:pP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Partage de documents non structuré</a:t>
            </a:r>
          </a:p>
          <a:p>
            <a:pPr algn="just">
              <a:lnSpc>
                <a:spcPts val="1229"/>
              </a:lnSpc>
            </a:pPr>
          </a:p>
        </p:txBody>
      </p:sp>
      <p:sp>
        <p:nvSpPr>
          <p:cNvPr name="TextBox 59" id="59"/>
          <p:cNvSpPr txBox="true"/>
          <p:nvPr/>
        </p:nvSpPr>
        <p:spPr>
          <a:xfrm rot="0">
            <a:off x="6565339" y="1005037"/>
            <a:ext cx="1767879" cy="612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229"/>
              </a:lnSpc>
              <a:spcBef>
                <a:spcPct val="0"/>
              </a:spcBef>
            </a:pP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Absence de</a:t>
            </a: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centralisation des consignes</a:t>
            </a:r>
          </a:p>
          <a:p>
            <a:pPr algn="just" marL="0" indent="0" lvl="0">
              <a:lnSpc>
                <a:spcPts val="1229"/>
              </a:lnSpc>
              <a:spcBef>
                <a:spcPct val="0"/>
              </a:spcBef>
            </a:pPr>
          </a:p>
        </p:txBody>
      </p:sp>
      <p:sp>
        <p:nvSpPr>
          <p:cNvPr name="TextBox 60" id="60"/>
          <p:cNvSpPr txBox="true"/>
          <p:nvPr/>
        </p:nvSpPr>
        <p:spPr>
          <a:xfrm rot="0">
            <a:off x="1207415" y="4219956"/>
            <a:ext cx="1639830" cy="16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229"/>
              </a:lnSpc>
              <a:spcBef>
                <a:spcPct val="0"/>
              </a:spcBef>
            </a:pP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Tâch</a:t>
            </a: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es mal réparties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7047841" y="4144552"/>
            <a:ext cx="1841986" cy="31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229"/>
              </a:lnSpc>
              <a:spcBef>
                <a:spcPct val="0"/>
              </a:spcBef>
            </a:pP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Diffi</a:t>
            </a: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culté à suivre les livrables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238345" y="1974852"/>
            <a:ext cx="1753906" cy="16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229"/>
              </a:lnSpc>
              <a:spcBef>
                <a:spcPct val="0"/>
              </a:spcBef>
            </a:pP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Échéances </a:t>
            </a: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oubliées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6983298" y="1831971"/>
            <a:ext cx="2038782" cy="31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229"/>
              </a:lnSpc>
              <a:spcBef>
                <a:spcPct val="0"/>
              </a:spcBef>
            </a:pP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Au</a:t>
            </a: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cun indicateur d’implication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238345" y="2640165"/>
            <a:ext cx="1753906" cy="16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229"/>
              </a:lnSpc>
              <a:spcBef>
                <a:spcPct val="0"/>
              </a:spcBef>
            </a:pP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Avanc</a:t>
            </a: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ement mal tracé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7180094" y="2600970"/>
            <a:ext cx="1774277" cy="31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229"/>
              </a:lnSpc>
              <a:spcBef>
                <a:spcPct val="0"/>
              </a:spcBef>
            </a:pP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Communicat</a:t>
            </a: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ion dispersée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115551" y="3372761"/>
            <a:ext cx="1774277" cy="31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229"/>
              </a:lnSpc>
              <a:spcBef>
                <a:spcPct val="0"/>
              </a:spcBef>
            </a:pP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Trop de groupes à encadrer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225463" y="3354656"/>
            <a:ext cx="1757635" cy="31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229"/>
              </a:lnSpc>
              <a:spcBef>
                <a:spcPct val="0"/>
              </a:spcBef>
            </a:pP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</a:t>
            </a:r>
            <a:r>
              <a:rPr lang="en-US" b="true" sz="1024" spc="22">
                <a:solidFill>
                  <a:srgbClr val="14141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ommunication peu fluide</a:t>
            </a:r>
          </a:p>
        </p:txBody>
      </p:sp>
      <p:sp>
        <p:nvSpPr>
          <p:cNvPr name="Freeform 68" id="68"/>
          <p:cNvSpPr/>
          <p:nvPr/>
        </p:nvSpPr>
        <p:spPr>
          <a:xfrm flipH="false" flipV="true" rot="7772058">
            <a:off x="6832123" y="5248413"/>
            <a:ext cx="2076820" cy="586702"/>
          </a:xfrm>
          <a:custGeom>
            <a:avLst/>
            <a:gdLst/>
            <a:ahLst/>
            <a:cxnLst/>
            <a:rect r="r" b="b" t="t" l="l"/>
            <a:pathLst>
              <a:path h="586702" w="2076820">
                <a:moveTo>
                  <a:pt x="0" y="586701"/>
                </a:moveTo>
                <a:lnTo>
                  <a:pt x="2076820" y="586701"/>
                </a:lnTo>
                <a:lnTo>
                  <a:pt x="2076820" y="0"/>
                </a:lnTo>
                <a:lnTo>
                  <a:pt x="0" y="0"/>
                </a:lnTo>
                <a:lnTo>
                  <a:pt x="0" y="58670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DAGqPvURLbY</dc:identifier>
  <dcterms:modified xsi:type="dcterms:W3CDTF">2011-08-01T06:04:30Z</dcterms:modified>
  <cp:revision>1</cp:revision>
  <dc:title>Colorful Modern Clean Mind Map Graph</dc:title>
</cp:coreProperties>
</file>