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5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237B-C80A-4F1C-986D-9BB84B45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6FF91-3A25-4075-A691-513B9C88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9982-E5FF-4043-BD87-4D39FF71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27D7-54B4-4B14-9C4E-5F75397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09D4-83D2-4384-89F3-FB3D1DD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E180-74EC-40C0-8E5A-7356CDA5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EAA4-7510-4BCF-ADE3-12FC7CC9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9E3E-E237-4C2A-B0C9-70532B3A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EBEC-14A4-4D4F-BF0C-C04C79C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927-8C41-414F-90B3-712FC0FC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C24A9-FA6F-42AF-8C9A-76441D0D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9047-A653-4D54-8ACA-01762680A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2713-99C8-4884-86A4-398CA2AA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7F3E-5FDB-45EB-9BB6-5B75FFD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14F4-792B-475A-99D7-4E80D75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68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933E-07FE-4C9D-87ED-6E6D308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9A05-1304-42CA-A20E-90F9663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0E3A-2E6C-42C5-8CD4-1C8B62D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74DB-3B0E-4FF8-A6C0-C9AF184D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5D67-F966-4DD0-BD18-71DE34D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6605-6405-4B2F-A0EE-CEEB945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2263-667F-497B-BF80-9C436E38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3448-B0AA-4ED2-9D08-26FA11CB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3861-5206-4D2D-9F3C-119CCB05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C360-B6D3-4229-AC84-177158A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4BE-2CCC-4F32-847F-944C6E11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8949-11D9-4069-B4E3-120778282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D2960-0063-4E99-8DCF-80B5E73B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93DC-E186-4B8D-A6A4-4DD9FD8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B651-2CAB-4E93-BCEF-CD1DD1D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2A9A-54C7-440B-8546-8DB0E3C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6D6F-4E2B-497B-BFBB-CC379148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51B3-8522-41E7-AFE5-26C47FD0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AB98E-18C7-4AF9-86AC-CE481E48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B37A5-6BB5-43AD-82D1-E68262C9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8EE3D-0A41-439A-B5F5-1742D27C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E4121-F7E5-4297-8B82-EFCE919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1EBD5-2D8B-44F1-B5E1-B28B1DA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AF34-076B-4F15-AC2E-F811A591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A02C-2F21-42A1-B213-EC899900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08047-E88D-4BB8-860E-869B4BEC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AF19-44DB-477A-AB4A-AF093EF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4661-4DE4-462C-8248-754BACF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081AD-1D18-4BF3-A8AC-C0865335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F99B3-FF04-4AA6-A978-69BBCEE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F465-E152-4578-9913-4FB4D636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45E-8052-466E-9B35-E0245A5B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099C-7ED8-4955-B5E9-0933CDB7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6E0A-A027-4D30-8C30-B6E04133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D086-D68F-42BE-8F54-35E5F2F7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4638-918B-4C36-87CF-DD0BD96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7299-F406-4CA2-A626-C31F92F1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68C-C222-470B-B3EC-3520D35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A79AB-8C9E-4CDD-9FAF-22C50EF0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2772-F05A-4B8B-815E-B9DF9007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D20F-1A54-4E56-A725-224A0FFA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35D0-6947-4A49-8AD9-4201D94C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377D-03A5-4141-957A-73492EF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6548-B1B9-44F1-A37A-841FCC70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9E99-2E9B-446A-B463-51B5C0E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C396-BB64-4E01-9F14-042762F12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DCAA-DBC8-4C62-8BAB-6FEC98144FC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C13F-C3FA-4939-B812-950B22F95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9218-A981-490E-BC9F-D54275774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568C-1E3C-448E-A28A-E9D0C39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2803" y="1076048"/>
            <a:ext cx="10791929" cy="56061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Gaussian noise</a:t>
            </a:r>
            <a:endParaRPr lang="el-GR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Gaussian noise refers to a noise signal with a PDF equal to that of the normal, or Gaussian distribution, that is added to an image. It is usually introduced during the acquisition and/or transmission process. It can be reduced using spatial filtering methods which may, unfortunately, blur image edges and details.</a:t>
            </a:r>
            <a:endParaRPr lang="el-GR" sz="28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For this exercise, you are tasked to corrupt an image with Gaussian noise.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The algorithm </a:t>
            </a:r>
            <a:r>
              <a:rPr lang="en-US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as input an image and the mean and variance of the Gaussian distribution, creates a </a:t>
            </a:r>
            <a:r>
              <a:rPr lang="en-US" sz="2800" b="0" dirty="0">
                <a:solidFill>
                  <a:schemeClr val="tx1"/>
                </a:solidFill>
                <a:cs typeface="Arial" panose="020B0604020202020204" pitchFamily="34" charset="0"/>
              </a:rPr>
              <a:t>random Gaussian noise signal, </a:t>
            </a:r>
            <a:r>
              <a:rPr lang="en-US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it to the original image and returns the noise image. Then the original image is displayed alongside the noise one.</a:t>
            </a:r>
            <a:endParaRPr lang="en-US" sz="2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CC90A058-C03E-4010-88D4-6E5D49BAC3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7235" y="171696"/>
            <a:ext cx="9073008" cy="90435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37909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30019B76-A68F-4A6A-B584-B2434965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67" y="1858151"/>
            <a:ext cx="3682582" cy="33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D733C-B30A-4EAD-8821-3A75E461BD21}"/>
              </a:ext>
            </a:extLst>
          </p:cNvPr>
          <p:cNvSpPr txBox="1"/>
          <p:nvPr/>
        </p:nvSpPr>
        <p:spPr>
          <a:xfrm>
            <a:off x="2007163" y="5388291"/>
            <a:ext cx="309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example.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FBD16-31AF-4870-946D-83A7E30C3E10}"/>
                  </a:ext>
                </a:extLst>
              </p:cNvPr>
              <p:cNvSpPr txBox="1"/>
              <p:nvPr/>
            </p:nvSpPr>
            <p:spPr>
              <a:xfrm>
                <a:off x="6223787" y="5249791"/>
                <a:ext cx="47193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Intermediate output example (Gaussian noise signal where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l-G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FBD16-31AF-4870-946D-83A7E30C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87" y="5249791"/>
                <a:ext cx="4719375" cy="1200329"/>
              </a:xfrm>
              <a:prstGeom prst="rect">
                <a:avLst/>
              </a:prstGeom>
              <a:blipFill>
                <a:blip r:embed="rId3"/>
                <a:stretch>
                  <a:fillRect l="-2067" t="-3553" r="-1938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AD3A4CAD-02DD-4F79-9CF2-AE39F6F98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84" y="1858150"/>
            <a:ext cx="3682582" cy="3367213"/>
          </a:xfrm>
          <a:prstGeom prst="rect">
            <a:avLst/>
          </a:prstGeom>
        </p:spPr>
      </p:pic>
      <p:sp>
        <p:nvSpPr>
          <p:cNvPr id="12" name="Υπότιτλος 2">
            <a:extLst>
              <a:ext uri="{FF2B5EF4-FFF2-40B4-BE49-F238E27FC236}">
                <a16:creationId xmlns:a16="http://schemas.microsoft.com/office/drawing/2014/main" id="{C89A6C47-924F-49FB-A047-E728AE8A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804" y="1076048"/>
            <a:ext cx="10078498" cy="467160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Gaussian noise</a:t>
            </a:r>
            <a:endParaRPr lang="el-GR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BA23867E-2D83-42FF-9AF2-1E8F404B0D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7235" y="171696"/>
            <a:ext cx="9073008" cy="90435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75813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279F66-9E9C-4AEC-9AC2-86498674FBBE}"/>
                  </a:ext>
                </a:extLst>
              </p:cNvPr>
              <p:cNvSpPr txBox="1"/>
              <p:nvPr/>
            </p:nvSpPr>
            <p:spPr>
              <a:xfrm>
                <a:off x="2890575" y="5766005"/>
                <a:ext cx="64108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example (</a:t>
                </a:r>
                <a14:m>
                  <m:oMath xmlns:m="http://schemas.openxmlformats.org/officeDocument/2006/math">
                    <m:r>
                      <a:rPr lang="el-G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l-G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l-G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r>
                  <a:rPr lang="el-G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279F66-9E9C-4AEC-9AC2-86498674F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75" y="5766005"/>
                <a:ext cx="6410849" cy="523220"/>
              </a:xfrm>
              <a:prstGeom prst="rect">
                <a:avLst/>
              </a:prstGeom>
              <a:blipFill>
                <a:blip r:embed="rId2"/>
                <a:stretch>
                  <a:fillRect l="-1711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person, person, child&#10;&#10;Description automatically generated">
            <a:extLst>
              <a:ext uri="{FF2B5EF4-FFF2-40B4-BE49-F238E27FC236}">
                <a16:creationId xmlns:a16="http://schemas.microsoft.com/office/drawing/2014/main" id="{7D41CDF4-4407-4E50-986F-5AB8227F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67" y="1935144"/>
            <a:ext cx="8997462" cy="3598985"/>
          </a:xfrm>
          <a:prstGeom prst="rect">
            <a:avLst/>
          </a:prstGeom>
        </p:spPr>
      </p:pic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2FAC4776-65CA-47EE-A13F-29DFF6270A9E}"/>
              </a:ext>
            </a:extLst>
          </p:cNvPr>
          <p:cNvSpPr txBox="1">
            <a:spLocks/>
          </p:cNvSpPr>
          <p:nvPr/>
        </p:nvSpPr>
        <p:spPr>
          <a:xfrm>
            <a:off x="582803" y="1076048"/>
            <a:ext cx="10791929" cy="560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rgbClr val="556DA9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>
                <a:solidFill>
                  <a:schemeClr val="tx1"/>
                </a:solidFill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9" name="Τίτλος 1">
            <a:extLst>
              <a:ext uri="{FF2B5EF4-FFF2-40B4-BE49-F238E27FC236}">
                <a16:creationId xmlns:a16="http://schemas.microsoft.com/office/drawing/2014/main" id="{B2472F3D-F6E5-4CC4-800D-071D5DD449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7235" y="171696"/>
            <a:ext cx="9073008" cy="90435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4000" dirty="0"/>
              <a:t>Image Noise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01954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166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Image Noise</vt:lpstr>
      <vt:lpstr>Image Noise</vt:lpstr>
      <vt:lpstr>Image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Illustrative Programming Project</dc:title>
  <dc:creator>Charalampos Georgiadis</dc:creator>
  <cp:lastModifiedBy>Harris</cp:lastModifiedBy>
  <cp:revision>107</cp:revision>
  <dcterms:created xsi:type="dcterms:W3CDTF">2021-03-31T17:41:09Z</dcterms:created>
  <dcterms:modified xsi:type="dcterms:W3CDTF">2021-06-06T00:35:44Z</dcterms:modified>
</cp:coreProperties>
</file>