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11"/>
    <p:restoredTop sz="94691"/>
  </p:normalViewPr>
  <p:slideViewPr>
    <p:cSldViewPr>
      <p:cViewPr varScale="1">
        <p:scale>
          <a:sx n="115" d="100"/>
          <a:sy n="115" d="100"/>
        </p:scale>
        <p:origin x="208" y="3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E46BBED-8FF3-D44C-84ED-F74180C459D1}" type="datetimeFigureOut">
              <a:rPr lang="en-US" smtClean="0"/>
              <a:t>6/2/25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707EF94-23E4-0B44-A34B-8E0AA7AEA1A2}" type="slidenum">
              <a:rPr lang="en-US" smtClean="0"/>
              <a:t>‹#›</a:t>
            </a:fld>
            <a:endParaRPr lang="en-US"/>
          </a:p>
        </p:txBody>
      </p:sp>
    </p:spTree>
    <p:extLst>
      <p:ext uri="{BB962C8B-B14F-4D97-AF65-F5344CB8AC3E}">
        <p14:creationId xmlns:p14="http://schemas.microsoft.com/office/powerpoint/2010/main" val="3715492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07EF94-23E4-0B44-A34B-8E0AA7AEA1A2}" type="slidenum">
              <a:rPr lang="en-US" smtClean="0"/>
              <a:t>1</a:t>
            </a:fld>
            <a:endParaRPr lang="en-US"/>
          </a:p>
        </p:txBody>
      </p:sp>
    </p:spTree>
    <p:extLst>
      <p:ext uri="{BB962C8B-B14F-4D97-AF65-F5344CB8AC3E}">
        <p14:creationId xmlns:p14="http://schemas.microsoft.com/office/powerpoint/2010/main" val="1533447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18029" y="461899"/>
            <a:ext cx="7155941" cy="696594"/>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688340" y="1509941"/>
            <a:ext cx="6337300" cy="1782445"/>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ieeexplore.ieee.org/document/9876543" TargetMode="External"/><Relationship Id="rId7" Type="http://schemas.openxmlformats.org/officeDocument/2006/relationships/image" Target="../media/image1.jpg"/><Relationship Id="rId2" Type="http://schemas.openxmlformats.org/officeDocument/2006/relationships/hyperlink" Target="https://ieeexplore.ieee.org/document/9781234" TargetMode="External"/><Relationship Id="rId1" Type="http://schemas.openxmlformats.org/officeDocument/2006/relationships/slideLayout" Target="../slideLayouts/slideLayout2.xml"/><Relationship Id="rId6" Type="http://schemas.openxmlformats.org/officeDocument/2006/relationships/hyperlink" Target="https://cloud.google.com/dialogflow/docs" TargetMode="External"/><Relationship Id="rId5" Type="http://schemas.openxmlformats.org/officeDocument/2006/relationships/hyperlink" Target="https://dl.acm.org/doi/10.1145/3511234" TargetMode="External"/><Relationship Id="rId4" Type="http://schemas.openxmlformats.org/officeDocument/2006/relationships/hyperlink" Target="https://link.springer.com/chapter/10.1007/978-3-030-45685-9_1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8900" y="2057400"/>
            <a:ext cx="6705600" cy="481094"/>
          </a:xfrm>
          <a:prstGeom prst="rect">
            <a:avLst/>
          </a:prstGeom>
        </p:spPr>
        <p:txBody>
          <a:bodyPr vert="horz" wrap="square" lIns="0" tIns="13335" rIns="0" bIns="0" rtlCol="0">
            <a:spAutoFit/>
          </a:bodyPr>
          <a:lstStyle/>
          <a:p>
            <a:pPr algn="ctr">
              <a:lnSpc>
                <a:spcPct val="115000"/>
              </a:lnSpc>
              <a:spcAft>
                <a:spcPts val="800"/>
              </a:spcAft>
            </a:pPr>
            <a:r>
              <a:rPr lang="en-IN" sz="2800" b="1" kern="0" dirty="0">
                <a:effectLst/>
                <a:latin typeface="Times New Roman" panose="02020603050405020304" pitchFamily="18" charset="0"/>
                <a:ea typeface="Times New Roman" panose="02020603050405020304" pitchFamily="18" charset="0"/>
                <a:cs typeface="Gautami" panose="020B0502040204020203" pitchFamily="34" charset="0"/>
              </a:rPr>
              <a:t>Cloud-Based AI-Powered Voice Assistant</a:t>
            </a:r>
            <a:endParaRPr lang="en-IN" sz="2800" kern="100" dirty="0">
              <a:effectLst/>
              <a:latin typeface="Aptos" panose="020B0004020202020204" pitchFamily="34" charset="0"/>
              <a:ea typeface="Aptos" panose="020B0004020202020204" pitchFamily="34" charset="0"/>
              <a:cs typeface="Gautami" panose="020B0502040204020203" pitchFamily="34" charset="0"/>
            </a:endParaRPr>
          </a:p>
        </p:txBody>
      </p:sp>
      <p:sp>
        <p:nvSpPr>
          <p:cNvPr id="3" name="object 3"/>
          <p:cNvSpPr txBox="1"/>
          <p:nvPr/>
        </p:nvSpPr>
        <p:spPr>
          <a:xfrm>
            <a:off x="1295400" y="2819400"/>
            <a:ext cx="9372600" cy="3903633"/>
          </a:xfrm>
          <a:prstGeom prst="rect">
            <a:avLst/>
          </a:prstGeom>
        </p:spPr>
        <p:txBody>
          <a:bodyPr vert="horz" wrap="square" lIns="0" tIns="12700" rIns="0" bIns="0" rtlCol="0">
            <a:spAutoFit/>
          </a:bodyPr>
          <a:lstStyle/>
          <a:p>
            <a:pPr algn="ctr">
              <a:lnSpc>
                <a:spcPct val="100000"/>
              </a:lnSpc>
              <a:spcBef>
                <a:spcPts val="100"/>
              </a:spcBef>
            </a:pPr>
            <a:r>
              <a:rPr sz="2800" spc="-10" dirty="0">
                <a:solidFill>
                  <a:schemeClr val="tx1"/>
                </a:solidFill>
                <a:latin typeface="Times New Roman" panose="02020603050405020304" pitchFamily="18" charset="0"/>
                <a:cs typeface="Times New Roman" panose="02020603050405020304" pitchFamily="18" charset="0"/>
              </a:rPr>
              <a:t>Presented</a:t>
            </a:r>
            <a:r>
              <a:rPr sz="2800" spc="-90" dirty="0">
                <a:solidFill>
                  <a:schemeClr val="tx1"/>
                </a:solidFill>
                <a:latin typeface="Times New Roman" panose="02020603050405020304" pitchFamily="18" charset="0"/>
                <a:cs typeface="Times New Roman" panose="02020603050405020304" pitchFamily="18" charset="0"/>
              </a:rPr>
              <a:t> </a:t>
            </a:r>
            <a:r>
              <a:rPr sz="2800" spc="-25" dirty="0">
                <a:solidFill>
                  <a:schemeClr val="tx1"/>
                </a:solidFill>
                <a:latin typeface="Times New Roman" panose="02020603050405020304" pitchFamily="18" charset="0"/>
                <a:cs typeface="Times New Roman" panose="02020603050405020304" pitchFamily="18" charset="0"/>
              </a:rPr>
              <a:t>by:</a:t>
            </a:r>
            <a:endParaRPr lang="en-US" sz="2800" spc="-25" dirty="0">
              <a:solidFill>
                <a:schemeClr val="tx1"/>
              </a:solidFill>
              <a:latin typeface="Times New Roman" panose="02020603050405020304" pitchFamily="18" charset="0"/>
              <a:cs typeface="Times New Roman" panose="02020603050405020304" pitchFamily="18" charset="0"/>
            </a:endParaRPr>
          </a:p>
          <a:p>
            <a:pPr algn="ctr">
              <a:lnSpc>
                <a:spcPct val="100000"/>
              </a:lnSpc>
              <a:spcBef>
                <a:spcPts val="100"/>
              </a:spcBef>
            </a:pPr>
            <a:endParaRPr sz="2800" dirty="0">
              <a:solidFill>
                <a:schemeClr val="tx1"/>
              </a:solidFill>
              <a:latin typeface="Times New Roman" panose="02020603050405020304" pitchFamily="18" charset="0"/>
              <a:cs typeface="Times New Roman" panose="02020603050405020304" pitchFamily="18" charset="0"/>
            </a:endParaRPr>
          </a:p>
          <a:p>
            <a:pPr marL="12700" marR="5080" algn="ctr">
              <a:lnSpc>
                <a:spcPct val="100000"/>
              </a:lnSpc>
            </a:pPr>
            <a:r>
              <a:rPr lang="en-US" sz="2800" spc="-25" dirty="0">
                <a:solidFill>
                  <a:schemeClr val="tx1"/>
                </a:solidFill>
                <a:latin typeface="Times New Roman" panose="02020603050405020304" pitchFamily="18" charset="0"/>
                <a:cs typeface="Times New Roman" panose="02020603050405020304" pitchFamily="18" charset="0"/>
              </a:rPr>
              <a:t>K.KRISHNA CHARAN-</a:t>
            </a:r>
            <a:r>
              <a:rPr lang="en-US" sz="2800" spc="-10" dirty="0">
                <a:solidFill>
                  <a:schemeClr val="tx1"/>
                </a:solidFill>
                <a:latin typeface="Times New Roman" panose="02020603050405020304" pitchFamily="18" charset="0"/>
                <a:cs typeface="Times New Roman" panose="02020603050405020304" pitchFamily="18" charset="0"/>
              </a:rPr>
              <a:t>192311316</a:t>
            </a:r>
          </a:p>
          <a:p>
            <a:pPr marL="12700" marR="5080" algn="ctr">
              <a:lnSpc>
                <a:spcPct val="100000"/>
              </a:lnSpc>
            </a:pPr>
            <a:endParaRPr lang="en-US" sz="2800" spc="-10" dirty="0">
              <a:solidFill>
                <a:schemeClr val="tx1"/>
              </a:solidFill>
              <a:latin typeface="Times New Roman" panose="02020603050405020304" pitchFamily="18" charset="0"/>
              <a:cs typeface="Times New Roman" panose="02020603050405020304" pitchFamily="18" charset="0"/>
            </a:endParaRPr>
          </a:p>
          <a:p>
            <a:pPr marL="12700" marR="5080" algn="ctr">
              <a:lnSpc>
                <a:spcPct val="100000"/>
              </a:lnSpc>
            </a:pPr>
            <a:r>
              <a:rPr lang="en-US" sz="2800" dirty="0">
                <a:solidFill>
                  <a:schemeClr val="tx1"/>
                </a:solidFill>
                <a:latin typeface="Times New Roman" panose="02020603050405020304" pitchFamily="18" charset="0"/>
                <a:cs typeface="Times New Roman" panose="02020603050405020304" pitchFamily="18" charset="0"/>
              </a:rPr>
              <a:t>CSA1516-</a:t>
            </a:r>
            <a:r>
              <a:rPr lang="en-US" sz="2800" b="0" i="0" dirty="0">
                <a:solidFill>
                  <a:schemeClr val="tx1"/>
                </a:solidFill>
                <a:effectLst/>
                <a:latin typeface="Times New Roman" panose="02020603050405020304" pitchFamily="18" charset="0"/>
                <a:cs typeface="Times New Roman" panose="02020603050405020304" pitchFamily="18" charset="0"/>
              </a:rPr>
              <a:t>Cloud Computing and Big Data Analytics for Computing Security</a:t>
            </a:r>
          </a:p>
          <a:p>
            <a:pPr marL="12700" marR="5080" algn="ctr">
              <a:lnSpc>
                <a:spcPct val="100000"/>
              </a:lnSpc>
            </a:pPr>
            <a:endParaRPr lang="en-US" sz="2800" spc="-10" dirty="0">
              <a:solidFill>
                <a:schemeClr val="tx1"/>
              </a:solidFill>
              <a:latin typeface="Times New Roman" panose="02020603050405020304" pitchFamily="18" charset="0"/>
              <a:cs typeface="Times New Roman" panose="02020603050405020304" pitchFamily="18" charset="0"/>
            </a:endParaRPr>
          </a:p>
          <a:p>
            <a:pPr marL="12700" marR="5080" algn="ctr">
              <a:lnSpc>
                <a:spcPct val="100000"/>
              </a:lnSpc>
            </a:pPr>
            <a:r>
              <a:rPr sz="2800" dirty="0">
                <a:solidFill>
                  <a:schemeClr val="tx1"/>
                </a:solidFill>
                <a:latin typeface="Times New Roman" panose="02020603050405020304" pitchFamily="18" charset="0"/>
                <a:cs typeface="Times New Roman" panose="02020603050405020304" pitchFamily="18" charset="0"/>
              </a:rPr>
              <a:t>Date:</a:t>
            </a:r>
            <a:r>
              <a:rPr sz="2800" spc="-100" dirty="0">
                <a:solidFill>
                  <a:schemeClr val="tx1"/>
                </a:solidFill>
                <a:latin typeface="Times New Roman" panose="02020603050405020304" pitchFamily="18" charset="0"/>
                <a:cs typeface="Times New Roman" panose="02020603050405020304" pitchFamily="18" charset="0"/>
              </a:rPr>
              <a:t> </a:t>
            </a:r>
            <a:r>
              <a:rPr lang="en-US" sz="2800" spc="-100" dirty="0">
                <a:solidFill>
                  <a:schemeClr val="tx1"/>
                </a:solidFill>
                <a:latin typeface="Times New Roman" panose="02020603050405020304" pitchFamily="18" charset="0"/>
                <a:cs typeface="Times New Roman" panose="02020603050405020304" pitchFamily="18" charset="0"/>
              </a:rPr>
              <a:t>0</a:t>
            </a:r>
            <a:r>
              <a:rPr lang="en-US" sz="2800" spc="-10" dirty="0">
                <a:solidFill>
                  <a:schemeClr val="tx1"/>
                </a:solidFill>
                <a:latin typeface="Times New Roman" panose="02020603050405020304" pitchFamily="18" charset="0"/>
                <a:cs typeface="Times New Roman" panose="02020603050405020304" pitchFamily="18" charset="0"/>
              </a:rPr>
              <a:t>2</a:t>
            </a:r>
            <a:r>
              <a:rPr sz="2800" spc="-10" dirty="0">
                <a:solidFill>
                  <a:schemeClr val="tx1"/>
                </a:solidFill>
                <a:latin typeface="Times New Roman" panose="02020603050405020304" pitchFamily="18" charset="0"/>
                <a:cs typeface="Times New Roman" panose="02020603050405020304" pitchFamily="18" charset="0"/>
              </a:rPr>
              <a:t>/</a:t>
            </a:r>
            <a:r>
              <a:rPr lang="en-US" sz="2800" spc="-10" dirty="0">
                <a:solidFill>
                  <a:schemeClr val="tx1"/>
                </a:solidFill>
                <a:latin typeface="Times New Roman" panose="02020603050405020304" pitchFamily="18" charset="0"/>
                <a:cs typeface="Times New Roman" panose="02020603050405020304" pitchFamily="18" charset="0"/>
              </a:rPr>
              <a:t>06/2025</a:t>
            </a:r>
          </a:p>
          <a:p>
            <a:pPr marL="12700" marR="5080" algn="ctr">
              <a:lnSpc>
                <a:spcPct val="100000"/>
              </a:lnSpc>
            </a:pPr>
            <a:endParaRPr sz="2800" dirty="0">
              <a:solidFill>
                <a:schemeClr val="tx1"/>
              </a:solidFill>
              <a:latin typeface="Times New Roman" panose="02020603050405020304" pitchFamily="18" charset="0"/>
              <a:cs typeface="Times New Roman" panose="02020603050405020304" pitchFamily="18" charset="0"/>
            </a:endParaRPr>
          </a:p>
        </p:txBody>
      </p:sp>
      <p:pic>
        <p:nvPicPr>
          <p:cNvPr id="4" name="object 4"/>
          <p:cNvPicPr/>
          <p:nvPr/>
        </p:nvPicPr>
        <p:blipFill>
          <a:blip r:embed="rId3" cstate="print"/>
          <a:stretch>
            <a:fillRect/>
          </a:stretch>
        </p:blipFill>
        <p:spPr>
          <a:xfrm>
            <a:off x="357352" y="191643"/>
            <a:ext cx="1103582" cy="1342897"/>
          </a:xfrm>
          <a:prstGeom prst="rect">
            <a:avLst/>
          </a:prstGeom>
        </p:spPr>
      </p:pic>
      <p:pic>
        <p:nvPicPr>
          <p:cNvPr id="5" name="object 5"/>
          <p:cNvPicPr/>
          <p:nvPr/>
        </p:nvPicPr>
        <p:blipFill>
          <a:blip r:embed="rId4" cstate="print"/>
          <a:stretch>
            <a:fillRect/>
          </a:stretch>
        </p:blipFill>
        <p:spPr>
          <a:xfrm>
            <a:off x="10514203" y="191643"/>
            <a:ext cx="1520062" cy="13428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783590">
              <a:lnSpc>
                <a:spcPct val="100000"/>
              </a:lnSpc>
              <a:spcBef>
                <a:spcPts val="105"/>
              </a:spcBef>
            </a:pPr>
            <a:r>
              <a:rPr lang="en-IN" dirty="0">
                <a:latin typeface="Times New Roman" panose="02020603050405020304" pitchFamily="18" charset="0"/>
                <a:cs typeface="Times New Roman" panose="02020603050405020304" pitchFamily="18" charset="0"/>
              </a:rPr>
              <a:t>Challenges</a:t>
            </a:r>
            <a:r>
              <a:rPr lang="en-IN" spc="-95"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&amp;</a:t>
            </a:r>
            <a:r>
              <a:rPr lang="en-IN" spc="-95"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Limitations</a:t>
            </a:r>
            <a:endParaRPr spc="-10" dirty="0">
              <a:latin typeface="Times New Roman" panose="02020603050405020304" pitchFamily="18" charset="0"/>
              <a:cs typeface="Times New Roman" panose="02020603050405020304" pitchFamily="18" charset="0"/>
            </a:endParaRPr>
          </a:p>
        </p:txBody>
      </p:sp>
      <p:sp>
        <p:nvSpPr>
          <p:cNvPr id="3" name="object 3"/>
          <p:cNvSpPr txBox="1"/>
          <p:nvPr/>
        </p:nvSpPr>
        <p:spPr>
          <a:xfrm>
            <a:off x="2133600" y="2029507"/>
            <a:ext cx="7696200" cy="3627659"/>
          </a:xfrm>
          <a:prstGeom prst="rect">
            <a:avLst/>
          </a:prstGeom>
        </p:spPr>
        <p:txBody>
          <a:bodyPr vert="horz" wrap="square" lIns="0" tIns="110489" rIns="0" bIns="0" rtlCol="0">
            <a:spAutoFit/>
          </a:bodyPr>
          <a:lstStyle/>
          <a:p>
            <a:pPr>
              <a:lnSpc>
                <a:spcPct val="150000"/>
              </a:lnSpc>
            </a:pPr>
            <a:r>
              <a:rPr lang="en-IN" sz="1400" b="1" dirty="0">
                <a:latin typeface="Times New Roman" panose="02020603050405020304" pitchFamily="18" charset="0"/>
                <a:cs typeface="Times New Roman" panose="02020603050405020304" pitchFamily="18" charset="0"/>
              </a:rPr>
              <a:t>Issues Faced During Development</a:t>
            </a:r>
            <a:endParaRPr lang="en-IN"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Integrating real-time voice recognition with cloud-based NLP services.</a:t>
            </a:r>
          </a:p>
          <a:p>
            <a:pPr marL="285750" indent="-285750">
              <a:lnSpc>
                <a:spcPct val="150000"/>
              </a:lnSpc>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Handling large volumes of audio data efficiently for training and inference.</a:t>
            </a:r>
          </a:p>
          <a:p>
            <a:pPr marL="285750" indent="-285750">
              <a:lnSpc>
                <a:spcPct val="150000"/>
              </a:lnSpc>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Ensuring high accuracy in speech-to-text conversion across diverse accents.</a:t>
            </a:r>
          </a:p>
          <a:p>
            <a:pPr marL="285750" indent="-285750">
              <a:lnSpc>
                <a:spcPct val="150000"/>
              </a:lnSpc>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Managing API rate limits for voice, speech, and NLP services.</a:t>
            </a:r>
          </a:p>
          <a:p>
            <a:pPr>
              <a:lnSpc>
                <a:spcPct val="150000"/>
              </a:lnSpc>
            </a:pPr>
            <a:endParaRPr lang="en-IN" sz="1400" dirty="0">
              <a:latin typeface="Times New Roman" panose="02020603050405020304" pitchFamily="18" charset="0"/>
              <a:cs typeface="Times New Roman" panose="02020603050405020304" pitchFamily="18" charset="0"/>
            </a:endParaRPr>
          </a:p>
          <a:p>
            <a:pPr>
              <a:lnSpc>
                <a:spcPct val="150000"/>
              </a:lnSpc>
            </a:pPr>
            <a:r>
              <a:rPr lang="en-IN" sz="1400" b="1" dirty="0">
                <a:latin typeface="Times New Roman" panose="02020603050405020304" pitchFamily="18" charset="0"/>
                <a:cs typeface="Times New Roman" panose="02020603050405020304" pitchFamily="18" charset="0"/>
              </a:rPr>
              <a:t>Possible Constraints</a:t>
            </a:r>
            <a:endParaRPr lang="en-IN"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Internet dependency for real-time voice processing and cloud model access</a:t>
            </a:r>
          </a:p>
          <a:p>
            <a:pPr marL="285750" indent="-285750">
              <a:lnSpc>
                <a:spcPct val="150000"/>
              </a:lnSpc>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Latency issues in voice response due to network fluctuations</a:t>
            </a:r>
          </a:p>
          <a:p>
            <a:pPr marL="285750" indent="-285750">
              <a:lnSpc>
                <a:spcPct val="150000"/>
              </a:lnSpc>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Scalability concerns in supporting simultaneous users with personalized models</a:t>
            </a:r>
          </a:p>
          <a:p>
            <a:pPr marL="285750" indent="-285750">
              <a:lnSpc>
                <a:spcPct val="150000"/>
              </a:lnSpc>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Ensuring data privacy, security, and compliance with regulations like GDPR</a:t>
            </a: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086610">
              <a:lnSpc>
                <a:spcPct val="100000"/>
              </a:lnSpc>
              <a:spcBef>
                <a:spcPts val="105"/>
              </a:spcBef>
            </a:pPr>
            <a:r>
              <a:rPr dirty="0">
                <a:latin typeface="Times New Roman" panose="02020603050405020304" pitchFamily="18" charset="0"/>
                <a:cs typeface="Times New Roman" panose="02020603050405020304" pitchFamily="18" charset="0"/>
              </a:rPr>
              <a:t>Future</a:t>
            </a:r>
            <a:r>
              <a:rPr spc="-9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Scope</a:t>
            </a:r>
          </a:p>
        </p:txBody>
      </p:sp>
      <p:sp>
        <p:nvSpPr>
          <p:cNvPr id="3" name="object 3"/>
          <p:cNvSpPr txBox="1"/>
          <p:nvPr/>
        </p:nvSpPr>
        <p:spPr>
          <a:xfrm>
            <a:off x="1219200" y="2232025"/>
            <a:ext cx="8839200" cy="3627659"/>
          </a:xfrm>
          <a:prstGeom prst="rect">
            <a:avLst/>
          </a:prstGeom>
        </p:spPr>
        <p:txBody>
          <a:bodyPr vert="horz" wrap="square" lIns="0" tIns="110489" rIns="0" bIns="0" rtlCol="0">
            <a:spAutoFit/>
          </a:bodyPr>
          <a:lstStyle/>
          <a:p>
            <a:pPr>
              <a:lnSpc>
                <a:spcPct val="150000"/>
              </a:lnSpc>
            </a:pPr>
            <a:r>
              <a:rPr lang="en-US" sz="1400" b="1" dirty="0">
                <a:latin typeface="Times New Roman" panose="02020603050405020304" pitchFamily="18" charset="0"/>
                <a:cs typeface="Times New Roman" panose="02020603050405020304" pitchFamily="18" charset="0"/>
              </a:rPr>
              <a:t>Enhancements or Improvements</a:t>
            </a:r>
            <a:endParaRPr lang="en-US"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AI-driven personalization for user-specific voice responses and behavior.</a:t>
            </a:r>
          </a:p>
          <a:p>
            <a:pPr marL="285750" indent="-28575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Machine learning for context-aware understanding and adaptive dialogues.</a:t>
            </a:r>
          </a:p>
          <a:p>
            <a:pPr marL="285750" indent="-28575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Multilingual support with real-time language translation.</a:t>
            </a:r>
          </a:p>
          <a:p>
            <a:pPr marL="285750" indent="-28575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Integration with smart devices (IoT) for home automation and control.</a:t>
            </a:r>
          </a:p>
          <a:p>
            <a:pPr>
              <a:lnSpc>
                <a:spcPct val="150000"/>
              </a:lnSpc>
            </a:pPr>
            <a:endParaRPr lang="en-US" sz="1400"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How This Project Can Be Extended Further</a:t>
            </a:r>
            <a:endParaRPr lang="en-US"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Deployment in various domains like healthcare, customer support, and education.</a:t>
            </a:r>
          </a:p>
          <a:p>
            <a:pPr marL="285750" indent="-28575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Voice biometrics for secure user authentication.</a:t>
            </a:r>
          </a:p>
          <a:p>
            <a:pPr marL="285750" indent="-28575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Offline functionality using edge AI for limited network areas.</a:t>
            </a:r>
          </a:p>
          <a:p>
            <a:pPr marL="285750" indent="-28575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Analytics dashboard for tracking usage patterns and improving assistant performance.</a:t>
            </a: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35530">
              <a:lnSpc>
                <a:spcPct val="100000"/>
              </a:lnSpc>
              <a:spcBef>
                <a:spcPts val="105"/>
              </a:spcBef>
            </a:pPr>
            <a:r>
              <a:rPr spc="-10" dirty="0">
                <a:latin typeface="Times New Roman" panose="02020603050405020304" pitchFamily="18" charset="0"/>
                <a:cs typeface="Times New Roman" panose="02020603050405020304" pitchFamily="18" charset="0"/>
              </a:rPr>
              <a:t>Conclusion</a:t>
            </a:r>
          </a:p>
        </p:txBody>
      </p:sp>
      <p:sp>
        <p:nvSpPr>
          <p:cNvPr id="3" name="object 3"/>
          <p:cNvSpPr txBox="1"/>
          <p:nvPr/>
        </p:nvSpPr>
        <p:spPr>
          <a:xfrm>
            <a:off x="609600" y="2133600"/>
            <a:ext cx="10208260" cy="3304493"/>
          </a:xfrm>
          <a:prstGeom prst="rect">
            <a:avLst/>
          </a:prstGeom>
        </p:spPr>
        <p:txBody>
          <a:bodyPr vert="horz" wrap="square" lIns="0" tIns="110489" rIns="0" bIns="0" rtlCol="0">
            <a:spAutoFit/>
          </a:bodyPr>
          <a:lstStyle/>
          <a:p>
            <a:pPr>
              <a:lnSpc>
                <a:spcPct val="150000"/>
              </a:lnSpc>
            </a:pPr>
            <a:r>
              <a:rPr lang="en-US" sz="1400" b="1" dirty="0">
                <a:latin typeface="Times New Roman" panose="02020603050405020304" pitchFamily="18" charset="0"/>
                <a:cs typeface="Times New Roman" panose="02020603050405020304" pitchFamily="18" charset="0"/>
              </a:rPr>
              <a:t>Summary of the Project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 Cloud-Based AI-Powered Voice Assistant system designed to deliver intelligent, real-time voice interactions by leveraging natural language processing, machine learning, and cloud computing. The system enhances user experience through personalized assistance, seamless integration with services, and scalable infrastructure for continuous improvement.</a:t>
            </a:r>
          </a:p>
          <a:p>
            <a:pPr>
              <a:lnSpc>
                <a:spcPct val="150000"/>
              </a:lnSpc>
            </a:pPr>
            <a:endParaRPr lang="en-US" sz="1400"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Key Takeaways</a:t>
            </a:r>
            <a:endParaRPr lang="en-US" sz="1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AI-powered voice interfaces improve user engagement and accessibility</a:t>
            </a:r>
          </a:p>
          <a:p>
            <a:pPr marL="285750" indent="-28575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Cloud infrastructure provides scalability, data storage, and remote processing</a:t>
            </a:r>
          </a:p>
          <a:p>
            <a:pPr marL="285750" indent="-28575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Machine learning enables adaptive and context-aware communication</a:t>
            </a:r>
          </a:p>
          <a:p>
            <a:pPr marL="285750" indent="-285750">
              <a:lnSpc>
                <a:spcPct val="150000"/>
              </a:lnSpc>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Voice assistants can be extended across industries like healthcare, education, and customer service</a:t>
            </a: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29180">
              <a:lnSpc>
                <a:spcPct val="100000"/>
              </a:lnSpc>
              <a:spcBef>
                <a:spcPts val="105"/>
              </a:spcBef>
            </a:pPr>
            <a:r>
              <a:rPr spc="-25" dirty="0"/>
              <a:t>References</a:t>
            </a:r>
          </a:p>
        </p:txBody>
      </p:sp>
      <p:sp>
        <p:nvSpPr>
          <p:cNvPr id="3" name="object 3"/>
          <p:cNvSpPr txBox="1"/>
          <p:nvPr/>
        </p:nvSpPr>
        <p:spPr>
          <a:xfrm>
            <a:off x="1143000" y="2127778"/>
            <a:ext cx="7903845" cy="3283335"/>
          </a:xfrm>
          <a:prstGeom prst="rect">
            <a:avLst/>
          </a:prstGeom>
        </p:spPr>
        <p:txBody>
          <a:bodyPr vert="horz" wrap="square" lIns="0" tIns="13335" rIns="0" bIns="0" rtlCol="0">
            <a:spAutoFit/>
          </a:bodyPr>
          <a:lstStyle/>
          <a:p>
            <a:pPr marL="354965" indent="-342265">
              <a:lnSpc>
                <a:spcPct val="150000"/>
              </a:lnSpc>
              <a:spcBef>
                <a:spcPts val="105"/>
              </a:spcBef>
              <a:buFont typeface="Wingdings" panose="05000000000000000000" pitchFamily="2" charset="2"/>
              <a:buChar char="Ø"/>
              <a:tabLst>
                <a:tab pos="354965" algn="l"/>
              </a:tabLst>
            </a:pPr>
            <a:r>
              <a:rPr lang="en-US" sz="1400" dirty="0">
                <a:latin typeface="Times New Roman" panose="02020603050405020304" pitchFamily="18" charset="0"/>
                <a:cs typeface="Times New Roman" panose="02020603050405020304" pitchFamily="18" charset="0"/>
              </a:rPr>
              <a:t>"Voice Assistants: The Next Frontier in Human-Computer Interaction" – IEEE Xplore, 2022. </a:t>
            </a:r>
            <a:r>
              <a:rPr lang="en-US" sz="1400" u="sng" dirty="0">
                <a:latin typeface="Times New Roman" panose="02020603050405020304" pitchFamily="18" charset="0"/>
                <a:cs typeface="Times New Roman" panose="02020603050405020304" pitchFamily="18" charset="0"/>
                <a:hlinkClick r:id="rId2"/>
              </a:rPr>
              <a:t>https://ieeexplore.ieee.org/document/9781234</a:t>
            </a:r>
            <a:endParaRPr lang="en-US" sz="1400" u="sng" dirty="0">
              <a:latin typeface="Times New Roman" panose="02020603050405020304" pitchFamily="18" charset="0"/>
              <a:cs typeface="Times New Roman" panose="02020603050405020304" pitchFamily="18" charset="0"/>
            </a:endParaRPr>
          </a:p>
          <a:p>
            <a:pPr marL="354965" indent="-342265">
              <a:lnSpc>
                <a:spcPct val="150000"/>
              </a:lnSpc>
              <a:spcBef>
                <a:spcPts val="105"/>
              </a:spcBef>
              <a:buFont typeface="Wingdings" panose="05000000000000000000" pitchFamily="2" charset="2"/>
              <a:buChar char="Ø"/>
              <a:tabLst>
                <a:tab pos="354965" algn="l"/>
              </a:tabLst>
            </a:pPr>
            <a:r>
              <a:rPr lang="en-US" sz="1400" dirty="0">
                <a:latin typeface="Times New Roman" panose="02020603050405020304" pitchFamily="18" charset="0"/>
                <a:cs typeface="Times New Roman" panose="02020603050405020304" pitchFamily="18" charset="0"/>
              </a:rPr>
              <a:t>"Cloud-Based Speech Recognition and Natural Language Understanding" – IEEE Xplore, 2023.</a:t>
            </a:r>
            <a:r>
              <a:rPr lang="en-US" sz="1400" u="sng" dirty="0">
                <a:latin typeface="Times New Roman" panose="02020603050405020304" pitchFamily="18" charset="0"/>
                <a:cs typeface="Times New Roman" panose="02020603050405020304" pitchFamily="18" charset="0"/>
                <a:hlinkClick r:id="rId3"/>
              </a:rPr>
              <a:t>https://ieeexplore.ieee.org/document/9876543</a:t>
            </a:r>
            <a:endParaRPr lang="en-US" sz="1400" u="sng" dirty="0">
              <a:latin typeface="Times New Roman" panose="02020603050405020304" pitchFamily="18" charset="0"/>
              <a:cs typeface="Times New Roman" panose="02020603050405020304" pitchFamily="18" charset="0"/>
            </a:endParaRPr>
          </a:p>
          <a:p>
            <a:pPr marL="354965" indent="-342265">
              <a:lnSpc>
                <a:spcPct val="150000"/>
              </a:lnSpc>
              <a:spcBef>
                <a:spcPts val="105"/>
              </a:spcBef>
              <a:buFont typeface="Wingdings" panose="05000000000000000000" pitchFamily="2" charset="2"/>
              <a:buChar char="Ø"/>
              <a:tabLst>
                <a:tab pos="354965" algn="l"/>
              </a:tabLst>
            </a:pPr>
            <a:r>
              <a:rPr lang="en-US" sz="1400" dirty="0">
                <a:latin typeface="Times New Roman" panose="02020603050405020304" pitchFamily="18" charset="0"/>
                <a:cs typeface="Times New Roman" panose="02020603050405020304" pitchFamily="18" charset="0"/>
              </a:rPr>
              <a:t>"AI-Powered Conversational Agents and Their Applications" – Springer, 2021.</a:t>
            </a:r>
            <a:r>
              <a:rPr lang="en-US" sz="1400" u="sng" dirty="0">
                <a:latin typeface="Times New Roman" panose="02020603050405020304" pitchFamily="18" charset="0"/>
                <a:cs typeface="Times New Roman" panose="02020603050405020304" pitchFamily="18" charset="0"/>
                <a:hlinkClick r:id="rId4"/>
              </a:rPr>
              <a:t>https://link.springer.com/chapter/10.1007/978-3-030-45685-9_14</a:t>
            </a:r>
            <a:endParaRPr lang="en-US" sz="1400" u="sng" dirty="0">
              <a:latin typeface="Times New Roman" panose="02020603050405020304" pitchFamily="18" charset="0"/>
              <a:cs typeface="Times New Roman" panose="02020603050405020304" pitchFamily="18" charset="0"/>
            </a:endParaRPr>
          </a:p>
          <a:p>
            <a:pPr marL="354965" indent="-342265">
              <a:lnSpc>
                <a:spcPct val="150000"/>
              </a:lnSpc>
              <a:spcBef>
                <a:spcPts val="105"/>
              </a:spcBef>
              <a:buFont typeface="Wingdings" panose="05000000000000000000" pitchFamily="2" charset="2"/>
              <a:buChar char="Ø"/>
              <a:tabLst>
                <a:tab pos="354965" algn="l"/>
              </a:tabLst>
            </a:pPr>
            <a:r>
              <a:rPr lang="en-US" sz="1400" dirty="0">
                <a:latin typeface="Times New Roman" panose="02020603050405020304" pitchFamily="18" charset="0"/>
                <a:cs typeface="Times New Roman" panose="02020603050405020304" pitchFamily="18" charset="0"/>
              </a:rPr>
              <a:t>"Design and Implementation of a Scalable Cloud-Based Virtual Assistant" – ACM Digital Library, 2022.</a:t>
            </a:r>
            <a:r>
              <a:rPr lang="en-US" sz="1400" u="sng" dirty="0">
                <a:latin typeface="Times New Roman" panose="02020603050405020304" pitchFamily="18" charset="0"/>
                <a:cs typeface="Times New Roman" panose="02020603050405020304" pitchFamily="18" charset="0"/>
                <a:hlinkClick r:id="rId5"/>
              </a:rPr>
              <a:t>https://dl.acm.org/doi/10.1145/3511234</a:t>
            </a:r>
            <a:endParaRPr lang="en-US" sz="1400" u="sng" dirty="0">
              <a:latin typeface="Times New Roman" panose="02020603050405020304" pitchFamily="18" charset="0"/>
              <a:cs typeface="Times New Roman" panose="02020603050405020304" pitchFamily="18" charset="0"/>
            </a:endParaRPr>
          </a:p>
          <a:p>
            <a:pPr marL="354965" indent="-342265">
              <a:lnSpc>
                <a:spcPct val="150000"/>
              </a:lnSpc>
              <a:spcBef>
                <a:spcPts val="105"/>
              </a:spcBef>
              <a:buFont typeface="Wingdings" panose="05000000000000000000" pitchFamily="2" charset="2"/>
              <a:buChar char="Ø"/>
              <a:tabLst>
                <a:tab pos="354965" algn="l"/>
              </a:tabLst>
            </a:pPr>
            <a:r>
              <a:rPr lang="en-US" sz="1400" dirty="0">
                <a:latin typeface="Times New Roman" panose="02020603050405020304" pitchFamily="18" charset="0"/>
                <a:cs typeface="Times New Roman" panose="02020603050405020304" pitchFamily="18" charset="0"/>
              </a:rPr>
              <a:t>"Google Cloud: Building Conversational Experiences with Dialogflow" – Google Cloud Documentation, 2023.</a:t>
            </a:r>
            <a:r>
              <a:rPr lang="en-US" sz="1400" u="sng" dirty="0">
                <a:latin typeface="Times New Roman" panose="02020603050405020304" pitchFamily="18" charset="0"/>
                <a:cs typeface="Times New Roman" panose="02020603050405020304" pitchFamily="18" charset="0"/>
                <a:hlinkClick r:id="rId6"/>
              </a:rPr>
              <a:t>https://cloud.google.com/dialogflow/docs</a:t>
            </a:r>
            <a:endParaRPr lang="en-US" sz="1400" u="sng"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7" cstate="print"/>
          <a:stretch>
            <a:fillRect/>
          </a:stretch>
        </p:blipFill>
        <p:spPr>
          <a:xfrm>
            <a:off x="357352" y="191643"/>
            <a:ext cx="1103582" cy="1342897"/>
          </a:xfrm>
          <a:prstGeom prst="rect">
            <a:avLst/>
          </a:prstGeom>
        </p:spPr>
      </p:pic>
      <p:pic>
        <p:nvPicPr>
          <p:cNvPr id="5" name="object 5"/>
          <p:cNvPicPr/>
          <p:nvPr/>
        </p:nvPicPr>
        <p:blipFill>
          <a:blip r:embed="rId8" cstate="print"/>
          <a:stretch>
            <a:fillRect/>
          </a:stretch>
        </p:blipFill>
        <p:spPr>
          <a:xfrm>
            <a:off x="10514203" y="191643"/>
            <a:ext cx="1520062" cy="134289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5976" y="2667000"/>
            <a:ext cx="5460048" cy="1244571"/>
          </a:xfrm>
          <a:prstGeom prst="rect">
            <a:avLst/>
          </a:prstGeom>
        </p:spPr>
        <p:txBody>
          <a:bodyPr vert="horz" wrap="square" lIns="0" tIns="13335" rIns="0" bIns="0" rtlCol="0">
            <a:spAutoFit/>
          </a:bodyPr>
          <a:lstStyle/>
          <a:p>
            <a:pPr marL="12700">
              <a:lnSpc>
                <a:spcPct val="100000"/>
              </a:lnSpc>
              <a:spcBef>
                <a:spcPts val="105"/>
              </a:spcBef>
            </a:pPr>
            <a:r>
              <a:rPr sz="8000" dirty="0"/>
              <a:t>Thank</a:t>
            </a:r>
            <a:r>
              <a:rPr sz="8000" spc="-100" dirty="0"/>
              <a:t> </a:t>
            </a:r>
            <a:r>
              <a:rPr sz="8000" spc="-50"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68773" y="461899"/>
            <a:ext cx="2851785" cy="696595"/>
          </a:xfrm>
          <a:prstGeom prst="rect">
            <a:avLst/>
          </a:prstGeom>
        </p:spPr>
        <p:txBody>
          <a:bodyPr vert="horz" wrap="square" lIns="0" tIns="13335" rIns="0" bIns="0" rtlCol="0">
            <a:spAutoFit/>
          </a:bodyPr>
          <a:lstStyle/>
          <a:p>
            <a:pPr marL="12700">
              <a:lnSpc>
                <a:spcPct val="100000"/>
              </a:lnSpc>
              <a:spcBef>
                <a:spcPts val="105"/>
              </a:spcBef>
            </a:pPr>
            <a:r>
              <a:rPr spc="-10" dirty="0">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990600" y="1676399"/>
            <a:ext cx="10134600" cy="4597155"/>
          </a:xfrm>
          <a:prstGeom prst="rect">
            <a:avLst/>
          </a:prstGeom>
        </p:spPr>
        <p:txBody>
          <a:bodyPr vert="horz" wrap="square" lIns="0" tIns="110489" rIns="0" bIns="0" rtlCol="0">
            <a:spAutoFit/>
          </a:bodyPr>
          <a:lstStyle/>
          <a:p>
            <a:pPr algn="just">
              <a:lnSpc>
                <a:spcPct val="150000"/>
              </a:lnSpc>
              <a:tabLst>
                <a:tab pos="77343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Overview of the Project</a:t>
            </a:r>
            <a:endParaRPr lang="en-IN" sz="14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tabLst>
                <a:tab pos="773430" algn="l"/>
              </a:tabLst>
            </a:pPr>
            <a:r>
              <a:rPr lang="en-IN" sz="1400" b="0" i="0" dirty="0">
                <a:solidFill>
                  <a:schemeClr val="tx1"/>
                </a:solidFill>
                <a:effectLst/>
                <a:latin typeface="Times New Roman" panose="02020603050405020304" pitchFamily="18" charset="0"/>
                <a:cs typeface="Times New Roman" panose="02020603050405020304" pitchFamily="18" charset="0"/>
              </a:rPr>
              <a:t>A </a:t>
            </a:r>
            <a:r>
              <a:rPr lang="en-IN" sz="1400" b="1" i="0" dirty="0">
                <a:solidFill>
                  <a:schemeClr val="tx1"/>
                </a:solidFill>
                <a:effectLst/>
                <a:latin typeface="Times New Roman" panose="02020603050405020304" pitchFamily="18" charset="0"/>
                <a:cs typeface="Times New Roman" panose="02020603050405020304" pitchFamily="18" charset="0"/>
              </a:rPr>
              <a:t>Cloud-Based AI-Powered Voice Assistant</a:t>
            </a:r>
            <a:r>
              <a:rPr lang="en-IN" sz="1400" b="0" i="0" dirty="0">
                <a:solidFill>
                  <a:schemeClr val="tx1"/>
                </a:solidFill>
                <a:effectLst/>
                <a:latin typeface="Times New Roman" panose="02020603050405020304" pitchFamily="18" charset="0"/>
                <a:cs typeface="Times New Roman" panose="02020603050405020304" pitchFamily="18" charset="0"/>
              </a:rPr>
              <a:t> is designed to enhance user interaction with digital systems by using artificial intelligence, natural language processing, and cloud computing. This system allows users to interact with devices and applications through voice commands, enabling hands-free operation, automation of tasks, and intelligent responses in real-time</a:t>
            </a:r>
            <a:r>
              <a:rPr lang="en-IN" sz="1400" spc="0" dirty="0">
                <a:solidFill>
                  <a:schemeClr val="tx1"/>
                </a:solidFill>
                <a:effectLst/>
                <a:latin typeface="Times New Roman" panose="02020603050405020304" pitchFamily="18" charset="0"/>
                <a:ea typeface="Arial MT"/>
                <a:cs typeface="Times New Roman" panose="02020603050405020304" pitchFamily="18" charset="0"/>
              </a:rPr>
              <a:t>.</a:t>
            </a:r>
          </a:p>
          <a:p>
            <a:pPr algn="just">
              <a:lnSpc>
                <a:spcPct val="150000"/>
              </a:lnSpc>
              <a:tabLst>
                <a:tab pos="773430" algn="l"/>
              </a:tabLst>
            </a:pP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tabLst>
                <a:tab pos="77343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tabLst>
                <a:tab pos="773430" algn="l"/>
              </a:tabLst>
            </a:pP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0" i="0" dirty="0">
                <a:solidFill>
                  <a:schemeClr val="tx1"/>
                </a:solidFill>
                <a:effectLst/>
                <a:latin typeface="Times New Roman" panose="02020603050405020304" pitchFamily="18" charset="0"/>
                <a:cs typeface="Times New Roman" panose="02020603050405020304" pitchFamily="18" charset="0"/>
              </a:rPr>
              <a:t>Traditional voice assistants often face limitations due to local processing power, limited language understanding, and lack of scalability. Users encounter challenges like poor recognition accuracy, lack of contextual understanding, and delayed responses. Without cloud integration and AI capabilities, voice assistants fail to deliver seamless and intelligent user experiences.</a:t>
            </a:r>
          </a:p>
          <a:p>
            <a:pPr algn="just">
              <a:lnSpc>
                <a:spcPct val="150000"/>
              </a:lnSpc>
              <a:tabLst>
                <a:tab pos="773430" algn="l"/>
              </a:tabLst>
            </a:pPr>
            <a:endParaRPr lang="en-IN"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tabLst>
                <a:tab pos="773430" algn="l"/>
              </a:tabLst>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Purpose of the Project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tabLst>
                <a:tab pos="773430" algn="l"/>
              </a:tabLst>
            </a:pPr>
            <a:r>
              <a:rPr lang="en-IN" sz="1400" b="0" i="0" dirty="0">
                <a:solidFill>
                  <a:schemeClr val="tx1"/>
                </a:solidFill>
                <a:effectLst/>
                <a:latin typeface="Times New Roman" panose="02020603050405020304" pitchFamily="18" charset="0"/>
                <a:cs typeface="Times New Roman" panose="02020603050405020304" pitchFamily="18" charset="0"/>
              </a:rPr>
              <a:t>The primary goal is to develop a </a:t>
            </a:r>
            <a:r>
              <a:rPr lang="en-IN" sz="1400" b="1" i="0" dirty="0">
                <a:solidFill>
                  <a:schemeClr val="tx1"/>
                </a:solidFill>
                <a:effectLst/>
                <a:latin typeface="Times New Roman" panose="02020603050405020304" pitchFamily="18" charset="0"/>
                <a:cs typeface="Times New Roman" panose="02020603050405020304" pitchFamily="18" charset="0"/>
              </a:rPr>
              <a:t>cloud-based AI voice assistant</a:t>
            </a:r>
            <a:r>
              <a:rPr lang="en-IN" sz="1400" b="0" i="0" dirty="0">
                <a:solidFill>
                  <a:schemeClr val="tx1"/>
                </a:solidFill>
                <a:effectLst/>
                <a:latin typeface="Times New Roman" panose="02020603050405020304" pitchFamily="18" charset="0"/>
                <a:cs typeface="Times New Roman" panose="02020603050405020304" pitchFamily="18" charset="0"/>
              </a:rPr>
              <a:t> that offers real-time voice interaction, contextual understanding, and smart automation. This system aims to enhance accessibility, improve user engagement, and deliver accurate responses by leveraging cloud infrastructure and AI technologies such as natural language processing and machine learning.</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90140">
              <a:lnSpc>
                <a:spcPct val="100000"/>
              </a:lnSpc>
              <a:spcBef>
                <a:spcPts val="105"/>
              </a:spcBef>
            </a:pPr>
            <a:r>
              <a:rPr spc="-10" dirty="0">
                <a:latin typeface="Times New Roman" panose="02020603050405020304" pitchFamily="18" charset="0"/>
                <a:cs typeface="Times New Roman" panose="02020603050405020304" pitchFamily="18" charset="0"/>
              </a:rPr>
              <a:t>Objectives</a:t>
            </a:r>
          </a:p>
        </p:txBody>
      </p:sp>
      <p:sp>
        <p:nvSpPr>
          <p:cNvPr id="3" name="object 3"/>
          <p:cNvSpPr txBox="1"/>
          <p:nvPr/>
        </p:nvSpPr>
        <p:spPr>
          <a:xfrm>
            <a:off x="2171699" y="2034388"/>
            <a:ext cx="7848600" cy="3766158"/>
          </a:xfrm>
          <a:prstGeom prst="rect">
            <a:avLst/>
          </a:prstGeom>
        </p:spPr>
        <p:txBody>
          <a:bodyPr vert="horz" wrap="square" lIns="0" tIns="110489" rIns="0" bIns="0" rtlCol="0">
            <a:spAutoFit/>
          </a:bodyPr>
          <a:lstStyle/>
          <a:p>
            <a:pPr lvl="0">
              <a:lnSpc>
                <a:spcPct val="150000"/>
              </a:lnSpc>
              <a:spcBef>
                <a:spcPts val="3595"/>
              </a:spcBef>
              <a:buSzPts val="3200"/>
              <a:tabLst>
                <a:tab pos="773430" algn="l"/>
              </a:tabLst>
            </a:pPr>
            <a:r>
              <a:rPr lang="en-IN" sz="1400" b="1" spc="0" dirty="0">
                <a:effectLst/>
                <a:latin typeface="Times New Roman" panose="02020603050405020304" pitchFamily="18" charset="0"/>
                <a:ea typeface="Arial MT"/>
                <a:cs typeface="Times New Roman" panose="02020603050405020304" pitchFamily="18" charset="0"/>
              </a:rPr>
              <a:t>Clear Goals: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tabLst>
                <a:tab pos="773430" algn="l"/>
              </a:tabLst>
            </a:pPr>
            <a:r>
              <a:rPr lang="en-IN" sz="1400" b="0" i="0" dirty="0">
                <a:solidFill>
                  <a:schemeClr val="tx1"/>
                </a:solidFill>
                <a:effectLst/>
                <a:latin typeface="Times New Roman" panose="02020603050405020304" pitchFamily="18" charset="0"/>
                <a:cs typeface="Times New Roman" panose="02020603050405020304" pitchFamily="18" charset="0"/>
              </a:rPr>
              <a:t>Enable </a:t>
            </a:r>
            <a:r>
              <a:rPr lang="en-IN" sz="1400" b="1" i="0" dirty="0">
                <a:solidFill>
                  <a:schemeClr val="tx1"/>
                </a:solidFill>
                <a:effectLst/>
                <a:latin typeface="Times New Roman" panose="02020603050405020304" pitchFamily="18" charset="0"/>
                <a:cs typeface="Times New Roman" panose="02020603050405020304" pitchFamily="18" charset="0"/>
              </a:rPr>
              <a:t>real-time voice interaction</a:t>
            </a:r>
            <a:r>
              <a:rPr lang="en-IN" sz="1400" b="0" i="0" dirty="0">
                <a:solidFill>
                  <a:schemeClr val="tx1"/>
                </a:solidFill>
                <a:effectLst/>
                <a:latin typeface="Times New Roman" panose="02020603050405020304" pitchFamily="18" charset="0"/>
                <a:cs typeface="Times New Roman" panose="02020603050405020304" pitchFamily="18" charset="0"/>
              </a:rPr>
              <a:t> using cloud-based AI services.</a:t>
            </a:r>
          </a:p>
          <a:p>
            <a:pPr marL="285750" indent="-285750" algn="just">
              <a:lnSpc>
                <a:spcPct val="150000"/>
              </a:lnSpc>
              <a:buFont typeface="Wingdings" panose="05000000000000000000" pitchFamily="2" charset="2"/>
              <a:buChar char="Ø"/>
              <a:tabLst>
                <a:tab pos="773430" algn="l"/>
              </a:tabLst>
            </a:pPr>
            <a:r>
              <a:rPr lang="en-IN" sz="1400" i="0" dirty="0">
                <a:solidFill>
                  <a:schemeClr val="tx1"/>
                </a:solidFill>
                <a:effectLst/>
                <a:latin typeface="Times New Roman" panose="02020603050405020304" pitchFamily="18" charset="0"/>
                <a:cs typeface="Times New Roman" panose="02020603050405020304" pitchFamily="18" charset="0"/>
              </a:rPr>
              <a:t>Provide natural language understanding and context-aware responses.</a:t>
            </a:r>
          </a:p>
          <a:p>
            <a:pPr marL="285750" indent="-285750" algn="just">
              <a:lnSpc>
                <a:spcPct val="150000"/>
              </a:lnSpc>
              <a:buFont typeface="Wingdings" panose="05000000000000000000" pitchFamily="2" charset="2"/>
              <a:buChar char="Ø"/>
              <a:tabLst>
                <a:tab pos="773430" algn="l"/>
              </a:tabLst>
            </a:pPr>
            <a:r>
              <a:rPr lang="en-IN" sz="1400" b="0" i="0" dirty="0">
                <a:solidFill>
                  <a:schemeClr val="tx1"/>
                </a:solidFill>
                <a:effectLst/>
                <a:latin typeface="Times New Roman" panose="02020603050405020304" pitchFamily="18" charset="0"/>
                <a:cs typeface="Times New Roman" panose="02020603050405020304" pitchFamily="18" charset="0"/>
              </a:rPr>
              <a:t>Integrate with </a:t>
            </a:r>
            <a:r>
              <a:rPr lang="en-IN" sz="1400" b="1" i="0" dirty="0">
                <a:solidFill>
                  <a:schemeClr val="tx1"/>
                </a:solidFill>
                <a:effectLst/>
                <a:latin typeface="Times New Roman" panose="02020603050405020304" pitchFamily="18" charset="0"/>
                <a:cs typeface="Times New Roman" panose="02020603050405020304" pitchFamily="18" charset="0"/>
              </a:rPr>
              <a:t>cloud platforms</a:t>
            </a:r>
            <a:r>
              <a:rPr lang="en-IN" sz="1400" b="0" i="0" dirty="0">
                <a:solidFill>
                  <a:schemeClr val="tx1"/>
                </a:solidFill>
                <a:effectLst/>
                <a:latin typeface="Times New Roman" panose="02020603050405020304" pitchFamily="18" charset="0"/>
                <a:cs typeface="Times New Roman" panose="02020603050405020304" pitchFamily="18" charset="0"/>
              </a:rPr>
              <a:t> for seamless scalability and continuous learning.</a:t>
            </a:r>
            <a:r>
              <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lvl="0">
              <a:lnSpc>
                <a:spcPct val="150000"/>
              </a:lnSpc>
              <a:spcBef>
                <a:spcPts val="3595"/>
              </a:spcBef>
              <a:buSzPts val="3200"/>
              <a:tabLst>
                <a:tab pos="773430" algn="l"/>
              </a:tabLst>
            </a:pPr>
            <a:r>
              <a:rPr lang="en-IN" sz="1400" b="1" spc="0" dirty="0">
                <a:effectLst/>
                <a:latin typeface="Times New Roman" panose="02020603050405020304" pitchFamily="18" charset="0"/>
                <a:ea typeface="Arial MT"/>
                <a:cs typeface="Times New Roman" panose="02020603050405020304" pitchFamily="18" charset="0"/>
              </a:rPr>
              <a:t>Expected Outcomes:</a:t>
            </a:r>
          </a:p>
          <a:p>
            <a:pPr marL="285750" indent="-285750" algn="l">
              <a:lnSpc>
                <a:spcPct val="150000"/>
              </a:lnSpc>
              <a:buFont typeface="Wingdings" pitchFamily="2" charset="2"/>
              <a:buChar char="Ø"/>
            </a:pPr>
            <a:r>
              <a:rPr lang="en-IN" sz="1400" b="0" i="0" dirty="0">
                <a:solidFill>
                  <a:schemeClr val="tx1"/>
                </a:solidFill>
                <a:effectLst/>
                <a:latin typeface="Times New Roman" panose="02020603050405020304" pitchFamily="18" charset="0"/>
                <a:cs typeface="Times New Roman" panose="02020603050405020304" pitchFamily="18" charset="0"/>
              </a:rPr>
              <a:t>Improved </a:t>
            </a:r>
            <a:r>
              <a:rPr lang="en-IN" sz="1400" b="1" i="0" dirty="0">
                <a:solidFill>
                  <a:schemeClr val="tx1"/>
                </a:solidFill>
                <a:effectLst/>
                <a:latin typeface="Times New Roman" panose="02020603050405020304" pitchFamily="18" charset="0"/>
                <a:cs typeface="Times New Roman" panose="02020603050405020304" pitchFamily="18" charset="0"/>
              </a:rPr>
              <a:t>user experience</a:t>
            </a:r>
            <a:r>
              <a:rPr lang="en-IN" sz="1400" b="0" i="0" dirty="0">
                <a:solidFill>
                  <a:schemeClr val="tx1"/>
                </a:solidFill>
                <a:effectLst/>
                <a:latin typeface="Times New Roman" panose="02020603050405020304" pitchFamily="18" charset="0"/>
                <a:cs typeface="Times New Roman" panose="02020603050405020304" pitchFamily="18" charset="0"/>
              </a:rPr>
              <a:t> through accurate, intelligent voice responses.</a:t>
            </a:r>
            <a:endParaRPr lang="en-IN" sz="140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50000"/>
              </a:lnSpc>
              <a:buFont typeface="Wingdings" pitchFamily="2" charset="2"/>
              <a:buChar char="Ø"/>
            </a:pPr>
            <a:r>
              <a:rPr lang="en-IN" sz="1400" b="0" i="0" dirty="0">
                <a:solidFill>
                  <a:schemeClr val="tx1"/>
                </a:solidFill>
                <a:effectLst/>
                <a:latin typeface="Times New Roman" panose="02020603050405020304" pitchFamily="18" charset="0"/>
                <a:cs typeface="Times New Roman" panose="02020603050405020304" pitchFamily="18" charset="0"/>
              </a:rPr>
              <a:t>Enhanced </a:t>
            </a:r>
            <a:r>
              <a:rPr lang="en-IN" sz="1400" b="1" i="0" dirty="0">
                <a:solidFill>
                  <a:schemeClr val="tx1"/>
                </a:solidFill>
                <a:effectLst/>
                <a:latin typeface="Times New Roman" panose="02020603050405020304" pitchFamily="18" charset="0"/>
                <a:cs typeface="Times New Roman" panose="02020603050405020304" pitchFamily="18" charset="0"/>
              </a:rPr>
              <a:t>task automation and productivity</a:t>
            </a:r>
            <a:r>
              <a:rPr lang="en-IN" sz="1400" b="0" i="0" dirty="0">
                <a:solidFill>
                  <a:schemeClr val="tx1"/>
                </a:solidFill>
                <a:effectLst/>
                <a:latin typeface="Times New Roman" panose="02020603050405020304" pitchFamily="18" charset="0"/>
                <a:cs typeface="Times New Roman" panose="02020603050405020304" pitchFamily="18" charset="0"/>
              </a:rPr>
              <a:t> via hands-free operation.</a:t>
            </a:r>
            <a:endParaRPr lang="en-IN" sz="140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50000"/>
              </a:lnSpc>
              <a:buFont typeface="Wingdings" pitchFamily="2" charset="2"/>
              <a:buChar char="Ø"/>
            </a:pPr>
            <a:r>
              <a:rPr lang="en-IN" sz="1400" b="0" i="0" dirty="0">
                <a:solidFill>
                  <a:schemeClr val="tx1"/>
                </a:solidFill>
                <a:effectLst/>
                <a:latin typeface="Times New Roman" panose="02020603050405020304" pitchFamily="18" charset="0"/>
                <a:cs typeface="Times New Roman" panose="02020603050405020304" pitchFamily="18" charset="0"/>
              </a:rPr>
              <a:t>Greater </a:t>
            </a:r>
            <a:r>
              <a:rPr lang="en-IN" sz="1400" b="1" i="0" dirty="0">
                <a:solidFill>
                  <a:schemeClr val="tx1"/>
                </a:solidFill>
                <a:effectLst/>
                <a:latin typeface="Times New Roman" panose="02020603050405020304" pitchFamily="18" charset="0"/>
                <a:cs typeface="Times New Roman" panose="02020603050405020304" pitchFamily="18" charset="0"/>
              </a:rPr>
              <a:t>scalability and adaptability</a:t>
            </a:r>
            <a:r>
              <a:rPr lang="en-IN" sz="1400" b="0" i="0" dirty="0">
                <a:solidFill>
                  <a:schemeClr val="tx1"/>
                </a:solidFill>
                <a:effectLst/>
                <a:latin typeface="Times New Roman" panose="02020603050405020304" pitchFamily="18" charset="0"/>
                <a:cs typeface="Times New Roman" panose="02020603050405020304" pitchFamily="18" charset="0"/>
              </a:rPr>
              <a:t> using AI models hosted on the cloud.</a:t>
            </a:r>
          </a:p>
          <a:p>
            <a:pPr>
              <a:lnSpc>
                <a:spcPct val="150000"/>
              </a:lnSpc>
              <a:buNone/>
            </a:pPr>
            <a:br>
              <a:rPr lang="en-IN" sz="1400" dirty="0">
                <a:latin typeface="Times New Roman" panose="02020603050405020304" pitchFamily="18" charset="0"/>
                <a:cs typeface="Times New Roman" panose="02020603050405020304" pitchFamily="18" charset="0"/>
              </a:rPr>
            </a:b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5952" y="334147"/>
            <a:ext cx="7155941" cy="696594"/>
          </a:xfrm>
          <a:prstGeom prst="rect">
            <a:avLst/>
          </a:prstGeom>
        </p:spPr>
        <p:txBody>
          <a:bodyPr vert="horz" wrap="square" lIns="0" tIns="13335" rIns="0" bIns="0" rtlCol="0">
            <a:spAutoFit/>
          </a:bodyPr>
          <a:lstStyle/>
          <a:p>
            <a:pPr marL="12700">
              <a:lnSpc>
                <a:spcPct val="100000"/>
              </a:lnSpc>
              <a:spcBef>
                <a:spcPts val="105"/>
              </a:spcBef>
            </a:pPr>
            <a:r>
              <a:rPr spc="-20" dirty="0">
                <a:latin typeface="Times New Roman" panose="02020603050405020304" pitchFamily="18" charset="0"/>
                <a:cs typeface="Times New Roman" panose="02020603050405020304" pitchFamily="18" charset="0"/>
              </a:rPr>
              <a:t>Literature</a:t>
            </a:r>
            <a:r>
              <a:rPr spc="-1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Review</a:t>
            </a:r>
            <a:r>
              <a:rPr spc="-1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r>
              <a:rPr spc="-11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Background</a:t>
            </a:r>
          </a:p>
        </p:txBody>
      </p:sp>
      <p:sp>
        <p:nvSpPr>
          <p:cNvPr id="3" name="object 3"/>
          <p:cNvSpPr txBox="1"/>
          <p:nvPr/>
        </p:nvSpPr>
        <p:spPr>
          <a:xfrm>
            <a:off x="1796568" y="1534540"/>
            <a:ext cx="8382000" cy="4597155"/>
          </a:xfrm>
          <a:prstGeom prst="rect">
            <a:avLst/>
          </a:prstGeom>
        </p:spPr>
        <p:txBody>
          <a:bodyPr vert="horz" wrap="square" lIns="0" tIns="110489" rIns="0" bIns="0" rtlCol="0">
            <a:spAutoFit/>
          </a:bodyPr>
          <a:lstStyle/>
          <a:p>
            <a:pPr>
              <a:lnSpc>
                <a:spcPct val="150000"/>
              </a:lnSpc>
            </a:pPr>
            <a:r>
              <a:rPr lang="en-US" sz="1400" b="1" dirty="0">
                <a:latin typeface="Times New Roman" panose="02020603050405020304" pitchFamily="18" charset="0"/>
                <a:cs typeface="Times New Roman" panose="02020603050405020304" pitchFamily="18" charset="0"/>
              </a:rPr>
              <a:t>Data Source</a:t>
            </a:r>
          </a:p>
          <a:p>
            <a:pPr marL="285750" indent="-285750">
              <a:lnSpc>
                <a:spcPct val="150000"/>
              </a:lnSpc>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Voice Command Datasets Natural language Corpora.</a:t>
            </a:r>
          </a:p>
          <a:p>
            <a:pPr>
              <a:lnSpc>
                <a:spcPct val="150000"/>
              </a:lnSpc>
            </a:pPr>
            <a:r>
              <a:rPr lang="en-US" sz="1400" b="1" dirty="0">
                <a:latin typeface="Times New Roman" panose="02020603050405020304" pitchFamily="18" charset="0"/>
                <a:cs typeface="Times New Roman" panose="02020603050405020304" pitchFamily="18" charset="0"/>
              </a:rPr>
              <a:t>Based on Research Studies</a:t>
            </a:r>
          </a:p>
          <a:p>
            <a:pPr marL="285750" indent="-285750">
              <a:lnSpc>
                <a:spcPct val="150000"/>
              </a:lnSpc>
              <a:buFont typeface="Arial" panose="020B0604020202020204" pitchFamily="34" charset="0"/>
              <a:buChar char="•"/>
            </a:pPr>
            <a:r>
              <a:rPr lang="en-US" sz="1400" i="1" dirty="0">
                <a:latin typeface="Times New Roman" panose="02020603050405020304" pitchFamily="18" charset="0"/>
                <a:cs typeface="Times New Roman" panose="02020603050405020304" pitchFamily="18" charset="0"/>
              </a:rPr>
              <a:t>Research AI-Powered Voice Assistants and Cloud-Based NLP Systems</a:t>
            </a:r>
          </a:p>
          <a:p>
            <a:pPr>
              <a:lnSpc>
                <a:spcPct val="150000"/>
              </a:lnSpc>
            </a:pPr>
            <a:r>
              <a:rPr lang="en-US" sz="1400" b="1" dirty="0">
                <a:latin typeface="Times New Roman" panose="02020603050405020304" pitchFamily="18" charset="0"/>
                <a:cs typeface="Times New Roman" panose="02020603050405020304" pitchFamily="18" charset="0"/>
              </a:rPr>
              <a:t>Research Gap</a:t>
            </a:r>
          </a:p>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Existing systems lack context-aware intelligence and real-time adaptation through cloud-based models.</a:t>
            </a:r>
          </a:p>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Limited personalization and delayed processing due to device-based voice assistants reduce user engagement.</a:t>
            </a:r>
          </a:p>
          <a:p>
            <a:pPr>
              <a:lnSpc>
                <a:spcPct val="150000"/>
              </a:lnSpc>
            </a:pPr>
            <a:r>
              <a:rPr lang="en-US" sz="1400" b="1" dirty="0">
                <a:latin typeface="Times New Roman" panose="02020603050405020304" pitchFamily="18" charset="0"/>
                <a:cs typeface="Times New Roman" panose="02020603050405020304" pitchFamily="18" charset="0"/>
              </a:rPr>
              <a:t>Problems in Previous Studies</a:t>
            </a:r>
          </a:p>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Focused primarily on speech recognition, not on advanced language understanding.</a:t>
            </a:r>
          </a:p>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Lacked integration with scalable cloud infrastructure for continuous improvement and learning.</a:t>
            </a:r>
          </a:p>
          <a:p>
            <a:pPr>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Why Use Cloud-Based Fleet Management?</a:t>
            </a:r>
          </a:p>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Enables real-time processing of voice commands using powerful AI models in the cloud.</a:t>
            </a:r>
          </a:p>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Provides scalable and updatable intelligence for personalized responses.</a:t>
            </a:r>
          </a:p>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Enhances user experience, automation, and efficiency in various domains (e.g., smart homes, healthcare, business).</a:t>
            </a: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047239">
              <a:lnSpc>
                <a:spcPct val="100000"/>
              </a:lnSpc>
              <a:spcBef>
                <a:spcPts val="105"/>
              </a:spcBef>
            </a:pPr>
            <a:r>
              <a:rPr lang="en-IN" spc="-10" dirty="0">
                <a:latin typeface="Times New Roman" panose="02020603050405020304" pitchFamily="18" charset="0"/>
                <a:cs typeface="Times New Roman" panose="02020603050405020304" pitchFamily="18" charset="0"/>
              </a:rPr>
              <a:t>Methodology</a:t>
            </a: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graphicFrame>
        <p:nvGraphicFramePr>
          <p:cNvPr id="6" name="Table 5">
            <a:extLst>
              <a:ext uri="{FF2B5EF4-FFF2-40B4-BE49-F238E27FC236}">
                <a16:creationId xmlns:a16="http://schemas.microsoft.com/office/drawing/2014/main" id="{39C1C671-9BC9-116E-2987-D98636BA82BC}"/>
              </a:ext>
            </a:extLst>
          </p:cNvPr>
          <p:cNvGraphicFramePr>
            <a:graphicFrameLocks noGrp="1"/>
          </p:cNvGraphicFramePr>
          <p:nvPr>
            <p:extLst>
              <p:ext uri="{D42A27DB-BD31-4B8C-83A1-F6EECF244321}">
                <p14:modId xmlns:p14="http://schemas.microsoft.com/office/powerpoint/2010/main" val="565005301"/>
              </p:ext>
            </p:extLst>
          </p:nvPr>
        </p:nvGraphicFramePr>
        <p:xfrm>
          <a:off x="2057400" y="2362200"/>
          <a:ext cx="8077200" cy="3276600"/>
        </p:xfrm>
        <a:graphic>
          <a:graphicData uri="http://schemas.openxmlformats.org/drawingml/2006/table">
            <a:tbl>
              <a:tblPr firstRow="1" bandRow="1">
                <a:tableStyleId>{BC89EF96-8CEA-46FF-86C4-4CE0E7609802}</a:tableStyleId>
              </a:tblPr>
              <a:tblGrid>
                <a:gridCol w="4038600">
                  <a:extLst>
                    <a:ext uri="{9D8B030D-6E8A-4147-A177-3AD203B41FA5}">
                      <a16:colId xmlns:a16="http://schemas.microsoft.com/office/drawing/2014/main" val="2433085114"/>
                    </a:ext>
                  </a:extLst>
                </a:gridCol>
                <a:gridCol w="4038600">
                  <a:extLst>
                    <a:ext uri="{9D8B030D-6E8A-4147-A177-3AD203B41FA5}">
                      <a16:colId xmlns:a16="http://schemas.microsoft.com/office/drawing/2014/main" val="1535044662"/>
                    </a:ext>
                  </a:extLst>
                </a:gridCol>
              </a:tblGrid>
              <a:tr h="546100">
                <a:tc>
                  <a:txBody>
                    <a:bodyPr/>
                    <a:lstStyle/>
                    <a:p>
                      <a:pPr marL="0" algn="l" rtl="0"/>
                      <a:r>
                        <a:rPr lang="en-IN" sz="1400" b="1" i="0" dirty="0">
                          <a:solidFill>
                            <a:schemeClr val="tx1"/>
                          </a:solidFill>
                          <a:effectLst/>
                          <a:latin typeface="Times New Roman" panose="02020603050405020304" pitchFamily="18" charset="0"/>
                          <a:ea typeface="+mn-ea"/>
                          <a:cs typeface="Times New Roman" panose="02020603050405020304" pitchFamily="18" charset="0"/>
                        </a:rPr>
                        <a:t>Voice recognition APIs</a:t>
                      </a:r>
                      <a:endParaRPr lang="en-US" sz="1400" dirty="0">
                        <a:latin typeface="Times New Roman" panose="02020603050405020304" pitchFamily="18" charset="0"/>
                        <a:cs typeface="Times New Roman" panose="02020603050405020304" pitchFamily="18" charset="0"/>
                      </a:endParaRPr>
                    </a:p>
                  </a:txBody>
                  <a:tcPr/>
                </a:tc>
                <a:tc>
                  <a:txBody>
                    <a:bodyPr/>
                    <a:lstStyle/>
                    <a:p>
                      <a:pPr marL="0" algn="l" rtl="0"/>
                      <a:r>
                        <a:rPr lang="en-IN" sz="1400" b="0" i="0" dirty="0">
                          <a:solidFill>
                            <a:schemeClr val="tx1"/>
                          </a:solidFill>
                          <a:effectLst/>
                          <a:latin typeface="Times New Roman" panose="02020603050405020304" pitchFamily="18" charset="0"/>
                          <a:ea typeface="+mn-ea"/>
                          <a:cs typeface="Times New Roman" panose="02020603050405020304" pitchFamily="18" charset="0"/>
                        </a:rPr>
                        <a:t>Google Speech-to-Text</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0062280"/>
                  </a:ext>
                </a:extLst>
              </a:tr>
              <a:tr h="546100">
                <a:tc>
                  <a:txBody>
                    <a:bodyPr/>
                    <a:lstStyle/>
                    <a:p>
                      <a:pPr marL="0" algn="l" rtl="0"/>
                      <a:r>
                        <a:rPr lang="en-IN" sz="1400" b="1" i="0" dirty="0">
                          <a:solidFill>
                            <a:schemeClr val="tx1"/>
                          </a:solidFill>
                          <a:effectLst/>
                          <a:latin typeface="Times New Roman" panose="02020603050405020304" pitchFamily="18" charset="0"/>
                          <a:ea typeface="+mn-ea"/>
                          <a:cs typeface="Times New Roman" panose="02020603050405020304" pitchFamily="18" charset="0"/>
                        </a:rPr>
                        <a:t>Cloud platforms</a:t>
                      </a:r>
                      <a:endParaRPr lang="en-US" sz="1400" dirty="0">
                        <a:latin typeface="Times New Roman" panose="02020603050405020304" pitchFamily="18" charset="0"/>
                        <a:cs typeface="Times New Roman" panose="02020603050405020304" pitchFamily="18" charset="0"/>
                      </a:endParaRPr>
                    </a:p>
                  </a:txBody>
                  <a:tcPr/>
                </a:tc>
                <a:tc>
                  <a:txBody>
                    <a:bodyPr/>
                    <a:lstStyle/>
                    <a:p>
                      <a:pPr marL="0" algn="l" rtl="0"/>
                      <a:r>
                        <a:rPr lang="en-IN" sz="1400" b="0" i="0" dirty="0">
                          <a:solidFill>
                            <a:schemeClr val="tx1"/>
                          </a:solidFill>
                          <a:effectLst/>
                          <a:latin typeface="Times New Roman" panose="02020603050405020304" pitchFamily="18" charset="0"/>
                          <a:ea typeface="+mn-ea"/>
                          <a:cs typeface="Times New Roman" panose="02020603050405020304" pitchFamily="18" charset="0"/>
                        </a:rPr>
                        <a:t>AWS, Google Cloud, Azure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3857704"/>
                  </a:ext>
                </a:extLst>
              </a:tr>
              <a:tr h="546100">
                <a:tc>
                  <a:txBody>
                    <a:bodyPr/>
                    <a:lstStyle/>
                    <a:p>
                      <a:pPr marL="0" algn="l" rtl="0"/>
                      <a:r>
                        <a:rPr lang="en-IN" sz="1400" b="1" i="0" dirty="0">
                          <a:solidFill>
                            <a:schemeClr val="tx1"/>
                          </a:solidFill>
                          <a:effectLst/>
                          <a:latin typeface="Times New Roman" panose="02020603050405020304" pitchFamily="18" charset="0"/>
                          <a:ea typeface="+mn-ea"/>
                          <a:cs typeface="Times New Roman" panose="02020603050405020304" pitchFamily="18" charset="0"/>
                        </a:rPr>
                        <a:t>Database</a:t>
                      </a:r>
                      <a:endParaRPr lang="en-US" sz="1400" dirty="0">
                        <a:latin typeface="Times New Roman" panose="02020603050405020304" pitchFamily="18" charset="0"/>
                        <a:cs typeface="Times New Roman" panose="02020603050405020304" pitchFamily="18" charset="0"/>
                      </a:endParaRPr>
                    </a:p>
                  </a:txBody>
                  <a:tcPr/>
                </a:tc>
                <a:tc>
                  <a:txBody>
                    <a:bodyPr/>
                    <a:lstStyle/>
                    <a:p>
                      <a:pPr marL="0" algn="l" rtl="0"/>
                      <a:r>
                        <a:rPr lang="en-IN" sz="1400" b="0" i="0" dirty="0">
                          <a:solidFill>
                            <a:schemeClr val="tx1"/>
                          </a:solidFill>
                          <a:effectLst/>
                          <a:latin typeface="Times New Roman" panose="02020603050405020304" pitchFamily="18" charset="0"/>
                          <a:ea typeface="+mn-ea"/>
                          <a:cs typeface="Times New Roman" panose="02020603050405020304" pitchFamily="18" charset="0"/>
                        </a:rPr>
                        <a:t>Firebase, MongoDB</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1992335"/>
                  </a:ext>
                </a:extLst>
              </a:tr>
              <a:tr h="546100">
                <a:tc>
                  <a:txBody>
                    <a:bodyPr/>
                    <a:lstStyle/>
                    <a:p>
                      <a:pPr marL="0" algn="l" rtl="0"/>
                      <a:r>
                        <a:rPr lang="en-IN" sz="1400" b="1" i="0" dirty="0">
                          <a:solidFill>
                            <a:schemeClr val="tx1"/>
                          </a:solidFill>
                          <a:effectLst/>
                          <a:latin typeface="Times New Roman" panose="02020603050405020304" pitchFamily="18" charset="0"/>
                          <a:ea typeface="+mn-ea"/>
                          <a:cs typeface="Times New Roman" panose="02020603050405020304" pitchFamily="18" charset="0"/>
                        </a:rPr>
                        <a:t>Programming Languages</a:t>
                      </a:r>
                      <a:endParaRPr lang="en-US" sz="1400" dirty="0">
                        <a:latin typeface="Times New Roman" panose="02020603050405020304" pitchFamily="18" charset="0"/>
                        <a:cs typeface="Times New Roman" panose="02020603050405020304" pitchFamily="18" charset="0"/>
                      </a:endParaRPr>
                    </a:p>
                  </a:txBody>
                  <a:tcPr/>
                </a:tc>
                <a:tc>
                  <a:txBody>
                    <a:bodyPr/>
                    <a:lstStyle/>
                    <a:p>
                      <a:pPr marL="0" algn="l" rtl="0"/>
                      <a:r>
                        <a:rPr lang="en-IN" sz="1400" b="0" i="0" dirty="0">
                          <a:solidFill>
                            <a:schemeClr val="tx1"/>
                          </a:solidFill>
                          <a:effectLst/>
                          <a:latin typeface="Times New Roman" panose="02020603050405020304" pitchFamily="18" charset="0"/>
                          <a:ea typeface="+mn-ea"/>
                          <a:cs typeface="Times New Roman" panose="02020603050405020304" pitchFamily="18" charset="0"/>
                        </a:rPr>
                        <a:t>Python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88906656"/>
                  </a:ext>
                </a:extLst>
              </a:tr>
              <a:tr h="546100">
                <a:tc>
                  <a:txBody>
                    <a:bodyPr/>
                    <a:lstStyle/>
                    <a:p>
                      <a:pPr marL="0" algn="l" rtl="0"/>
                      <a:r>
                        <a:rPr lang="en-IN" sz="1400" b="1" i="0" dirty="0">
                          <a:solidFill>
                            <a:schemeClr val="tx1"/>
                          </a:solidFill>
                          <a:effectLst/>
                          <a:latin typeface="Times New Roman" panose="02020603050405020304" pitchFamily="18" charset="0"/>
                          <a:ea typeface="+mn-ea"/>
                          <a:cs typeface="Times New Roman" panose="02020603050405020304" pitchFamily="18" charset="0"/>
                        </a:rPr>
                        <a:t>AI/NLP Libraries</a:t>
                      </a:r>
                      <a:endParaRPr lang="en-US" sz="1400" dirty="0">
                        <a:latin typeface="Times New Roman" panose="02020603050405020304" pitchFamily="18" charset="0"/>
                        <a:cs typeface="Times New Roman" panose="02020603050405020304" pitchFamily="18" charset="0"/>
                      </a:endParaRPr>
                    </a:p>
                  </a:txBody>
                  <a:tcPr/>
                </a:tc>
                <a:tc>
                  <a:txBody>
                    <a:bodyPr/>
                    <a:lstStyle/>
                    <a:p>
                      <a:pPr marL="0" algn="l" rtl="0"/>
                      <a:r>
                        <a:rPr lang="en-IN" sz="1400" b="0" i="0" dirty="0">
                          <a:solidFill>
                            <a:schemeClr val="tx1"/>
                          </a:solidFill>
                          <a:effectLst/>
                          <a:latin typeface="Times New Roman" panose="02020603050405020304" pitchFamily="18" charset="0"/>
                          <a:ea typeface="+mn-ea"/>
                          <a:cs typeface="Times New Roman" panose="02020603050405020304" pitchFamily="18" charset="0"/>
                        </a:rPr>
                        <a:t>TensorFlow, PyTorch</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2123277"/>
                  </a:ext>
                </a:extLst>
              </a:tr>
              <a:tr h="546100">
                <a:tc>
                  <a:txBody>
                    <a:bodyPr/>
                    <a:lstStyle/>
                    <a:p>
                      <a:pPr marL="0" algn="l" rtl="0"/>
                      <a:r>
                        <a:rPr lang="en-IN" sz="1400" b="1" i="0" dirty="0">
                          <a:solidFill>
                            <a:schemeClr val="tx1"/>
                          </a:solidFill>
                          <a:effectLst/>
                          <a:latin typeface="Times New Roman" panose="02020603050405020304" pitchFamily="18" charset="0"/>
                          <a:ea typeface="+mn-ea"/>
                          <a:cs typeface="Times New Roman" panose="02020603050405020304" pitchFamily="18" charset="0"/>
                        </a:rPr>
                        <a:t>Analytics Tools</a:t>
                      </a:r>
                      <a:endParaRPr lang="en-US" sz="1400" dirty="0">
                        <a:latin typeface="Times New Roman" panose="02020603050405020304" pitchFamily="18" charset="0"/>
                        <a:cs typeface="Times New Roman" panose="02020603050405020304" pitchFamily="18" charset="0"/>
                      </a:endParaRPr>
                    </a:p>
                  </a:txBody>
                  <a:tcPr/>
                </a:tc>
                <a:tc>
                  <a:txBody>
                    <a:bodyPr/>
                    <a:lstStyle/>
                    <a:p>
                      <a:pPr marL="0" algn="l" rtl="0"/>
                      <a:r>
                        <a:rPr lang="en-IN" sz="1400" b="0" i="0" dirty="0">
                          <a:solidFill>
                            <a:schemeClr val="tx1"/>
                          </a:solidFill>
                          <a:effectLst/>
                          <a:latin typeface="Times New Roman" panose="02020603050405020304" pitchFamily="18" charset="0"/>
                          <a:ea typeface="+mn-ea"/>
                          <a:cs typeface="Times New Roman" panose="02020603050405020304" pitchFamily="18" charset="0"/>
                        </a:rPr>
                        <a:t>Power BI</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008381"/>
                  </a:ext>
                </a:extLst>
              </a:tr>
            </a:tbl>
          </a:graphicData>
        </a:graphic>
      </p:graphicFrame>
      <p:sp>
        <p:nvSpPr>
          <p:cNvPr id="7" name="TextBox 6">
            <a:extLst>
              <a:ext uri="{FF2B5EF4-FFF2-40B4-BE49-F238E27FC236}">
                <a16:creationId xmlns:a16="http://schemas.microsoft.com/office/drawing/2014/main" id="{86FA144E-7A34-EE63-D6CA-E0BFB676E8F8}"/>
              </a:ext>
            </a:extLst>
          </p:cNvPr>
          <p:cNvSpPr txBox="1"/>
          <p:nvPr/>
        </p:nvSpPr>
        <p:spPr>
          <a:xfrm>
            <a:off x="1905000" y="1673423"/>
            <a:ext cx="4064000" cy="307777"/>
          </a:xfrm>
          <a:prstGeom prst="rect">
            <a:avLst/>
          </a:prstGeom>
          <a:noFill/>
        </p:spPr>
        <p:txBody>
          <a:bodyPr wrap="square" rtlCol="0">
            <a:spAutoFit/>
          </a:bodyPr>
          <a:lstStyle/>
          <a:p>
            <a:pPr algn="l" rtl="0"/>
            <a:r>
              <a:rPr lang="en-IN" sz="1400" b="1" i="0" dirty="0">
                <a:solidFill>
                  <a:schemeClr val="tx1"/>
                </a:solidFill>
                <a:effectLst/>
                <a:latin typeface="Times New Roman" panose="02020603050405020304" pitchFamily="18" charset="0"/>
                <a:cs typeface="Times New Roman" panose="02020603050405020304" pitchFamily="18" charset="0"/>
              </a:rPr>
              <a:t>Tools &amp; Frameworks Used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D43C5A3-0DAD-B249-ED5C-1E8C6AEF44A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22FD5E3-30A2-F139-EDB6-985DBAFD959B}"/>
              </a:ext>
            </a:extLst>
          </p:cNvPr>
          <p:cNvSpPr txBox="1">
            <a:spLocks noGrp="1"/>
          </p:cNvSpPr>
          <p:nvPr>
            <p:ph type="title"/>
          </p:nvPr>
        </p:nvSpPr>
        <p:spPr>
          <a:prstGeom prst="rect">
            <a:avLst/>
          </a:prstGeom>
        </p:spPr>
        <p:txBody>
          <a:bodyPr vert="horz" wrap="square" lIns="0" tIns="13335" rIns="0" bIns="0" rtlCol="0">
            <a:spAutoFit/>
          </a:bodyPr>
          <a:lstStyle/>
          <a:p>
            <a:pPr marL="2047239">
              <a:lnSpc>
                <a:spcPct val="100000"/>
              </a:lnSpc>
              <a:spcBef>
                <a:spcPts val="105"/>
              </a:spcBef>
            </a:pPr>
            <a:r>
              <a:rPr lang="en-IN" spc="-10" dirty="0">
                <a:latin typeface="Times New Roman" panose="02020603050405020304" pitchFamily="18" charset="0"/>
                <a:cs typeface="Times New Roman" panose="02020603050405020304" pitchFamily="18" charset="0"/>
              </a:rPr>
              <a:t>Methodology</a:t>
            </a:r>
          </a:p>
        </p:txBody>
      </p:sp>
      <p:pic>
        <p:nvPicPr>
          <p:cNvPr id="4" name="object 4">
            <a:extLst>
              <a:ext uri="{FF2B5EF4-FFF2-40B4-BE49-F238E27FC236}">
                <a16:creationId xmlns:a16="http://schemas.microsoft.com/office/drawing/2014/main" id="{AC64674A-0227-AC29-DF98-E8410E0DEB9E}"/>
              </a:ext>
            </a:extLst>
          </p:cNvPr>
          <p:cNvPicPr/>
          <p:nvPr/>
        </p:nvPicPr>
        <p:blipFill>
          <a:blip r:embed="rId2" cstate="print"/>
          <a:stretch>
            <a:fillRect/>
          </a:stretch>
        </p:blipFill>
        <p:spPr>
          <a:xfrm>
            <a:off x="357352" y="191643"/>
            <a:ext cx="1103582" cy="1342897"/>
          </a:xfrm>
          <a:prstGeom prst="rect">
            <a:avLst/>
          </a:prstGeom>
        </p:spPr>
      </p:pic>
      <p:pic>
        <p:nvPicPr>
          <p:cNvPr id="5" name="object 5">
            <a:extLst>
              <a:ext uri="{FF2B5EF4-FFF2-40B4-BE49-F238E27FC236}">
                <a16:creationId xmlns:a16="http://schemas.microsoft.com/office/drawing/2014/main" id="{83F2C7A5-38E8-8A8D-ECC0-6DB95FB4E8DF}"/>
              </a:ext>
            </a:extLst>
          </p:cNvPr>
          <p:cNvPicPr/>
          <p:nvPr/>
        </p:nvPicPr>
        <p:blipFill>
          <a:blip r:embed="rId3" cstate="print"/>
          <a:stretch>
            <a:fillRect/>
          </a:stretch>
        </p:blipFill>
        <p:spPr>
          <a:xfrm>
            <a:off x="10514203" y="191643"/>
            <a:ext cx="1520062" cy="1342897"/>
          </a:xfrm>
          <a:prstGeom prst="rect">
            <a:avLst/>
          </a:prstGeom>
        </p:spPr>
      </p:pic>
      <p:sp>
        <p:nvSpPr>
          <p:cNvPr id="3" name="TextBox 2">
            <a:extLst>
              <a:ext uri="{FF2B5EF4-FFF2-40B4-BE49-F238E27FC236}">
                <a16:creationId xmlns:a16="http://schemas.microsoft.com/office/drawing/2014/main" id="{B1A5FF35-FC86-F8B8-A024-FC34E700B43F}"/>
              </a:ext>
            </a:extLst>
          </p:cNvPr>
          <p:cNvSpPr txBox="1"/>
          <p:nvPr/>
        </p:nvSpPr>
        <p:spPr>
          <a:xfrm>
            <a:off x="762000" y="1828800"/>
            <a:ext cx="11049000" cy="3500702"/>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Development Approach</a:t>
            </a: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Agile methodology with iterative development cycles</a:t>
            </a: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Integration of cloud-based NLP models and voice processing services</a:t>
            </a: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Focus on real-time processing, continuous learning, and contextual understanding</a:t>
            </a: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Regular testing for accuracy, latency, and user interaction efficiency</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Data Collection</a:t>
            </a: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Public datasets: Common Voice, LibriSpeech, Google Commands Dataset</a:t>
            </a: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Real-time user voice inputs and interaction logs</a:t>
            </a:r>
          </a:p>
          <a:p>
            <a:pPr marL="285750" indent="-28575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Contextual data for training models to improve intent recognition and dialogue flow</a:t>
            </a:r>
          </a:p>
          <a:p>
            <a:pPr algn="just">
              <a:lnSpc>
                <a:spcPct val="150000"/>
              </a:lnSpc>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024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300355">
              <a:lnSpc>
                <a:spcPct val="100000"/>
              </a:lnSpc>
              <a:spcBef>
                <a:spcPts val="105"/>
              </a:spcBef>
            </a:pPr>
            <a:r>
              <a:rPr dirty="0">
                <a:latin typeface="Times New Roman" panose="02020603050405020304" pitchFamily="18" charset="0"/>
                <a:cs typeface="Times New Roman" panose="02020603050405020304" pitchFamily="18" charset="0"/>
              </a:rPr>
              <a:t>System</a:t>
            </a:r>
            <a:r>
              <a:rPr spc="-1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Design</a:t>
            </a:r>
            <a:r>
              <a:rPr spc="-1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r>
              <a:rPr spc="-12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Architecture</a:t>
            </a: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pic>
        <p:nvPicPr>
          <p:cNvPr id="3" name="Picture 2">
            <a:extLst>
              <a:ext uri="{FF2B5EF4-FFF2-40B4-BE49-F238E27FC236}">
                <a16:creationId xmlns:a16="http://schemas.microsoft.com/office/drawing/2014/main" id="{36F838DA-EF8A-B624-2056-C7E56991040C}"/>
              </a:ext>
            </a:extLst>
          </p:cNvPr>
          <p:cNvPicPr>
            <a:picLocks noChangeAspect="1"/>
          </p:cNvPicPr>
          <p:nvPr/>
        </p:nvPicPr>
        <p:blipFill>
          <a:blip r:embed="rId4"/>
          <a:stretch>
            <a:fillRect/>
          </a:stretch>
        </p:blipFill>
        <p:spPr>
          <a:xfrm>
            <a:off x="1600200" y="1534540"/>
            <a:ext cx="8305800" cy="4713860"/>
          </a:xfrm>
          <a:prstGeom prst="rect">
            <a:avLst/>
          </a:prstGeom>
        </p:spPr>
      </p:pic>
      <p:sp>
        <p:nvSpPr>
          <p:cNvPr id="6" name="TextBox 5">
            <a:extLst>
              <a:ext uri="{FF2B5EF4-FFF2-40B4-BE49-F238E27FC236}">
                <a16:creationId xmlns:a16="http://schemas.microsoft.com/office/drawing/2014/main" id="{F86040CF-6619-C9F8-44A0-BCA857445042}"/>
              </a:ext>
            </a:extLst>
          </p:cNvPr>
          <p:cNvSpPr txBox="1"/>
          <p:nvPr/>
        </p:nvSpPr>
        <p:spPr>
          <a:xfrm>
            <a:off x="3048000" y="6248400"/>
            <a:ext cx="6248400" cy="369332"/>
          </a:xfrm>
          <a:prstGeom prst="rect">
            <a:avLst/>
          </a:prstGeom>
          <a:noFill/>
        </p:spPr>
        <p:txBody>
          <a:bodyPr wrap="square" rtlCol="0">
            <a:spAutoFit/>
          </a:bodyPr>
          <a:lstStyle/>
          <a:p>
            <a:pPr algn="ctr" rtl="0"/>
            <a:r>
              <a:rPr lang="en-IN" sz="1800" b="1" dirty="0">
                <a:effectLst/>
                <a:latin typeface="Times New Roman" panose="02020603050405020304" pitchFamily="18" charset="0"/>
                <a:ea typeface="Times New Roman" panose="02020603050405020304" pitchFamily="18" charset="0"/>
              </a:rPr>
              <a:t>System Architecture Diagram</a:t>
            </a:r>
            <a:r>
              <a:rPr lang="en-IN" dirty="0">
                <a:effectLst/>
              </a:rPr>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751330">
              <a:lnSpc>
                <a:spcPct val="100000"/>
              </a:lnSpc>
              <a:spcBef>
                <a:spcPts val="105"/>
              </a:spcBef>
            </a:pPr>
            <a:r>
              <a:rPr spc="-10" dirty="0">
                <a:latin typeface="Times New Roman" panose="02020603050405020304" pitchFamily="18" charset="0"/>
                <a:cs typeface="Times New Roman" panose="02020603050405020304" pitchFamily="18" charset="0"/>
              </a:rPr>
              <a:t>Implementation</a:t>
            </a:r>
          </a:p>
        </p:txBody>
      </p:sp>
      <p:sp>
        <p:nvSpPr>
          <p:cNvPr id="3" name="object 3"/>
          <p:cNvSpPr txBox="1"/>
          <p:nvPr/>
        </p:nvSpPr>
        <p:spPr>
          <a:xfrm>
            <a:off x="688340" y="1509941"/>
            <a:ext cx="4950460" cy="4666405"/>
          </a:xfrm>
          <a:prstGeom prst="rect">
            <a:avLst/>
          </a:prstGeom>
        </p:spPr>
        <p:txBody>
          <a:bodyPr vert="horz" wrap="square" lIns="0" tIns="110489" rIns="0" bIns="0" rtlCol="0">
            <a:spAutoFit/>
          </a:bodyPr>
          <a:lstStyle/>
          <a:p>
            <a:pPr algn="just">
              <a:lnSpc>
                <a:spcPct val="150000"/>
              </a:lnSpc>
              <a:tabLst>
                <a:tab pos="773430" algn="l"/>
              </a:tabLst>
            </a:pPr>
            <a:r>
              <a:rPr lang="en-IN"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Key Features &amp; Functionalities</a:t>
            </a:r>
          </a:p>
          <a:p>
            <a:pPr algn="just">
              <a:lnSpc>
                <a:spcPct val="150000"/>
              </a:lnSpc>
              <a:tabLst>
                <a:tab pos="773430" algn="l"/>
              </a:tabLst>
            </a:pP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spcAft>
                <a:spcPts val="1200"/>
              </a:spcAft>
              <a:buFont typeface="Arial" panose="020B0604020202020204" pitchFamily="34" charset="0"/>
              <a:buChar char="•"/>
            </a:pPr>
            <a:r>
              <a:rPr lang="en-IN" sz="1400" b="1" i="0" dirty="0">
                <a:solidFill>
                  <a:schemeClr val="tx1"/>
                </a:solidFill>
                <a:effectLst/>
                <a:latin typeface="Times New Roman" panose="02020603050405020304" pitchFamily="18" charset="0"/>
                <a:cs typeface="Times New Roman" panose="02020603050405020304" pitchFamily="18" charset="0"/>
              </a:rPr>
              <a:t>Real-time voice recognition</a:t>
            </a:r>
            <a:r>
              <a:rPr lang="en-IN" sz="1400" b="0" i="0" dirty="0">
                <a:solidFill>
                  <a:schemeClr val="tx1"/>
                </a:solidFill>
                <a:effectLst/>
                <a:latin typeface="Times New Roman" panose="02020603050405020304" pitchFamily="18" charset="0"/>
                <a:cs typeface="Times New Roman" panose="02020603050405020304" pitchFamily="18" charset="0"/>
              </a:rPr>
              <a:t> and transcription using cloud-based APIs</a:t>
            </a:r>
          </a:p>
          <a:p>
            <a:pPr marL="285750" indent="-285750" algn="just">
              <a:spcAft>
                <a:spcPts val="1200"/>
              </a:spcAft>
              <a:buFont typeface="Arial" panose="020B0604020202020204" pitchFamily="34" charset="0"/>
              <a:buChar char="•"/>
            </a:pPr>
            <a:r>
              <a:rPr lang="en-IN" sz="1400" b="1" i="0" dirty="0">
                <a:solidFill>
                  <a:schemeClr val="tx1"/>
                </a:solidFill>
                <a:effectLst/>
                <a:latin typeface="Times New Roman" panose="02020603050405020304" pitchFamily="18" charset="0"/>
                <a:cs typeface="Times New Roman" panose="02020603050405020304" pitchFamily="18" charset="0"/>
              </a:rPr>
              <a:t>Natural Language Processing (NLP)</a:t>
            </a:r>
            <a:r>
              <a:rPr lang="en-IN" sz="1400" b="0" i="0" dirty="0">
                <a:solidFill>
                  <a:schemeClr val="tx1"/>
                </a:solidFill>
                <a:effectLst/>
                <a:latin typeface="Times New Roman" panose="02020603050405020304" pitchFamily="18" charset="0"/>
                <a:cs typeface="Times New Roman" panose="02020603050405020304" pitchFamily="18" charset="0"/>
              </a:rPr>
              <a:t> for intent detection and contextual understanding</a:t>
            </a:r>
          </a:p>
          <a:p>
            <a:pPr marL="285750" indent="-285750" algn="just">
              <a:spcAft>
                <a:spcPts val="1200"/>
              </a:spcAft>
              <a:buFont typeface="Arial" panose="020B0604020202020204" pitchFamily="34" charset="0"/>
              <a:buChar char="•"/>
            </a:pPr>
            <a:r>
              <a:rPr lang="en-IN" sz="1400" b="1" i="0" dirty="0">
                <a:solidFill>
                  <a:schemeClr val="tx1"/>
                </a:solidFill>
                <a:effectLst/>
                <a:latin typeface="Times New Roman" panose="02020603050405020304" pitchFamily="18" charset="0"/>
                <a:cs typeface="Times New Roman" panose="02020603050405020304" pitchFamily="18" charset="0"/>
              </a:rPr>
              <a:t>Cloud storage</a:t>
            </a:r>
            <a:r>
              <a:rPr lang="en-IN" sz="1400" b="0" i="0" dirty="0">
                <a:solidFill>
                  <a:schemeClr val="tx1"/>
                </a:solidFill>
                <a:effectLst/>
                <a:latin typeface="Times New Roman" panose="02020603050405020304" pitchFamily="18" charset="0"/>
                <a:cs typeface="Times New Roman" panose="02020603050405020304" pitchFamily="18" charset="0"/>
              </a:rPr>
              <a:t> for scalable voice data logging and assistant configuration</a:t>
            </a:r>
          </a:p>
          <a:p>
            <a:pPr marL="285750" indent="-285750" algn="just">
              <a:spcAft>
                <a:spcPts val="1200"/>
              </a:spcAft>
              <a:buFont typeface="Arial" panose="020B0604020202020204" pitchFamily="34" charset="0"/>
              <a:buChar char="•"/>
            </a:pPr>
            <a:r>
              <a:rPr lang="en-IN" sz="1400" b="1" i="0" dirty="0">
                <a:solidFill>
                  <a:schemeClr val="tx1"/>
                </a:solidFill>
                <a:effectLst/>
                <a:latin typeface="Times New Roman" panose="02020603050405020304" pitchFamily="18" charset="0"/>
                <a:cs typeface="Times New Roman" panose="02020603050405020304" pitchFamily="18" charset="0"/>
              </a:rPr>
              <a:t>Personalized responses</a:t>
            </a:r>
            <a:r>
              <a:rPr lang="en-IN" sz="1400" b="0" i="0" dirty="0">
                <a:solidFill>
                  <a:schemeClr val="tx1"/>
                </a:solidFill>
                <a:effectLst/>
                <a:latin typeface="Times New Roman" panose="02020603050405020304" pitchFamily="18" charset="0"/>
                <a:cs typeface="Times New Roman" panose="02020603050405020304" pitchFamily="18" charset="0"/>
              </a:rPr>
              <a:t> based on user preferences and past interactions</a:t>
            </a:r>
          </a:p>
          <a:p>
            <a:pPr marL="285750" indent="-285750" algn="just">
              <a:spcAft>
                <a:spcPts val="1200"/>
              </a:spcAft>
              <a:buFont typeface="Arial" panose="020B0604020202020204" pitchFamily="34" charset="0"/>
              <a:buChar char="•"/>
            </a:pPr>
            <a:r>
              <a:rPr lang="en-IN" sz="1400" b="1" i="0" dirty="0">
                <a:solidFill>
                  <a:schemeClr val="tx1"/>
                </a:solidFill>
                <a:effectLst/>
                <a:latin typeface="Times New Roman" panose="02020603050405020304" pitchFamily="18" charset="0"/>
                <a:cs typeface="Times New Roman" panose="02020603050405020304" pitchFamily="18" charset="0"/>
              </a:rPr>
              <a:t>Live interaction dashboard</a:t>
            </a:r>
            <a:r>
              <a:rPr lang="en-IN" sz="1400" b="0" i="0" dirty="0">
                <a:solidFill>
                  <a:schemeClr val="tx1"/>
                </a:solidFill>
                <a:effectLst/>
                <a:latin typeface="Times New Roman" panose="02020603050405020304" pitchFamily="18" charset="0"/>
                <a:cs typeface="Times New Roman" panose="02020603050405020304" pitchFamily="18" charset="0"/>
              </a:rPr>
              <a:t> to monitor queries, system responses, and performance analytics</a:t>
            </a:r>
          </a:p>
          <a:p>
            <a:pPr marL="285750" indent="-285750" algn="just">
              <a:spcAft>
                <a:spcPts val="1200"/>
              </a:spcAft>
              <a:buFont typeface="Arial" panose="020B0604020202020204" pitchFamily="34" charset="0"/>
              <a:buChar char="•"/>
            </a:pPr>
            <a:r>
              <a:rPr lang="en-IN" sz="1400" b="1" i="0" dirty="0">
                <a:solidFill>
                  <a:schemeClr val="tx1"/>
                </a:solidFill>
                <a:effectLst/>
                <a:latin typeface="Times New Roman" panose="02020603050405020304" pitchFamily="18" charset="0"/>
                <a:cs typeface="Times New Roman" panose="02020603050405020304" pitchFamily="18" charset="0"/>
              </a:rPr>
              <a:t>Voice-based alerts and reminders</a:t>
            </a:r>
            <a:r>
              <a:rPr lang="en-IN" sz="1400" b="0" i="0" dirty="0">
                <a:solidFill>
                  <a:schemeClr val="tx1"/>
                </a:solidFill>
                <a:effectLst/>
                <a:latin typeface="Times New Roman" panose="02020603050405020304" pitchFamily="18" charset="0"/>
                <a:cs typeface="Times New Roman" panose="02020603050405020304" pitchFamily="18" charset="0"/>
              </a:rPr>
              <a:t> triggered by user commands or preset conditions</a:t>
            </a:r>
          </a:p>
          <a:p>
            <a:pPr marL="298450" indent="-285750" algn="just">
              <a:lnSpc>
                <a:spcPct val="150000"/>
              </a:lnSpc>
              <a:spcBef>
                <a:spcPts val="869"/>
              </a:spcBef>
              <a:buFont typeface="Arial" panose="020B0604020202020204" pitchFamily="34" charset="0"/>
              <a:buChar char="•"/>
              <a:tabLst>
                <a:tab pos="354965" algn="l"/>
              </a:tabLst>
            </a:pPr>
            <a:endParaRPr sz="1400" dirty="0">
              <a:solidFill>
                <a:schemeClr val="tx1"/>
              </a:solidFill>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sp>
        <p:nvSpPr>
          <p:cNvPr id="10" name="TextBox 9">
            <a:extLst>
              <a:ext uri="{FF2B5EF4-FFF2-40B4-BE49-F238E27FC236}">
                <a16:creationId xmlns:a16="http://schemas.microsoft.com/office/drawing/2014/main" id="{4DA3C260-4B64-CF47-B65B-CB5BC4E78A4A}"/>
              </a:ext>
            </a:extLst>
          </p:cNvPr>
          <p:cNvSpPr txBox="1"/>
          <p:nvPr/>
        </p:nvSpPr>
        <p:spPr>
          <a:xfrm>
            <a:off x="6019800" y="3962400"/>
            <a:ext cx="6096000" cy="1669496"/>
          </a:xfrm>
          <a:prstGeom prst="rect">
            <a:avLst/>
          </a:prstGeom>
          <a:noFill/>
        </p:spPr>
        <p:txBody>
          <a:bodyPr wrap="square">
            <a:spAutoFit/>
          </a:bodyPr>
          <a:lstStyle/>
          <a:p>
            <a:pPr algn="just">
              <a:lnSpc>
                <a:spcPct val="150000"/>
              </a:lnSpc>
              <a:tabLst>
                <a:tab pos="773430" algn="l"/>
              </a:tabLst>
            </a:pPr>
            <a:r>
              <a:rPr lang="en-IN" sz="1400" b="0" i="0" dirty="0">
                <a:solidFill>
                  <a:schemeClr val="tx1"/>
                </a:solidFill>
                <a:effectLst/>
                <a:latin typeface="Times New Roman" panose="02020603050405020304" pitchFamily="18" charset="0"/>
                <a:cs typeface="Times New Roman" panose="02020603050405020304" pitchFamily="18" charset="0"/>
              </a:rPr>
              <a:t>The </a:t>
            </a:r>
            <a:r>
              <a:rPr lang="en-IN" sz="1400" b="1" i="0" dirty="0">
                <a:solidFill>
                  <a:schemeClr val="tx1"/>
                </a:solidFill>
                <a:effectLst/>
                <a:latin typeface="Times New Roman" panose="02020603050405020304" pitchFamily="18" charset="0"/>
                <a:cs typeface="Times New Roman" panose="02020603050405020304" pitchFamily="18" charset="0"/>
              </a:rPr>
              <a:t>React.js frontend</a:t>
            </a:r>
            <a:r>
              <a:rPr lang="en-IN" sz="1400" b="0" i="0" dirty="0">
                <a:solidFill>
                  <a:schemeClr val="tx1"/>
                </a:solidFill>
                <a:effectLst/>
                <a:latin typeface="Times New Roman" panose="02020603050405020304" pitchFamily="18" charset="0"/>
                <a:cs typeface="Times New Roman" panose="02020603050405020304" pitchFamily="18" charset="0"/>
              </a:rPr>
              <a:t> captures user voice input through the browser’s microphone. This input is sent to a </a:t>
            </a:r>
            <a:r>
              <a:rPr lang="en-IN" sz="1400" b="1" i="0" dirty="0">
                <a:solidFill>
                  <a:schemeClr val="tx1"/>
                </a:solidFill>
                <a:effectLst/>
                <a:latin typeface="Times New Roman" panose="02020603050405020304" pitchFamily="18" charset="0"/>
                <a:cs typeface="Times New Roman" panose="02020603050405020304" pitchFamily="18" charset="0"/>
              </a:rPr>
              <a:t>Node.js backend</a:t>
            </a:r>
            <a:r>
              <a:rPr lang="en-IN" sz="1400" b="0" i="0" dirty="0">
                <a:solidFill>
                  <a:schemeClr val="tx1"/>
                </a:solidFill>
                <a:effectLst/>
                <a:latin typeface="Times New Roman" panose="02020603050405020304" pitchFamily="18" charset="0"/>
                <a:cs typeface="Times New Roman" panose="02020603050405020304" pitchFamily="18" charset="0"/>
              </a:rPr>
              <a:t>, which processes the audio and forwards it to </a:t>
            </a:r>
            <a:r>
              <a:rPr lang="en-IN" sz="1400" b="1" i="0" dirty="0">
                <a:solidFill>
                  <a:schemeClr val="tx1"/>
                </a:solidFill>
                <a:effectLst/>
                <a:latin typeface="Times New Roman" panose="02020603050405020304" pitchFamily="18" charset="0"/>
                <a:cs typeface="Times New Roman" panose="02020603050405020304" pitchFamily="18" charset="0"/>
              </a:rPr>
              <a:t>cloud-based AI services</a:t>
            </a:r>
            <a:r>
              <a:rPr lang="en-IN" sz="1400" b="0" i="0" dirty="0">
                <a:solidFill>
                  <a:schemeClr val="tx1"/>
                </a:solidFill>
                <a:effectLst/>
                <a:latin typeface="Times New Roman" panose="02020603050405020304" pitchFamily="18" charset="0"/>
                <a:cs typeface="Times New Roman" panose="02020603050405020304" pitchFamily="18" charset="0"/>
              </a:rPr>
              <a:t> (like Google Speech-to-Text or Dialogflow). The backend then receives the NLP-processed response and sends it back to the frontend for display or action execution.</a:t>
            </a:r>
            <a:endParaRPr lang="en-IN" sz="1400" dirty="0">
              <a:solidFill>
                <a:schemeClr val="tx1"/>
              </a:solidFill>
              <a:latin typeface="Times New Roman" panose="02020603050405020304" pitchFamily="18" charset="0"/>
              <a:cs typeface="Times New Roman" panose="02020603050405020304" pitchFamily="18" charset="0"/>
            </a:endParaRPr>
          </a:p>
        </p:txBody>
      </p:sp>
      <p:pic>
        <p:nvPicPr>
          <p:cNvPr id="7" name="Picture 6" descr="A black screen with white text&#10;&#10;AI-generated content may be incorrect.">
            <a:extLst>
              <a:ext uri="{FF2B5EF4-FFF2-40B4-BE49-F238E27FC236}">
                <a16:creationId xmlns:a16="http://schemas.microsoft.com/office/drawing/2014/main" id="{B62315FF-6ACC-497E-D5B2-0B01B03A319B}"/>
              </a:ext>
            </a:extLst>
          </p:cNvPr>
          <p:cNvPicPr>
            <a:picLocks noChangeAspect="1"/>
          </p:cNvPicPr>
          <p:nvPr/>
        </p:nvPicPr>
        <p:blipFill>
          <a:blip r:embed="rId4">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6324600" y="2286000"/>
            <a:ext cx="4508500" cy="1409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61110">
              <a:lnSpc>
                <a:spcPct val="100000"/>
              </a:lnSpc>
              <a:spcBef>
                <a:spcPts val="105"/>
              </a:spcBef>
            </a:pPr>
            <a:r>
              <a:rPr dirty="0">
                <a:latin typeface="Times New Roman" panose="02020603050405020304" pitchFamily="18" charset="0"/>
                <a:cs typeface="Times New Roman" panose="02020603050405020304" pitchFamily="18" charset="0"/>
              </a:rPr>
              <a:t>Results</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&amp;</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Discussion</a:t>
            </a:r>
          </a:p>
        </p:txBody>
      </p:sp>
      <p:sp>
        <p:nvSpPr>
          <p:cNvPr id="3" name="object 3"/>
          <p:cNvSpPr txBox="1">
            <a:spLocks noGrp="1"/>
          </p:cNvSpPr>
          <p:nvPr>
            <p:ph type="body" idx="1"/>
          </p:nvPr>
        </p:nvSpPr>
        <p:spPr>
          <a:xfrm>
            <a:off x="688340" y="1509941"/>
            <a:ext cx="3757448" cy="5582040"/>
          </a:xfrm>
          <a:prstGeom prst="rect">
            <a:avLst/>
          </a:prstGeom>
        </p:spPr>
        <p:txBody>
          <a:bodyPr vert="horz" wrap="square" lIns="0" tIns="110489" rIns="0" bIns="0" rtlCol="0">
            <a:spAutoFit/>
          </a:bodyPr>
          <a:lstStyle/>
          <a:p>
            <a:pPr>
              <a:lnSpc>
                <a:spcPct val="150000"/>
              </a:lnSpc>
            </a:pPr>
            <a:r>
              <a:rPr lang="en-US" sz="1400" b="1" dirty="0">
                <a:latin typeface="Times New Roman" panose="02020603050405020304" pitchFamily="18" charset="0"/>
                <a:cs typeface="Times New Roman" panose="02020603050405020304" pitchFamily="18" charset="0"/>
              </a:rPr>
              <a:t>Outcomes of the Project</a:t>
            </a:r>
            <a:endParaRPr lang="en-US" sz="1400" dirty="0">
              <a:latin typeface="Times New Roman" panose="02020603050405020304" pitchFamily="18" charset="0"/>
              <a:cs typeface="Times New Roman" panose="02020603050405020304" pitchFamily="18" charset="0"/>
            </a:endParaRPr>
          </a:p>
          <a:p>
            <a:pPr marL="285750" indent="-285750" algn="l">
              <a:spcAft>
                <a:spcPts val="1200"/>
              </a:spcAft>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Real-time voice recognition</a:t>
            </a:r>
            <a:r>
              <a:rPr lang="en-IN" sz="1400" b="0" i="0" dirty="0">
                <a:effectLst/>
                <a:latin typeface="Times New Roman" panose="02020603050405020304" pitchFamily="18" charset="0"/>
                <a:cs typeface="Times New Roman" panose="02020603050405020304" pitchFamily="18" charset="0"/>
              </a:rPr>
              <a:t> enabling instant interaction</a:t>
            </a:r>
          </a:p>
          <a:p>
            <a:pPr marL="285750" indent="-285750" algn="l">
              <a:spcAft>
                <a:spcPts val="1200"/>
              </a:spcAft>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Cloud-based processing</a:t>
            </a:r>
            <a:r>
              <a:rPr lang="en-IN" sz="1400" b="0" i="0" dirty="0">
                <a:effectLst/>
                <a:latin typeface="Times New Roman" panose="02020603050405020304" pitchFamily="18" charset="0"/>
                <a:cs typeface="Times New Roman" panose="02020603050405020304" pitchFamily="18" charset="0"/>
              </a:rPr>
              <a:t> for scalable and fast response times</a:t>
            </a:r>
          </a:p>
          <a:p>
            <a:pPr marL="285750" indent="-285750" algn="l">
              <a:spcAft>
                <a:spcPts val="1200"/>
              </a:spcAft>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NLP-powered understanding</a:t>
            </a:r>
            <a:r>
              <a:rPr lang="en-IN" sz="1400" b="0" i="0" dirty="0">
                <a:effectLst/>
                <a:latin typeface="Times New Roman" panose="02020603050405020304" pitchFamily="18" charset="0"/>
                <a:cs typeface="Times New Roman" panose="02020603050405020304" pitchFamily="18" charset="0"/>
              </a:rPr>
              <a:t> for better interpretation of user intent</a:t>
            </a:r>
          </a:p>
          <a:p>
            <a:pPr marL="285750" indent="-285750" algn="l">
              <a:spcAft>
                <a:spcPts val="1200"/>
              </a:spcAft>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Voice logs and analytics</a:t>
            </a:r>
            <a:r>
              <a:rPr lang="en-IN" sz="1400" b="0" i="0" dirty="0">
                <a:effectLst/>
                <a:latin typeface="Times New Roman" panose="02020603050405020304" pitchFamily="18" charset="0"/>
                <a:cs typeface="Times New Roman" panose="02020603050405020304" pitchFamily="18" charset="0"/>
              </a:rPr>
              <a:t> to improve assistant performance over time</a:t>
            </a:r>
          </a:p>
          <a:p>
            <a:pPr marL="285750" indent="-285750" algn="l">
              <a:spcAft>
                <a:spcPts val="1200"/>
              </a:spcAft>
              <a:buFont typeface="Arial" panose="020B0604020202020204" pitchFamily="34" charset="0"/>
              <a:buChar char="•"/>
            </a:pPr>
            <a:r>
              <a:rPr lang="en-IN" sz="1400" b="1" i="0" dirty="0">
                <a:effectLst/>
                <a:latin typeface="Times New Roman" panose="02020603050405020304" pitchFamily="18" charset="0"/>
                <a:cs typeface="Times New Roman" panose="02020603050405020304" pitchFamily="18" charset="0"/>
              </a:rPr>
              <a:t>Context-aware responses</a:t>
            </a:r>
            <a:r>
              <a:rPr lang="en-IN" sz="1400" b="0" i="0" dirty="0">
                <a:effectLst/>
                <a:latin typeface="Times New Roman" panose="02020603050405020304" pitchFamily="18" charset="0"/>
                <a:cs typeface="Times New Roman" panose="02020603050405020304" pitchFamily="18" charset="0"/>
              </a:rPr>
              <a:t> enhancing user satisfaction and automation</a:t>
            </a:r>
            <a:endParaRPr lang="en-US" sz="1400"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Comparison with Existing Solutions</a:t>
            </a: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IN" sz="1400" b="0" i="0" dirty="0">
                <a:effectLst/>
                <a:latin typeface="Times New Roman" panose="02020603050405020304" pitchFamily="18" charset="0"/>
                <a:cs typeface="Times New Roman" panose="02020603050405020304" pitchFamily="18" charset="0"/>
              </a:rPr>
              <a:t>Traditional systems offer low accuracy; existing ones are moderate</a:t>
            </a:r>
            <a:r>
              <a:rPr lang="en-IN" sz="1000" b="0" i="0" dirty="0">
                <a:solidFill>
                  <a:srgbClr val="FFFFFF"/>
                </a:solidFill>
                <a:effectLst/>
                <a:latin typeface="ui-sans-serif"/>
              </a:rPr>
              <a:t>.</a:t>
            </a:r>
          </a:p>
          <a:p>
            <a:pPr marL="285750" indent="-285750" algn="just">
              <a:lnSpc>
                <a:spcPct val="150000"/>
              </a:lnSpc>
              <a:buFont typeface="Wingdings" panose="05000000000000000000" pitchFamily="2" charset="2"/>
              <a:buChar char="§"/>
            </a:pPr>
            <a:r>
              <a:rPr lang="en-IN" sz="1400" b="0" i="0" dirty="0">
                <a:effectLst/>
                <a:latin typeface="Times New Roman" panose="02020603050405020304" pitchFamily="18" charset="0"/>
                <a:cs typeface="Times New Roman" panose="02020603050405020304" pitchFamily="18" charset="0"/>
              </a:rPr>
              <a:t>Existing solutions have limited personalization.</a:t>
            </a:r>
          </a:p>
          <a:p>
            <a:pPr marL="285750" indent="-285750" algn="just">
              <a:lnSpc>
                <a:spcPct val="150000"/>
              </a:lnSpc>
              <a:buFont typeface="Wingdings" panose="05000000000000000000" pitchFamily="2" charset="2"/>
              <a:buChar char="§"/>
            </a:pPr>
            <a:r>
              <a:rPr lang="en-IN" sz="1400" b="0" i="0" dirty="0">
                <a:effectLst/>
                <a:latin typeface="Times New Roman" panose="02020603050405020304" pitchFamily="18" charset="0"/>
                <a:cs typeface="Times New Roman" panose="02020603050405020304" pitchFamily="18" charset="0"/>
              </a:rPr>
              <a:t> </a:t>
            </a:r>
            <a:r>
              <a:rPr lang="en-IN" sz="1400" b="1" i="0" dirty="0">
                <a:effectLst/>
                <a:latin typeface="Times New Roman" panose="02020603050405020304" pitchFamily="18" charset="0"/>
                <a:cs typeface="Times New Roman" panose="02020603050405020304" pitchFamily="18" charset="0"/>
              </a:rPr>
              <a:t>Proposed system provides AI-driven personalized responses</a:t>
            </a:r>
            <a:r>
              <a:rPr lang="en-IN" sz="1400" b="0" i="0" dirty="0">
                <a:effectLst/>
                <a:latin typeface="Times New Roman" panose="02020603050405020304" pitchFamily="18" charset="0"/>
                <a:cs typeface="Times New Roman" panose="02020603050405020304" pitchFamily="18" charset="0"/>
              </a:rPr>
              <a:t> and real-time usage analytics for improvement.</a:t>
            </a:r>
            <a:endParaRPr lang="en-US" sz="14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357352" y="191643"/>
            <a:ext cx="1103582" cy="1342897"/>
          </a:xfrm>
          <a:prstGeom prst="rect">
            <a:avLst/>
          </a:prstGeom>
        </p:spPr>
      </p:pic>
      <p:pic>
        <p:nvPicPr>
          <p:cNvPr id="5" name="object 5"/>
          <p:cNvPicPr/>
          <p:nvPr/>
        </p:nvPicPr>
        <p:blipFill>
          <a:blip r:embed="rId3" cstate="print"/>
          <a:stretch>
            <a:fillRect/>
          </a:stretch>
        </p:blipFill>
        <p:spPr>
          <a:xfrm>
            <a:off x="10514203" y="191643"/>
            <a:ext cx="1520062" cy="1342897"/>
          </a:xfrm>
          <a:prstGeom prst="rect">
            <a:avLst/>
          </a:prstGeom>
        </p:spPr>
      </p:pic>
      <p:pic>
        <p:nvPicPr>
          <p:cNvPr id="11" name="Picture 10" descr="A computer screen shot of a black screen&#10;&#10;AI-generated content may be incorrect.">
            <a:extLst>
              <a:ext uri="{FF2B5EF4-FFF2-40B4-BE49-F238E27FC236}">
                <a16:creationId xmlns:a16="http://schemas.microsoft.com/office/drawing/2014/main" id="{017EE168-BAA5-4C86-0FAD-26419B52D3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1676400"/>
            <a:ext cx="5941060"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478</TotalTime>
  <Words>1151</Words>
  <Application>Microsoft Macintosh PowerPoint</Application>
  <PresentationFormat>Widescreen</PresentationFormat>
  <Paragraphs>130</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Times New Roman</vt:lpstr>
      <vt:lpstr>ui-sans-serif</vt:lpstr>
      <vt:lpstr>Wingdings</vt:lpstr>
      <vt:lpstr>Office Theme</vt:lpstr>
      <vt:lpstr>Cloud-Based AI-Powered Voice Assistant</vt:lpstr>
      <vt:lpstr>Introduction</vt:lpstr>
      <vt:lpstr>Objectives</vt:lpstr>
      <vt:lpstr>Literature Review / Background</vt:lpstr>
      <vt:lpstr>Methodology</vt:lpstr>
      <vt:lpstr>Methodology</vt:lpstr>
      <vt:lpstr>System Design / Architecture</vt:lpstr>
      <vt:lpstr>Implementation</vt:lpstr>
      <vt:lpstr>Results &amp; Discussion</vt:lpstr>
      <vt:lpstr>Challenges &amp; Limitations</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Title</dc:title>
  <dc:creator>sankar</dc:creator>
  <cp:lastModifiedBy>AKHIL DURGESH   POKURU (RA2311028010169)</cp:lastModifiedBy>
  <cp:revision>7</cp:revision>
  <dcterms:created xsi:type="dcterms:W3CDTF">2025-02-28T15:07:37Z</dcterms:created>
  <dcterms:modified xsi:type="dcterms:W3CDTF">2025-06-02T05:12:22Z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2025-02-24T00:00:00Z</vt:filetime>
  </property>
  <property fmtid="{D5CDD505-2E9C-101B-9397-08002B2CF9AE}" pid="3" name="Creator">
    <vt:lpwstr>Microsoft® PowerPoint® 2019</vt:lpwstr>
  </property>
  <property fmtid="{D5CDD505-2E9C-101B-9397-08002B2CF9AE}" pid="4" name="LastSaved">
    <vt:filetime>2025-02-28T00:00:00Z</vt:filetime>
  </property>
  <property fmtid="{D5CDD505-2E9C-101B-9397-08002B2CF9AE}" pid="5" name="Producer">
    <vt:lpwstr>Microsoft® PowerPoint® 2019</vt:lpwstr>
  </property>
</Properties>
</file>