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sldIdLst>
    <p:sldId id="258" r:id="rId2"/>
    <p:sldId id="261" r:id="rId3"/>
    <p:sldId id="259" r:id="rId4"/>
    <p:sldId id="260" r:id="rId5"/>
    <p:sldId id="272" r:id="rId6"/>
    <p:sldId id="273" r:id="rId7"/>
    <p:sldId id="267" r:id="rId8"/>
    <p:sldId id="276" r:id="rId9"/>
    <p:sldId id="263" r:id="rId10"/>
    <p:sldId id="270" r:id="rId11"/>
    <p:sldId id="274" r:id="rId12"/>
    <p:sldId id="27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0" clrIdx="0">
    <p:extLst>
      <p:ext uri="{19B8F6BF-5375-455C-9EA6-DF929625EA0E}">
        <p15:presenceInfo xmlns:p15="http://schemas.microsoft.com/office/powerpoint/2012/main" xmlns="" userId="hp"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90" d="100"/>
          <a:sy n="90" d="100"/>
        </p:scale>
        <p:origin x="-39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5ED6C-9CE5-9693-9776-06FD0AB341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2DBE206-24C9-65E7-B0C3-81A6761A2D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8EEADB3E-DB8D-8C13-A221-539173166133}"/>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5" name="Footer Placeholder 4">
            <a:extLst>
              <a:ext uri="{FF2B5EF4-FFF2-40B4-BE49-F238E27FC236}">
                <a16:creationId xmlns:a16="http://schemas.microsoft.com/office/drawing/2014/main" xmlns="" id="{6A2407C1-0194-DC38-6EF2-6E633E7441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8A31B88-1354-3996-E1C8-37B917A88F89}"/>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3129477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5AF53E-8D96-CE50-8D19-3FEE4C56A7B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B08C1E0-CAAF-A66A-5C69-84C361172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1CAEEB-2BD2-0A08-93AF-9DA6C2C98688}"/>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5" name="Footer Placeholder 4">
            <a:extLst>
              <a:ext uri="{FF2B5EF4-FFF2-40B4-BE49-F238E27FC236}">
                <a16:creationId xmlns:a16="http://schemas.microsoft.com/office/drawing/2014/main" xmlns="" id="{A15EC637-5331-41F3-8F35-DE21BDC33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B419CA9-5817-A8B3-DBCA-AEAEAEE2CAF1}"/>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3423840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5AD56D5-6845-AFCC-7A48-BFD2538E485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43F0B8F-7CD3-B6D9-8C5F-B97B24BB3D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78E1784-71EF-1C04-CC30-FE6FC7F86D33}"/>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5" name="Footer Placeholder 4">
            <a:extLst>
              <a:ext uri="{FF2B5EF4-FFF2-40B4-BE49-F238E27FC236}">
                <a16:creationId xmlns:a16="http://schemas.microsoft.com/office/drawing/2014/main" xmlns="" id="{C44FA0A4-B2A9-BBA1-D472-812295527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74176D3-14DE-B8D6-2A7A-66C49BAC0F2F}"/>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247436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19A8A5-6CA3-E0A1-5E1C-BE8DC799FF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65453DB-1082-7473-99DE-55AF683662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3B8D616-135D-BAFA-6588-3B0492B2F45A}"/>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5" name="Footer Placeholder 4">
            <a:extLst>
              <a:ext uri="{FF2B5EF4-FFF2-40B4-BE49-F238E27FC236}">
                <a16:creationId xmlns:a16="http://schemas.microsoft.com/office/drawing/2014/main" xmlns="" id="{8328A53F-01ED-79A4-1C74-5E97C9E434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DCD735-D3FA-2F02-464B-F6F63A2F5D4A}"/>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4688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F85125-FA2D-F723-89DF-473BBCF63E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31BAA82-F385-86C9-77E1-2497CFC1D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D7DA4A8-7A44-32B5-D485-5974486F570D}"/>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5" name="Footer Placeholder 4">
            <a:extLst>
              <a:ext uri="{FF2B5EF4-FFF2-40B4-BE49-F238E27FC236}">
                <a16:creationId xmlns:a16="http://schemas.microsoft.com/office/drawing/2014/main" xmlns="" id="{9CB717CC-9E63-F32C-F3DF-E5A89CFF8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F9B8842-3AB7-C8EE-1A66-8743F44EE124}"/>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3487511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8D2923-5856-511F-1B43-CC379FB2E9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3A98DC6-C9AC-78AD-B0F3-645AB76BF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C521AB1-9B91-B6E1-FB84-93C6E8EE74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63110E3-60B7-49CB-AB3C-51E206E376A7}"/>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6" name="Footer Placeholder 5">
            <a:extLst>
              <a:ext uri="{FF2B5EF4-FFF2-40B4-BE49-F238E27FC236}">
                <a16:creationId xmlns:a16="http://schemas.microsoft.com/office/drawing/2014/main" xmlns="" id="{99369AFC-0404-05C8-F905-EC41F238CA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FF450D6-58E4-E51F-1FEC-C0A95C295F2E}"/>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69951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BD8400-4FCE-DBE5-3949-2CC532A3F1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9A1F08B-C600-CF1D-36DE-6ED14E79C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9C5EF72-190E-CC66-2B7D-C606E8DB9B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FCB3BF3-B2FA-10ED-C989-BFC602D54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8C2BCED-E7C5-6B4B-ACD3-BA6B5261DF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2C57976D-6D6C-E146-4D95-CD272344619C}"/>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8" name="Footer Placeholder 7">
            <a:extLst>
              <a:ext uri="{FF2B5EF4-FFF2-40B4-BE49-F238E27FC236}">
                <a16:creationId xmlns:a16="http://schemas.microsoft.com/office/drawing/2014/main" xmlns="" id="{1D1D898A-2622-6B25-D02F-495F04AC79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1ADA84A-9E42-F970-A95C-7CAA74E0AF55}"/>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3868601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20B11B-3CC0-B67E-0621-0D61F223E9C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339EB23-90A9-4832-D521-EA33BD7E1E4D}"/>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4" name="Footer Placeholder 3">
            <a:extLst>
              <a:ext uri="{FF2B5EF4-FFF2-40B4-BE49-F238E27FC236}">
                <a16:creationId xmlns:a16="http://schemas.microsoft.com/office/drawing/2014/main" xmlns="" id="{8AD1BA96-3CF4-111A-3C90-0478E07E5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D35C312-9A16-263D-F6A3-59860F4DCB1D}"/>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2930863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BD6F1D7-BA85-E3FA-C668-2FEB1A6675BB}"/>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3" name="Footer Placeholder 2">
            <a:extLst>
              <a:ext uri="{FF2B5EF4-FFF2-40B4-BE49-F238E27FC236}">
                <a16:creationId xmlns:a16="http://schemas.microsoft.com/office/drawing/2014/main" xmlns="" id="{B165B42B-F4FA-3A08-EEE1-E067819B22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D99F16C-17AC-9063-D6B1-7C4EE89D3D58}"/>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1531952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F9D85F-DE39-1431-C36D-EC066CB2D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6791ABF-B9EB-D5B6-5419-781542B23A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775271C-4765-D010-4678-DE8E8183BE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01D2383-762A-4B5D-6C98-615BFE0252E5}"/>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6" name="Footer Placeholder 5">
            <a:extLst>
              <a:ext uri="{FF2B5EF4-FFF2-40B4-BE49-F238E27FC236}">
                <a16:creationId xmlns:a16="http://schemas.microsoft.com/office/drawing/2014/main" xmlns="" id="{5F3D8BD3-FD80-5AFC-FAEB-04D827F7B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3C1F28CE-CE60-55D0-8FD3-55675213844F}"/>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2724504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667DD-3C0D-3EC8-8F81-C2A74354D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8ED31C2-B61B-5082-B93A-EE38B25AF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25AEAA1-443E-7D2B-2A9B-E60FB23AA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5DA78D4-215F-417E-B08E-86908EF6B770}"/>
              </a:ext>
            </a:extLst>
          </p:cNvPr>
          <p:cNvSpPr>
            <a:spLocks noGrp="1"/>
          </p:cNvSpPr>
          <p:nvPr>
            <p:ph type="dt" sz="half" idx="10"/>
          </p:nvPr>
        </p:nvSpPr>
        <p:spPr/>
        <p:txBody>
          <a:bodyPr/>
          <a:lstStyle/>
          <a:p>
            <a:fld id="{04E6487D-B8C6-4346-B0BB-26B1E5129603}" type="datetimeFigureOut">
              <a:rPr lang="en-US" smtClean="0"/>
              <a:t>3/16/2025</a:t>
            </a:fld>
            <a:endParaRPr lang="en-US"/>
          </a:p>
        </p:txBody>
      </p:sp>
      <p:sp>
        <p:nvSpPr>
          <p:cNvPr id="6" name="Footer Placeholder 5">
            <a:extLst>
              <a:ext uri="{FF2B5EF4-FFF2-40B4-BE49-F238E27FC236}">
                <a16:creationId xmlns:a16="http://schemas.microsoft.com/office/drawing/2014/main" xmlns="" id="{C7767BF9-409B-9544-DA28-5F5020D22F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8473A-0841-535E-D16C-A34CA3D49D01}"/>
              </a:ext>
            </a:extLst>
          </p:cNvPr>
          <p:cNvSpPr>
            <a:spLocks noGrp="1"/>
          </p:cNvSpPr>
          <p:nvPr>
            <p:ph type="sldNum" sz="quarter" idx="12"/>
          </p:nvPr>
        </p:nvSpPr>
        <p:spPr/>
        <p:txBody>
          <a:bodyPr/>
          <a:lstStyle/>
          <a:p>
            <a:fld id="{605BA878-3B97-4A92-9E49-D6ADBE1B0177}" type="slidenum">
              <a:rPr lang="en-US" smtClean="0"/>
              <a:t>‹#›</a:t>
            </a:fld>
            <a:endParaRPr lang="en-US"/>
          </a:p>
        </p:txBody>
      </p:sp>
    </p:spTree>
    <p:extLst>
      <p:ext uri="{BB962C8B-B14F-4D97-AF65-F5344CB8AC3E}">
        <p14:creationId xmlns:p14="http://schemas.microsoft.com/office/powerpoint/2010/main" val="370931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C5FAB3A5-6F8F-518E-2032-4CDA36F4C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4CD10AB-AC43-F162-9859-231DB6A896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8B6AD7-D068-3CBE-A168-256D4BC2C8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E6487D-B8C6-4346-B0BB-26B1E5129603}" type="datetimeFigureOut">
              <a:rPr lang="en-US" smtClean="0"/>
              <a:t>3/16/2025</a:t>
            </a:fld>
            <a:endParaRPr lang="en-US"/>
          </a:p>
        </p:txBody>
      </p:sp>
      <p:sp>
        <p:nvSpPr>
          <p:cNvPr id="5" name="Footer Placeholder 4">
            <a:extLst>
              <a:ext uri="{FF2B5EF4-FFF2-40B4-BE49-F238E27FC236}">
                <a16:creationId xmlns:a16="http://schemas.microsoft.com/office/drawing/2014/main" xmlns="" id="{136DD82D-88FF-8818-74FB-962B92074E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B290B07-C9B6-4299-DDA7-0D5AE8A8D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BA878-3B97-4A92-9E49-D6ADBE1B0177}" type="slidenum">
              <a:rPr lang="en-US" smtClean="0"/>
              <a:t>‹#›</a:t>
            </a:fld>
            <a:endParaRPr lang="en-US"/>
          </a:p>
        </p:txBody>
      </p:sp>
    </p:spTree>
    <p:extLst>
      <p:ext uri="{BB962C8B-B14F-4D97-AF65-F5344CB8AC3E}">
        <p14:creationId xmlns:p14="http://schemas.microsoft.com/office/powerpoint/2010/main" val="141209707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07815" y="696640"/>
            <a:ext cx="10054069" cy="5424985"/>
          </a:xfrm>
        </p:spPr>
        <p:txBody>
          <a:bodyPr>
            <a:normAutofit fontScale="85000" lnSpcReduction="20000"/>
          </a:bodyPr>
          <a:lstStyle/>
          <a:p>
            <a:pPr algn="just"/>
            <a:endParaRPr lang="en-US" dirty="0"/>
          </a:p>
          <a:p>
            <a:pPr algn="just"/>
            <a:endParaRPr lang="en-US" dirty="0"/>
          </a:p>
          <a:p>
            <a:pPr algn="just"/>
            <a:endParaRPr lang="en-US" dirty="0"/>
          </a:p>
          <a:p>
            <a:pPr algn="just"/>
            <a:endParaRPr lang="en-US" dirty="0"/>
          </a:p>
          <a:p>
            <a:pPr algn="just"/>
            <a:r>
              <a:rPr lang="en-US" dirty="0"/>
              <a:t>  </a:t>
            </a:r>
          </a:p>
          <a:p>
            <a:pPr algn="just"/>
            <a:r>
              <a:rPr lang="en-US" sz="2800" dirty="0">
                <a:solidFill>
                  <a:schemeClr val="accent1">
                    <a:lumMod val="75000"/>
                  </a:schemeClr>
                </a:solidFill>
                <a:latin typeface="Times New Roman" panose="02020603050405020304" pitchFamily="18" charset="0"/>
                <a:cs typeface="Times New Roman" panose="02020603050405020304" pitchFamily="18" charset="0"/>
              </a:rPr>
              <a:t>                                                    </a:t>
            </a:r>
            <a:r>
              <a:rPr lang="en-US" sz="2800" dirty="0">
                <a:solidFill>
                  <a:srgbClr val="0000FF"/>
                </a:solidFill>
                <a:latin typeface="Times New Roman" panose="02020603050405020304" pitchFamily="18" charset="0"/>
                <a:cs typeface="Times New Roman" panose="02020603050405020304" pitchFamily="18" charset="0"/>
              </a:rPr>
              <a:t>(</a:t>
            </a:r>
            <a:r>
              <a:rPr lang="en-US" sz="2800" b="1" dirty="0">
                <a:solidFill>
                  <a:srgbClr val="0000FF"/>
                </a:solidFill>
                <a:latin typeface="Times New Roman" panose="02020603050405020304" pitchFamily="18" charset="0"/>
                <a:cs typeface="Times New Roman" panose="02020603050405020304" pitchFamily="18" charset="0"/>
              </a:rPr>
              <a:t>Jain Deemed-To-Be-University</a:t>
            </a:r>
            <a:r>
              <a:rPr lang="en-US" sz="2800" dirty="0">
                <a:solidFill>
                  <a:srgbClr val="0000FF"/>
                </a:solidFill>
                <a:latin typeface="Times New Roman" panose="02020603050405020304" pitchFamily="18" charset="0"/>
                <a:cs typeface="Times New Roman" panose="02020603050405020304" pitchFamily="18" charset="0"/>
              </a:rPr>
              <a:t>)</a:t>
            </a:r>
            <a:r>
              <a:rPr lang="en-US" sz="2800" dirty="0">
                <a:solidFill>
                  <a:schemeClr val="accent1">
                    <a:lumMod val="75000"/>
                  </a:schemeClr>
                </a:solidFill>
                <a:latin typeface="Times New Roman" panose="02020603050405020304" pitchFamily="18" charset="0"/>
                <a:cs typeface="Times New Roman" panose="02020603050405020304" pitchFamily="18" charset="0"/>
              </a:rPr>
              <a:t>      </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Presentation on       </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AI-Based </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Onilne</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Quiz Management System </a:t>
            </a:r>
          </a:p>
          <a:p>
            <a:pPr algn="just"/>
            <a:r>
              <a:rPr lang="en-US" sz="2200" b="1"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just"/>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a:t>
            </a:r>
          </a:p>
          <a:p>
            <a:pPr algn="just"/>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1900" b="1" dirty="0" err="1">
                <a:solidFill>
                  <a:schemeClr val="tx1">
                    <a:lumMod val="95000"/>
                    <a:lumOff val="5000"/>
                  </a:schemeClr>
                </a:solidFill>
                <a:latin typeface="Times New Roman" panose="02020603050405020304" pitchFamily="18" charset="0"/>
                <a:cs typeface="Times New Roman" panose="02020603050405020304" pitchFamily="18" charset="0"/>
              </a:rPr>
              <a:t>By:Aditi</a:t>
            </a:r>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 Kumari Dubey</a:t>
            </a:r>
          </a:p>
          <a:p>
            <a:pPr algn="just"/>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                                                                                                                                                            Boggavarapu Suriya</a:t>
            </a:r>
          </a:p>
          <a:p>
            <a:pPr algn="just"/>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					                                                                  Charan Chakravarthi</a:t>
            </a:r>
          </a:p>
          <a:p>
            <a:pPr algn="just"/>
            <a:r>
              <a:rPr lang="en-US" sz="1900" b="1" dirty="0">
                <a:solidFill>
                  <a:schemeClr val="tx1">
                    <a:lumMod val="95000"/>
                    <a:lumOff val="5000"/>
                  </a:schemeClr>
                </a:solidFill>
                <a:latin typeface="Times New Roman" panose="02020603050405020304" pitchFamily="18" charset="0"/>
                <a:cs typeface="Times New Roman" panose="02020603050405020304" pitchFamily="18" charset="0"/>
              </a:rPr>
              <a:t>					                                                                  Dikshita Dutta</a:t>
            </a:r>
          </a:p>
          <a:p>
            <a:pPr algn="just"/>
            <a:endParaRPr lang="en-US" sz="19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1900"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027" name="Picture 3" descr="C:\Users\Admin\OneDrive\Picture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1508" y="0"/>
            <a:ext cx="2637692" cy="22928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xmlns="" id="{D290D1C7-8F72-1975-AD2A-4145346A5D20}"/>
              </a:ext>
            </a:extLst>
          </p:cNvPr>
          <p:cNvPicPr>
            <a:picLocks noChangeAspect="1"/>
          </p:cNvPicPr>
          <p:nvPr/>
        </p:nvPicPr>
        <p:blipFill>
          <a:blip r:embed="rId3"/>
          <a:stretch>
            <a:fillRect/>
          </a:stretch>
        </p:blipFill>
        <p:spPr>
          <a:xfrm>
            <a:off x="0" y="1"/>
            <a:ext cx="4308231" cy="6858000"/>
          </a:xfrm>
          <a:prstGeom prst="rect">
            <a:avLst/>
          </a:prstGeom>
        </p:spPr>
      </p:pic>
    </p:spTree>
    <p:extLst>
      <p:ext uri="{BB962C8B-B14F-4D97-AF65-F5344CB8AC3E}">
        <p14:creationId xmlns:p14="http://schemas.microsoft.com/office/powerpoint/2010/main" val="201795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519" y="-184812"/>
            <a:ext cx="10244091" cy="1715935"/>
          </a:xfrm>
        </p:spPr>
        <p:txBody>
          <a:bodyPr>
            <a:normAutofit/>
          </a:bodyPr>
          <a:lstStyle/>
          <a:p>
            <a:pPr algn="ctr"/>
            <a:r>
              <a:rPr lang="en-US" dirty="0">
                <a:latin typeface="Times New Roman" panose="02020603050405020304" pitchFamily="18" charset="0"/>
                <a:cs typeface="Times New Roman" panose="02020603050405020304" pitchFamily="18" charset="0"/>
              </a:rPr>
              <a:t>Sample Output</a:t>
            </a:r>
          </a:p>
        </p:txBody>
      </p:sp>
      <p:sp>
        <p:nvSpPr>
          <p:cNvPr id="3" name="Content Placeholder 2"/>
          <p:cNvSpPr>
            <a:spLocks noGrp="1"/>
          </p:cNvSpPr>
          <p:nvPr>
            <p:ph idx="1"/>
          </p:nvPr>
        </p:nvSpPr>
        <p:spPr>
          <a:xfrm>
            <a:off x="1109708" y="2254927"/>
            <a:ext cx="10244091" cy="3922035"/>
          </a:xfrm>
        </p:spPr>
        <p:txBody>
          <a:bodyPr>
            <a:normAutofit/>
          </a:bodyPr>
          <a:lstStyle/>
          <a:p>
            <a:endParaRPr lang="en-US" dirty="0"/>
          </a:p>
          <a:p>
            <a:endParaRPr lang="en-US" dirty="0"/>
          </a:p>
        </p:txBody>
      </p:sp>
      <p:pic>
        <p:nvPicPr>
          <p:cNvPr id="6" name="Picture 5" descr="C:\Users\Admin\OneDrive\Desktop\p1.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8114" y="1280082"/>
            <a:ext cx="5637402" cy="4297835"/>
          </a:xfrm>
          <a:prstGeom prst="rect">
            <a:avLst/>
          </a:prstGeom>
          <a:noFill/>
          <a:ln>
            <a:noFill/>
          </a:ln>
        </p:spPr>
      </p:pic>
      <p:pic>
        <p:nvPicPr>
          <p:cNvPr id="4" name="Picture 3" descr="p2">
            <a:extLst>
              <a:ext uri="{FF2B5EF4-FFF2-40B4-BE49-F238E27FC236}">
                <a16:creationId xmlns:a16="http://schemas.microsoft.com/office/drawing/2014/main" xmlns="" id="{3643691F-E173-77F7-EB24-891A87D724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186" y="1280081"/>
            <a:ext cx="5727700" cy="4297835"/>
          </a:xfrm>
          <a:prstGeom prst="rect">
            <a:avLst/>
          </a:prstGeom>
          <a:noFill/>
          <a:ln>
            <a:noFill/>
          </a:ln>
        </p:spPr>
      </p:pic>
      <p:sp>
        <p:nvSpPr>
          <p:cNvPr id="7" name="TextBox 6">
            <a:extLst>
              <a:ext uri="{FF2B5EF4-FFF2-40B4-BE49-F238E27FC236}">
                <a16:creationId xmlns:a16="http://schemas.microsoft.com/office/drawing/2014/main" xmlns="" id="{DC2B4EE1-9C4B-3B3C-9C85-024F782FF00C}"/>
              </a:ext>
            </a:extLst>
          </p:cNvPr>
          <p:cNvSpPr txBox="1"/>
          <p:nvPr/>
        </p:nvSpPr>
        <p:spPr>
          <a:xfrm>
            <a:off x="2132901" y="5692772"/>
            <a:ext cx="6094602"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USERNAME</a:t>
            </a:r>
            <a:endParaRPr lang="en-IN" dirty="0"/>
          </a:p>
        </p:txBody>
      </p:sp>
      <p:sp>
        <p:nvSpPr>
          <p:cNvPr id="9" name="TextBox 8">
            <a:extLst>
              <a:ext uri="{FF2B5EF4-FFF2-40B4-BE49-F238E27FC236}">
                <a16:creationId xmlns:a16="http://schemas.microsoft.com/office/drawing/2014/main" xmlns="" id="{0D512DAD-C25A-109C-9D8A-1F7DD025F953}"/>
              </a:ext>
            </a:extLst>
          </p:cNvPr>
          <p:cNvSpPr txBox="1"/>
          <p:nvPr/>
        </p:nvSpPr>
        <p:spPr>
          <a:xfrm>
            <a:off x="8131030" y="5750201"/>
            <a:ext cx="2255174" cy="369332"/>
          </a:xfrm>
          <a:prstGeom prst="rect">
            <a:avLst/>
          </a:prstGeom>
          <a:noFill/>
        </p:spPr>
        <p:txBody>
          <a:bodyPr wrap="square">
            <a:spAutoFit/>
          </a:bodyPr>
          <a:lstStyle/>
          <a:p>
            <a:r>
              <a:rPr lang="en-IN" sz="1800" b="1" dirty="0">
                <a:effectLst/>
                <a:latin typeface="Times New Roman" panose="02020603050405020304" pitchFamily="18" charset="0"/>
                <a:ea typeface="Times New Roman" panose="02020603050405020304" pitchFamily="18" charset="0"/>
              </a:rPr>
              <a:t>USER RESPONSE 1</a:t>
            </a:r>
            <a:endParaRPr lang="en-IN" dirty="0"/>
          </a:p>
        </p:txBody>
      </p:sp>
      <p:pic>
        <p:nvPicPr>
          <p:cNvPr id="10" name="Picture 9" descr="C:\Users\Admin\OneDrive\Pictures\download.png">
            <a:extLst>
              <a:ext uri="{FF2B5EF4-FFF2-40B4-BE49-F238E27FC236}">
                <a16:creationId xmlns:a16="http://schemas.microsoft.com/office/drawing/2014/main" xmlns="" id="{4A0AD141-2499-B5D8-014B-92AA68C374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14" y="7684"/>
            <a:ext cx="1421090" cy="127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1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148" y="0"/>
            <a:ext cx="10199704" cy="1493992"/>
          </a:xfrm>
        </p:spPr>
        <p:txBody>
          <a:bodyPr/>
          <a:lstStyle/>
          <a:p>
            <a:pPr algn="ctr"/>
            <a:r>
              <a:rPr lang="en-US" dirty="0">
                <a:latin typeface="Times New Roman" panose="02020603050405020304" pitchFamily="18" charset="0"/>
                <a:cs typeface="Times New Roman" panose="02020603050405020304" pitchFamily="18" charset="0"/>
              </a:rPr>
              <a:t>Cont..</a:t>
            </a:r>
          </a:p>
        </p:txBody>
      </p:sp>
      <p:pic>
        <p:nvPicPr>
          <p:cNvPr id="4" name="Picture 3" descr="p3">
            <a:extLst>
              <a:ext uri="{FF2B5EF4-FFF2-40B4-BE49-F238E27FC236}">
                <a16:creationId xmlns:a16="http://schemas.microsoft.com/office/drawing/2014/main" xmlns="" id="{2F197F42-CCE7-34AD-2093-BDFCE4596E0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557" y="1629503"/>
            <a:ext cx="5727700" cy="3764618"/>
          </a:xfrm>
          <a:prstGeom prst="rect">
            <a:avLst/>
          </a:prstGeom>
          <a:noFill/>
          <a:ln>
            <a:noFill/>
          </a:ln>
        </p:spPr>
      </p:pic>
      <p:pic>
        <p:nvPicPr>
          <p:cNvPr id="6" name="Picture 5" descr="p4">
            <a:extLst>
              <a:ext uri="{FF2B5EF4-FFF2-40B4-BE49-F238E27FC236}">
                <a16:creationId xmlns:a16="http://schemas.microsoft.com/office/drawing/2014/main" xmlns="" id="{DB3D0EAF-4FFB-C74D-0568-886645B0D4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5743" y="1629503"/>
            <a:ext cx="5727700" cy="3764618"/>
          </a:xfrm>
          <a:prstGeom prst="rect">
            <a:avLst/>
          </a:prstGeom>
          <a:noFill/>
          <a:ln>
            <a:noFill/>
          </a:ln>
        </p:spPr>
      </p:pic>
      <p:sp>
        <p:nvSpPr>
          <p:cNvPr id="9" name="TextBox 8">
            <a:extLst>
              <a:ext uri="{FF2B5EF4-FFF2-40B4-BE49-F238E27FC236}">
                <a16:creationId xmlns:a16="http://schemas.microsoft.com/office/drawing/2014/main" xmlns="" id="{0318D3C9-1566-3C93-C494-CE00AC02B7CB}"/>
              </a:ext>
            </a:extLst>
          </p:cNvPr>
          <p:cNvSpPr txBox="1"/>
          <p:nvPr/>
        </p:nvSpPr>
        <p:spPr>
          <a:xfrm>
            <a:off x="1889620" y="5595349"/>
            <a:ext cx="2724325" cy="369332"/>
          </a:xfrm>
          <a:prstGeom prst="rect">
            <a:avLst/>
          </a:prstGeom>
          <a:noFill/>
        </p:spPr>
        <p:txBody>
          <a:bodyPr wrap="square">
            <a:spAutoFit/>
          </a:bodyPr>
          <a:lstStyle/>
          <a:p>
            <a:r>
              <a:rPr lang="en-IN" sz="1800" b="1" dirty="0">
                <a:effectLst/>
                <a:latin typeface="Times New Roman" panose="02020603050405020304" pitchFamily="18" charset="0"/>
                <a:ea typeface="Arial" panose="020B0604020202020204" pitchFamily="34" charset="0"/>
              </a:rPr>
              <a:t>USER RESPONSE 2</a:t>
            </a:r>
            <a:endParaRPr lang="en-IN" dirty="0"/>
          </a:p>
        </p:txBody>
      </p:sp>
      <p:sp>
        <p:nvSpPr>
          <p:cNvPr id="11" name="TextBox 10">
            <a:extLst>
              <a:ext uri="{FF2B5EF4-FFF2-40B4-BE49-F238E27FC236}">
                <a16:creationId xmlns:a16="http://schemas.microsoft.com/office/drawing/2014/main" xmlns="" id="{DBE5AF35-5090-1578-9B76-B2A301C28246}"/>
              </a:ext>
            </a:extLst>
          </p:cNvPr>
          <p:cNvSpPr txBox="1"/>
          <p:nvPr/>
        </p:nvSpPr>
        <p:spPr>
          <a:xfrm>
            <a:off x="8282774" y="5595349"/>
            <a:ext cx="2547412" cy="369332"/>
          </a:xfrm>
          <a:prstGeom prst="rect">
            <a:avLst/>
          </a:prstGeom>
          <a:noFill/>
        </p:spPr>
        <p:txBody>
          <a:bodyPr wrap="square">
            <a:spAutoFit/>
          </a:bodyPr>
          <a:lstStyle/>
          <a:p>
            <a:r>
              <a:rPr lang="en-IN" sz="1800" b="1" dirty="0">
                <a:effectLst/>
                <a:latin typeface="Times New Roman" panose="02020603050405020304" pitchFamily="18" charset="0"/>
                <a:ea typeface="Arial" panose="020B0604020202020204" pitchFamily="34" charset="0"/>
              </a:rPr>
              <a:t>LEADERBOARD</a:t>
            </a:r>
            <a:endParaRPr lang="en-IN" dirty="0"/>
          </a:p>
        </p:txBody>
      </p:sp>
      <p:pic>
        <p:nvPicPr>
          <p:cNvPr id="12" name="Picture 11" descr="C:\Users\Admin\OneDrive\Pictures\download.png">
            <a:extLst>
              <a:ext uri="{FF2B5EF4-FFF2-40B4-BE49-F238E27FC236}">
                <a16:creationId xmlns:a16="http://schemas.microsoft.com/office/drawing/2014/main" xmlns="" id="{80FEB9E0-C119-4991-ED8A-F5C4588DE6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14" y="7684"/>
            <a:ext cx="1421090" cy="1272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730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D3CFEE1-2A0D-CA10-78BE-1161990256BB}"/>
              </a:ext>
            </a:extLst>
          </p:cNvPr>
          <p:cNvSpPr txBox="1"/>
          <p:nvPr/>
        </p:nvSpPr>
        <p:spPr>
          <a:xfrm>
            <a:off x="4764947" y="486452"/>
            <a:ext cx="3158804" cy="707886"/>
          </a:xfrm>
          <a:prstGeom prst="rect">
            <a:avLst/>
          </a:prstGeom>
          <a:noFill/>
        </p:spPr>
        <p:txBody>
          <a:bodyPr wrap="square">
            <a:spAutoFit/>
          </a:bodyPr>
          <a:lstStyle/>
          <a:p>
            <a:r>
              <a:rPr lang="en-IN" sz="4000" b="1" dirty="0">
                <a:effectLst/>
                <a:latin typeface="Times New Roman" panose="02020603050405020304" pitchFamily="18" charset="0"/>
                <a:ea typeface="Times New Roman" panose="02020603050405020304" pitchFamily="18" charset="0"/>
              </a:rPr>
              <a:t>Conclusion</a:t>
            </a:r>
            <a:endParaRPr lang="en-IN" sz="4000" dirty="0"/>
          </a:p>
        </p:txBody>
      </p:sp>
      <p:sp>
        <p:nvSpPr>
          <p:cNvPr id="5" name="TextBox 4">
            <a:extLst>
              <a:ext uri="{FF2B5EF4-FFF2-40B4-BE49-F238E27FC236}">
                <a16:creationId xmlns:a16="http://schemas.microsoft.com/office/drawing/2014/main" xmlns="" id="{C14A2F34-185C-011A-3DC8-6EFA77BD097D}"/>
              </a:ext>
            </a:extLst>
          </p:cNvPr>
          <p:cNvSpPr txBox="1"/>
          <p:nvPr/>
        </p:nvSpPr>
        <p:spPr>
          <a:xfrm>
            <a:off x="1429594" y="2146502"/>
            <a:ext cx="6092344" cy="2971711"/>
          </a:xfrm>
          <a:prstGeom prst="rect">
            <a:avLst/>
          </a:prstGeom>
          <a:noFill/>
        </p:spPr>
        <p:txBody>
          <a:bodyPr wrap="square">
            <a:spAutoFit/>
          </a:bodyPr>
          <a:lstStyle/>
          <a:p>
            <a:pPr marL="228600">
              <a:lnSpc>
                <a:spcPct val="200000"/>
              </a:lnSpc>
            </a:pPr>
            <a:r>
              <a:rPr lang="en-US" sz="1600" b="1" dirty="0">
                <a:effectLst/>
                <a:latin typeface="Times New Roman" panose="02020603050405020304" pitchFamily="18" charset="0"/>
                <a:ea typeface="Times New Roman" panose="02020603050405020304" pitchFamily="18" charset="0"/>
              </a:rPr>
              <a:t>The Online Quiz Management System is an AI-powered platform designed to enhance the learning experience through interactive and personalized quizzes. The system incorporates user authentication, quiz creation, intelligent recommendations, and performance tracking, making it an effective tool for students, educators, and organizations.</a:t>
            </a:r>
            <a:endParaRPr lang="en-IN" sz="1600" b="1" dirty="0">
              <a:effectLst/>
              <a:latin typeface="Arial" panose="020B0604020202020204" pitchFamily="34" charset="0"/>
              <a:ea typeface="Arial" panose="020B0604020202020204" pitchFamily="34" charset="0"/>
            </a:endParaRPr>
          </a:p>
        </p:txBody>
      </p:sp>
      <p:pic>
        <p:nvPicPr>
          <p:cNvPr id="6" name="Picture 5" descr="C:\Users\Admin\OneDrive\Pictures\download.png">
            <a:extLst>
              <a:ext uri="{FF2B5EF4-FFF2-40B4-BE49-F238E27FC236}">
                <a16:creationId xmlns:a16="http://schemas.microsoft.com/office/drawing/2014/main" xmlns="" id="{018AEF84-7A60-CF9B-9FC9-1BB2D3C75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FEDB1FDF-B4F6-06BC-CC4F-8B21D7B4ADD0}"/>
              </a:ext>
            </a:extLst>
          </p:cNvPr>
          <p:cNvPicPr>
            <a:picLocks noChangeAspect="1"/>
          </p:cNvPicPr>
          <p:nvPr/>
        </p:nvPicPr>
        <p:blipFill>
          <a:blip r:embed="rId3"/>
          <a:stretch>
            <a:fillRect/>
          </a:stretch>
        </p:blipFill>
        <p:spPr>
          <a:xfrm>
            <a:off x="8739554" y="1802364"/>
            <a:ext cx="3452446" cy="3956597"/>
          </a:xfrm>
          <a:prstGeom prst="rect">
            <a:avLst/>
          </a:prstGeom>
        </p:spPr>
      </p:pic>
    </p:spTree>
    <p:extLst>
      <p:ext uri="{BB962C8B-B14F-4D97-AF65-F5344CB8AC3E}">
        <p14:creationId xmlns:p14="http://schemas.microsoft.com/office/powerpoint/2010/main" val="4111286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1205" y="969436"/>
            <a:ext cx="9409590" cy="44781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Scope</a:t>
            </a:r>
          </a:p>
          <a:p>
            <a:r>
              <a:rPr lang="en-US" dirty="0">
                <a:latin typeface="Times New Roman" panose="02020603050405020304" pitchFamily="18" charset="0"/>
                <a:cs typeface="Times New Roman" panose="02020603050405020304" pitchFamily="18" charset="0"/>
              </a:rPr>
              <a:t>Objective</a:t>
            </a:r>
          </a:p>
          <a:p>
            <a:r>
              <a:rPr lang="en-US" dirty="0">
                <a:latin typeface="Times New Roman" panose="02020603050405020304" pitchFamily="18" charset="0"/>
                <a:cs typeface="Times New Roman" panose="02020603050405020304" pitchFamily="18" charset="0"/>
              </a:rPr>
              <a:t>System Design </a:t>
            </a:r>
          </a:p>
          <a:p>
            <a:r>
              <a:rPr lang="en-US" dirty="0">
                <a:latin typeface="Times New Roman" panose="02020603050405020304" pitchFamily="18" charset="0"/>
                <a:cs typeface="Times New Roman" panose="02020603050405020304" pitchFamily="18" charset="0"/>
              </a:rPr>
              <a:t>Implementation and </a:t>
            </a:r>
            <a:r>
              <a:rPr lang="en-US" dirty="0" err="1">
                <a:latin typeface="Times New Roman" panose="02020603050405020304" pitchFamily="18" charset="0"/>
                <a:cs typeface="Times New Roman" panose="02020603050405020304" pitchFamily="18" charset="0"/>
              </a:rPr>
              <a:t>Analyisis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Software </a:t>
            </a:r>
          </a:p>
          <a:p>
            <a:r>
              <a:rPr lang="en-IN" dirty="0">
                <a:latin typeface="Times New Roman" pitchFamily="18" charset="0"/>
                <a:cs typeface="Times New Roman" pitchFamily="18" charset="0"/>
              </a:rPr>
              <a:t>Sample Output</a:t>
            </a:r>
            <a:endParaRPr lang="en-US" dirty="0">
              <a:latin typeface="Times New Roman" panose="02020603050405020304" pitchFamily="18" charset="0"/>
              <a:cs typeface="Times New Roman" panose="02020603050405020304" pitchFamily="18" charset="0"/>
            </a:endParaRPr>
          </a:p>
          <a:p>
            <a:r>
              <a:rPr lang="en-IN" dirty="0">
                <a:effectLst/>
                <a:latin typeface="Times New Roman" panose="02020603050405020304" pitchFamily="18" charset="0"/>
                <a:ea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pic>
        <p:nvPicPr>
          <p:cNvPr id="6" name="Picture 3" descr="C:\Users\Admin\OneDrive\Pictures\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xmlns="" id="{2EC082D8-88F2-4C39-2A4E-12A3D9E9BB2A}"/>
              </a:ext>
            </a:extLst>
          </p:cNvPr>
          <p:cNvPicPr>
            <a:picLocks noChangeAspect="1"/>
          </p:cNvPicPr>
          <p:nvPr/>
        </p:nvPicPr>
        <p:blipFill>
          <a:blip r:embed="rId3"/>
          <a:stretch>
            <a:fillRect/>
          </a:stretch>
        </p:blipFill>
        <p:spPr>
          <a:xfrm>
            <a:off x="8158708" y="0"/>
            <a:ext cx="4033292" cy="6857999"/>
          </a:xfrm>
          <a:prstGeom prst="rect">
            <a:avLst/>
          </a:prstGeom>
        </p:spPr>
      </p:pic>
    </p:spTree>
    <p:extLst>
      <p:ext uri="{BB962C8B-B14F-4D97-AF65-F5344CB8AC3E}">
        <p14:creationId xmlns:p14="http://schemas.microsoft.com/office/powerpoint/2010/main" val="1824366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4236" y="720503"/>
            <a:ext cx="9365202" cy="589857"/>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5677813" y="2963895"/>
            <a:ext cx="6068735" cy="4773336"/>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The AI-based Online Quiz Management System is a web-based application designed to facilitate quiz creation, management, and participation. It integrates artificial intelligence to enhance user experience by recommending quizzes based on past performance and interests. The system is built using Python and Flask, utilizing a relational database for user authentication, quiz storage, and result tracking.</a:t>
            </a:r>
          </a:p>
          <a:p>
            <a:pPr algn="just"/>
            <a:endParaRPr lang="en-US" dirty="0">
              <a:latin typeface="Times New Roman" panose="02020603050405020304" pitchFamily="18" charset="0"/>
              <a:cs typeface="Times New Roman" panose="02020603050405020304" pitchFamily="18" charset="0"/>
            </a:endParaRPr>
          </a:p>
        </p:txBody>
      </p:sp>
      <p:pic>
        <p:nvPicPr>
          <p:cNvPr id="4" name="Picture 3" descr="C:\Users\Admin\OneDrive\Pictures\download.png">
            <a:extLst>
              <a:ext uri="{FF2B5EF4-FFF2-40B4-BE49-F238E27FC236}">
                <a16:creationId xmlns:a16="http://schemas.microsoft.com/office/drawing/2014/main" xmlns="" id="{4CDEB738-FEC7-7EAE-2036-FD63C673D6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xmlns="" id="{9D2C318D-91B1-E483-7B76-087490C06051}"/>
              </a:ext>
            </a:extLst>
          </p:cNvPr>
          <p:cNvPicPr>
            <a:picLocks noChangeAspect="1"/>
          </p:cNvPicPr>
          <p:nvPr/>
        </p:nvPicPr>
        <p:blipFill>
          <a:blip r:embed="rId3"/>
          <a:stretch>
            <a:fillRect/>
          </a:stretch>
        </p:blipFill>
        <p:spPr>
          <a:xfrm>
            <a:off x="445452" y="1521375"/>
            <a:ext cx="4715533" cy="5160003"/>
          </a:xfrm>
          <a:prstGeom prst="rect">
            <a:avLst/>
          </a:prstGeom>
        </p:spPr>
      </p:pic>
    </p:spTree>
    <p:extLst>
      <p:ext uri="{BB962C8B-B14F-4D97-AF65-F5344CB8AC3E}">
        <p14:creationId xmlns:p14="http://schemas.microsoft.com/office/powerpoint/2010/main" val="397817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678" y="1127464"/>
            <a:ext cx="9516122" cy="563224"/>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SCOPE</a:t>
            </a:r>
          </a:p>
        </p:txBody>
      </p:sp>
      <p:sp>
        <p:nvSpPr>
          <p:cNvPr id="3" name="Content Placeholder 2"/>
          <p:cNvSpPr>
            <a:spLocks noGrp="1"/>
          </p:cNvSpPr>
          <p:nvPr>
            <p:ph idx="1"/>
          </p:nvPr>
        </p:nvSpPr>
        <p:spPr>
          <a:xfrm>
            <a:off x="1497027" y="2095837"/>
            <a:ext cx="9856773" cy="4081126"/>
          </a:xfrm>
        </p:spPr>
        <p:txBody>
          <a:bodyPr>
            <a:normAutofit fontScale="77500" lnSpcReduction="20000"/>
          </a:bodyPr>
          <a:lstStyle/>
          <a:p>
            <a:r>
              <a:rPr lang="en-US" sz="3200" b="1" dirty="0">
                <a:latin typeface="Times New Roman" panose="02020603050405020304" pitchFamily="18" charset="0"/>
                <a:cs typeface="Times New Roman" panose="02020603050405020304" pitchFamily="18" charset="0"/>
              </a:rPr>
              <a:t>The AI-based Online Quiz Management System </a:t>
            </a:r>
            <a:r>
              <a:rPr lang="en-US" sz="3200" dirty="0">
                <a:latin typeface="Times New Roman" panose="02020603050405020304" pitchFamily="18" charset="0"/>
                <a:cs typeface="Times New Roman" panose="02020603050405020304" pitchFamily="18" charset="0"/>
              </a:rPr>
              <a:t>is designed to provide a robust and scalable solution for online assessments. The key areas of scope include:</a:t>
            </a:r>
          </a:p>
          <a:p>
            <a:pPr lvl="0"/>
            <a:r>
              <a:rPr lang="en-US" sz="3200" b="1" dirty="0">
                <a:latin typeface="Times New Roman" panose="02020603050405020304" pitchFamily="18" charset="0"/>
                <a:cs typeface="Times New Roman" panose="02020603050405020304" pitchFamily="18" charset="0"/>
              </a:rPr>
              <a:t>Quiz Management:</a:t>
            </a:r>
            <a:r>
              <a:rPr lang="en-US" sz="3200" dirty="0">
                <a:latin typeface="Times New Roman" panose="02020603050405020304" pitchFamily="18" charset="0"/>
                <a:cs typeface="Times New Roman" panose="02020603050405020304" pitchFamily="18" charset="0"/>
              </a:rPr>
              <a:t> Enables users to create, edit, and delete quizzes with multiple question types, including multiple-choice, true/false, and descriptive questions.</a:t>
            </a:r>
          </a:p>
          <a:p>
            <a:pPr lvl="0"/>
            <a:r>
              <a:rPr lang="en-US" sz="3200" b="1" dirty="0">
                <a:latin typeface="Times New Roman" panose="02020603050405020304" pitchFamily="18" charset="0"/>
                <a:cs typeface="Times New Roman" panose="02020603050405020304" pitchFamily="18" charset="0"/>
              </a:rPr>
              <a:t>Database Management:</a:t>
            </a:r>
            <a:r>
              <a:rPr lang="en-US" sz="3200" dirty="0">
                <a:latin typeface="Times New Roman" panose="02020603050405020304" pitchFamily="18" charset="0"/>
                <a:cs typeface="Times New Roman" panose="02020603050405020304" pitchFamily="18" charset="0"/>
              </a:rPr>
              <a:t> Uses </a:t>
            </a:r>
            <a:r>
              <a:rPr lang="en-US" sz="3200" dirty="0" err="1">
                <a:latin typeface="Times New Roman" panose="02020603050405020304" pitchFamily="18" charset="0"/>
                <a:cs typeface="Times New Roman" panose="02020603050405020304" pitchFamily="18" charset="0"/>
              </a:rPr>
              <a:t>SQLAlchemy</a:t>
            </a:r>
            <a:r>
              <a:rPr lang="en-US" sz="3200" dirty="0">
                <a:latin typeface="Times New Roman" panose="02020603050405020304" pitchFamily="18" charset="0"/>
                <a:cs typeface="Times New Roman" panose="02020603050405020304" pitchFamily="18" charset="0"/>
              </a:rPr>
              <a:t> with SQLite or </a:t>
            </a:r>
            <a:r>
              <a:rPr lang="en-US" sz="3200" dirty="0" err="1">
                <a:latin typeface="Times New Roman" panose="02020603050405020304" pitchFamily="18" charset="0"/>
                <a:cs typeface="Times New Roman" panose="02020603050405020304" pitchFamily="18" charset="0"/>
              </a:rPr>
              <a:t>PostgreSQL</a:t>
            </a:r>
            <a:r>
              <a:rPr lang="en-US" sz="3200" dirty="0">
                <a:latin typeface="Times New Roman" panose="02020603050405020304" pitchFamily="18" charset="0"/>
                <a:cs typeface="Times New Roman" panose="02020603050405020304" pitchFamily="18" charset="0"/>
              </a:rPr>
              <a:t> for efficient storage and retrieval of quiz-related data.</a:t>
            </a:r>
          </a:p>
          <a:p>
            <a:pPr lvl="0"/>
            <a:r>
              <a:rPr lang="en-US" sz="3200" b="1" dirty="0">
                <a:latin typeface="Times New Roman" panose="02020603050405020304" pitchFamily="18" charset="0"/>
                <a:cs typeface="Times New Roman" panose="02020603050405020304" pitchFamily="18" charset="0"/>
              </a:rPr>
              <a:t>Performance Analytics:</a:t>
            </a:r>
            <a:r>
              <a:rPr lang="en-US" sz="3200" dirty="0">
                <a:latin typeface="Times New Roman" panose="02020603050405020304" pitchFamily="18" charset="0"/>
                <a:cs typeface="Times New Roman" panose="02020603050405020304" pitchFamily="18" charset="0"/>
              </a:rPr>
              <a:t> Tracks user performance and provides insights through visual reports and progress monitoring.</a:t>
            </a:r>
          </a:p>
          <a:p>
            <a:pPr lvl="0"/>
            <a:r>
              <a:rPr lang="en-US" sz="3200" b="1" dirty="0">
                <a:latin typeface="Times New Roman" panose="02020603050405020304" pitchFamily="18" charset="0"/>
                <a:cs typeface="Times New Roman" panose="02020603050405020304" pitchFamily="18" charset="0"/>
              </a:rPr>
              <a:t>Scalability and Accessibility:</a:t>
            </a:r>
            <a:r>
              <a:rPr lang="en-US" sz="3200" dirty="0">
                <a:latin typeface="Times New Roman" panose="02020603050405020304" pitchFamily="18" charset="0"/>
                <a:cs typeface="Times New Roman" panose="02020603050405020304" pitchFamily="18" charset="0"/>
              </a:rPr>
              <a:t> Designed to be scalable for large numbers of users and accessible from different devices through a responsive web interface. </a:t>
            </a:r>
          </a:p>
          <a:p>
            <a:endParaRPr lang="en-US" sz="3200" dirty="0"/>
          </a:p>
        </p:txBody>
      </p:sp>
      <p:pic>
        <p:nvPicPr>
          <p:cNvPr id="4" name="Picture 3" descr="C:\Users\Admin\OneDrive\Pictures\download.png">
            <a:extLst>
              <a:ext uri="{FF2B5EF4-FFF2-40B4-BE49-F238E27FC236}">
                <a16:creationId xmlns:a16="http://schemas.microsoft.com/office/drawing/2014/main" xmlns="" id="{0DD146DD-93A9-1B4E-7C62-1A858C414A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63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362" y="1171851"/>
            <a:ext cx="10146438" cy="994299"/>
          </a:xfrm>
        </p:spPr>
        <p:txBody>
          <a:bodyPr>
            <a:normAutofit/>
          </a:bodyPr>
          <a:lstStyle/>
          <a:p>
            <a:pPr algn="ctr"/>
            <a:r>
              <a:rPr lang="en-US" b="1" dirty="0">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1207362" y="2528486"/>
            <a:ext cx="10146437" cy="3939790"/>
          </a:xfrm>
        </p:spPr>
        <p:txBody>
          <a:bodyPr>
            <a:normAutofit/>
          </a:bodyPr>
          <a:lstStyle/>
          <a:p>
            <a:r>
              <a:rPr lang="en-US" sz="2400" dirty="0">
                <a:latin typeface="Times New Roman" panose="02020603050405020304" pitchFamily="18" charset="0"/>
                <a:cs typeface="Times New Roman" panose="02020603050405020304" pitchFamily="18" charset="0"/>
              </a:rPr>
              <a:t>The objective of this project is to provide an interactive and intelligent quiz platform that enables students, teachers, and professionals to create and take quizzes efficiently.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AI-driven recommendation system personalizes the quiz experience by suggesting relevant quizzes. The platform aims to enhance learning through adaptive question selection, performance tracking, and an intuitive user interface.</a:t>
            </a:r>
          </a:p>
          <a:p>
            <a:endParaRPr lang="en-US" dirty="0">
              <a:latin typeface="Times New Roman" panose="02020603050405020304" pitchFamily="18" charset="0"/>
              <a:cs typeface="Times New Roman" panose="02020603050405020304" pitchFamily="18" charset="0"/>
            </a:endParaRPr>
          </a:p>
        </p:txBody>
      </p:sp>
      <p:pic>
        <p:nvPicPr>
          <p:cNvPr id="4" name="Picture 3" descr="C:\Users\Admin\OneDrive\Pictures\download.png">
            <a:extLst>
              <a:ext uri="{FF2B5EF4-FFF2-40B4-BE49-F238E27FC236}">
                <a16:creationId xmlns:a16="http://schemas.microsoft.com/office/drawing/2014/main" xmlns="" id="{F0ED0108-1446-5EB2-E032-A90188838C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25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97" y="277494"/>
            <a:ext cx="9764697" cy="758533"/>
          </a:xfrm>
        </p:spPr>
        <p:txBody>
          <a:bodyPr/>
          <a:lstStyle/>
          <a:p>
            <a:pPr algn="ctr"/>
            <a:r>
              <a:rPr lang="en-US" b="1" dirty="0">
                <a:latin typeface="Times New Roman" panose="02020603050405020304" pitchFamily="18" charset="0"/>
                <a:cs typeface="Times New Roman" panose="02020603050405020304" pitchFamily="18" charset="0"/>
              </a:rPr>
              <a:t>System Design</a:t>
            </a:r>
          </a:p>
        </p:txBody>
      </p:sp>
      <p:sp>
        <p:nvSpPr>
          <p:cNvPr id="3" name="Content Placeholder 2"/>
          <p:cNvSpPr>
            <a:spLocks noGrp="1"/>
          </p:cNvSpPr>
          <p:nvPr>
            <p:ph idx="1"/>
          </p:nvPr>
        </p:nvSpPr>
        <p:spPr>
          <a:xfrm>
            <a:off x="846292" y="1849901"/>
            <a:ext cx="10515600" cy="4351338"/>
          </a:xfrm>
        </p:spPr>
        <p:txBody>
          <a:bodyPr>
            <a:normAutofit fontScale="85000" lnSpcReduction="20000"/>
          </a:bodyPr>
          <a:lstStyle/>
          <a:p>
            <a:pPr marL="0" indent="0">
              <a:buNone/>
            </a:pPr>
            <a:r>
              <a:rPr lang="en-IN" b="1" dirty="0">
                <a:latin typeface="Times New Roman" panose="02020603050405020304" pitchFamily="18" charset="0"/>
                <a:cs typeface="Times New Roman" panose="02020603050405020304" pitchFamily="18" charset="0"/>
              </a:rPr>
              <a:t>Hardware Requirements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Minimum 4GB RAM</a:t>
            </a:r>
          </a:p>
          <a:p>
            <a:pPr lvl="0"/>
            <a:r>
              <a:rPr lang="en-US" dirty="0">
                <a:latin typeface="Times New Roman" panose="02020603050405020304" pitchFamily="18" charset="0"/>
                <a:cs typeface="Times New Roman" panose="02020603050405020304" pitchFamily="18" charset="0"/>
              </a:rPr>
              <a:t>Intel i3 or higher processor</a:t>
            </a:r>
          </a:p>
          <a:p>
            <a:pPr lvl="0"/>
            <a:r>
              <a:rPr lang="en-US" dirty="0">
                <a:latin typeface="Times New Roman" panose="02020603050405020304" pitchFamily="18" charset="0"/>
                <a:cs typeface="Times New Roman" panose="02020603050405020304" pitchFamily="18" charset="0"/>
              </a:rPr>
              <a:t>10GB free storage</a:t>
            </a:r>
          </a:p>
          <a:p>
            <a:pPr lvl="0"/>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Software Requirements</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Python 3.8+</a:t>
            </a:r>
          </a:p>
          <a:p>
            <a:pPr lvl="0"/>
            <a:r>
              <a:rPr lang="en-US" dirty="0">
                <a:latin typeface="Times New Roman" panose="02020603050405020304" pitchFamily="18" charset="0"/>
                <a:cs typeface="Times New Roman" panose="02020603050405020304" pitchFamily="18" charset="0"/>
              </a:rPr>
              <a:t>Flask Framework</a:t>
            </a:r>
          </a:p>
          <a:p>
            <a:pPr lvl="0"/>
            <a:r>
              <a:rPr lang="en-US" dirty="0">
                <a:latin typeface="Times New Roman" panose="02020603050405020304" pitchFamily="18" charset="0"/>
                <a:cs typeface="Times New Roman" panose="02020603050405020304" pitchFamily="18" charset="0"/>
              </a:rPr>
              <a:t>SQLite Database</a:t>
            </a:r>
          </a:p>
          <a:p>
            <a:pPr lvl="0"/>
            <a:r>
              <a:rPr lang="en-US" dirty="0" err="1">
                <a:latin typeface="Times New Roman" panose="02020603050405020304" pitchFamily="18" charset="0"/>
                <a:cs typeface="Times New Roman" panose="02020603050405020304" pitchFamily="18" charset="0"/>
              </a:rPr>
              <a:t>scikit</a:t>
            </a:r>
            <a:r>
              <a:rPr lang="en-US" dirty="0">
                <a:latin typeface="Times New Roman" panose="02020603050405020304" pitchFamily="18" charset="0"/>
                <a:cs typeface="Times New Roman" panose="02020603050405020304" pitchFamily="18" charset="0"/>
              </a:rPr>
              <a:t>-learn, NLTK libraries</a:t>
            </a:r>
          </a:p>
          <a:p>
            <a:pPr lvl="0"/>
            <a:r>
              <a:rPr lang="en-US" dirty="0">
                <a:latin typeface="Times New Roman" panose="02020603050405020304" pitchFamily="18" charset="0"/>
                <a:cs typeface="Times New Roman" panose="02020603050405020304" pitchFamily="18" charset="0"/>
              </a:rPr>
              <a:t>Bootstrap for UI design</a:t>
            </a:r>
          </a:p>
          <a:p>
            <a:pPr lvl="0"/>
            <a:endParaRPr lang="en-US" dirty="0">
              <a:latin typeface="Times New Roman" panose="02020603050405020304" pitchFamily="18" charset="0"/>
              <a:cs typeface="Times New Roman" panose="02020603050405020304" pitchFamily="18" charset="0"/>
            </a:endParaRPr>
          </a:p>
        </p:txBody>
      </p:sp>
      <p:pic>
        <p:nvPicPr>
          <p:cNvPr id="4" name="Picture 3" descr="C:\Users\Admin\OneDrive\Pictures\download.png">
            <a:extLst>
              <a:ext uri="{FF2B5EF4-FFF2-40B4-BE49-F238E27FC236}">
                <a16:creationId xmlns:a16="http://schemas.microsoft.com/office/drawing/2014/main" xmlns="" id="{0D687094-B019-C7B1-C4FB-57CA55D87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xmlns="" id="{539AE184-54CC-3474-10AF-4659974EF854}"/>
              </a:ext>
            </a:extLst>
          </p:cNvPr>
          <p:cNvPicPr>
            <a:picLocks noChangeAspect="1"/>
          </p:cNvPicPr>
          <p:nvPr/>
        </p:nvPicPr>
        <p:blipFill>
          <a:blip r:embed="rId3"/>
          <a:stretch>
            <a:fillRect/>
          </a:stretch>
        </p:blipFill>
        <p:spPr>
          <a:xfrm>
            <a:off x="7450430" y="1"/>
            <a:ext cx="4741570" cy="6858000"/>
          </a:xfrm>
          <a:prstGeom prst="rect">
            <a:avLst/>
          </a:prstGeom>
        </p:spPr>
      </p:pic>
    </p:spTree>
    <p:extLst>
      <p:ext uri="{BB962C8B-B14F-4D97-AF65-F5344CB8AC3E}">
        <p14:creationId xmlns:p14="http://schemas.microsoft.com/office/powerpoint/2010/main" val="295229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83" y="-493614"/>
            <a:ext cx="8904303" cy="2248594"/>
          </a:xfrm>
        </p:spPr>
        <p:txBody>
          <a:bodyPr>
            <a:normAutofit/>
          </a:bodyPr>
          <a:lstStyle/>
          <a:p>
            <a:pPr algn="ctr"/>
            <a:r>
              <a:rPr lang="en-US" sz="4000" b="1" dirty="0">
                <a:latin typeface="Times New Roman" panose="02020603050405020304" pitchFamily="18" charset="0"/>
                <a:cs typeface="Times New Roman" panose="02020603050405020304" pitchFamily="18" charset="0"/>
              </a:rPr>
              <a:t>Implementation</a:t>
            </a:r>
            <a:r>
              <a:rPr lang="en-US" b="1" dirty="0">
                <a:latin typeface="Times New Roman" panose="02020603050405020304" pitchFamily="18" charset="0"/>
                <a:cs typeface="Times New Roman" panose="02020603050405020304" pitchFamily="18" charset="0"/>
              </a:rPr>
              <a:t> and Analysis</a:t>
            </a:r>
          </a:p>
        </p:txBody>
      </p:sp>
      <p:sp>
        <p:nvSpPr>
          <p:cNvPr id="3" name="Content Placeholder 2"/>
          <p:cNvSpPr>
            <a:spLocks noGrp="1"/>
          </p:cNvSpPr>
          <p:nvPr>
            <p:ph idx="1"/>
          </p:nvPr>
        </p:nvSpPr>
        <p:spPr>
          <a:xfrm>
            <a:off x="1589318" y="1877345"/>
            <a:ext cx="9720309" cy="4191675"/>
          </a:xfrm>
        </p:spPr>
        <p:txBody>
          <a:bodyPr>
            <a:normAutofit fontScale="47500" lnSpcReduction="20000"/>
          </a:bodyPr>
          <a:lstStyle/>
          <a:p>
            <a:pPr marL="0" indent="0">
              <a:buNone/>
            </a:pPr>
            <a:r>
              <a:rPr lang="en-IN" sz="5900" b="1" dirty="0">
                <a:latin typeface="Times New Roman" panose="02020603050405020304" pitchFamily="18" charset="0"/>
                <a:cs typeface="Times New Roman" panose="02020603050405020304" pitchFamily="18" charset="0"/>
              </a:rPr>
              <a:t>Python </a:t>
            </a:r>
            <a:r>
              <a:rPr lang="en-IN" sz="5900" b="1" dirty="0" err="1">
                <a:latin typeface="Times New Roman" panose="02020603050405020304" pitchFamily="18" charset="0"/>
                <a:cs typeface="Times New Roman" panose="02020603050405020304" pitchFamily="18" charset="0"/>
              </a:rPr>
              <a:t>Librararies</a:t>
            </a:r>
            <a:r>
              <a:rPr lang="en-IN" sz="5900" b="1" dirty="0">
                <a:latin typeface="Times New Roman" panose="02020603050405020304" pitchFamily="18" charset="0"/>
                <a:cs typeface="Times New Roman" panose="02020603050405020304" pitchFamily="18" charset="0"/>
              </a:rPr>
              <a:t> </a:t>
            </a:r>
            <a:endParaRPr lang="en-US" sz="5900" dirty="0">
              <a:latin typeface="Times New Roman" panose="02020603050405020304" pitchFamily="18" charset="0"/>
              <a:cs typeface="Times New Roman" panose="02020603050405020304" pitchFamily="18" charset="0"/>
            </a:endParaRPr>
          </a:p>
          <a:p>
            <a:pPr marL="457200" lvl="1" indent="0">
              <a:lnSpc>
                <a:spcPct val="100000"/>
              </a:lnSpc>
              <a:buNone/>
            </a:pPr>
            <a:r>
              <a:rPr lang="en-IN" sz="5100" b="1" dirty="0">
                <a:latin typeface="Times New Roman" panose="02020603050405020304" pitchFamily="18" charset="0"/>
                <a:cs typeface="Times New Roman" panose="02020603050405020304" pitchFamily="18" charset="0"/>
              </a:rPr>
              <a:t>Flask</a:t>
            </a:r>
            <a:r>
              <a:rPr lang="en-IN" sz="5600" b="1" dirty="0">
                <a:latin typeface="Times New Roman" panose="02020603050405020304" pitchFamily="18" charset="0"/>
                <a:cs typeface="Times New Roman" panose="02020603050405020304" pitchFamily="18" charset="0"/>
              </a:rPr>
              <a:t>	</a:t>
            </a:r>
            <a:endParaRPr lang="en-US" sz="5600" b="1" dirty="0">
              <a:latin typeface="Times New Roman" panose="02020603050405020304" pitchFamily="18" charset="0"/>
              <a:cs typeface="Times New Roman" panose="02020603050405020304" pitchFamily="18" charset="0"/>
            </a:endParaRPr>
          </a:p>
          <a:p>
            <a:pPr marL="457200" lvl="1" indent="0">
              <a:lnSpc>
                <a:spcPct val="100000"/>
              </a:lnSpc>
              <a:buNone/>
            </a:pPr>
            <a:r>
              <a:rPr lang="en-IN" sz="3800" dirty="0">
                <a:latin typeface="Times New Roman" panose="02020603050405020304" pitchFamily="18" charset="0"/>
                <a:cs typeface="Times New Roman" panose="02020603050405020304" pitchFamily="18" charset="0"/>
              </a:rPr>
              <a:t>Flask is a lightweight and flexible web framework for Python. It follows the WSGI standard and provides tools, libraries, and mechanisms to build web applications</a:t>
            </a:r>
            <a:r>
              <a:rPr lang="en-IN" sz="3800" dirty="0" smtClean="0">
                <a:latin typeface="Times New Roman" panose="02020603050405020304" pitchFamily="18" charset="0"/>
                <a:cs typeface="Times New Roman" panose="02020603050405020304" pitchFamily="18" charset="0"/>
              </a:rPr>
              <a:t>.</a:t>
            </a:r>
          </a:p>
          <a:p>
            <a:pPr marL="457200" lvl="1" indent="0">
              <a:lnSpc>
                <a:spcPct val="100000"/>
              </a:lnSpc>
              <a:buNone/>
            </a:pPr>
            <a:endParaRPr lang="en-IN" sz="3800" dirty="0">
              <a:latin typeface="Times New Roman" panose="02020603050405020304" pitchFamily="18" charset="0"/>
              <a:cs typeface="Times New Roman" panose="02020603050405020304" pitchFamily="18" charset="0"/>
            </a:endParaRPr>
          </a:p>
          <a:p>
            <a:pPr marL="457200" lvl="1" indent="0">
              <a:lnSpc>
                <a:spcPct val="100000"/>
              </a:lnSpc>
              <a:buNone/>
            </a:pPr>
            <a:r>
              <a:rPr lang="en-IN" sz="5100" b="1" dirty="0">
                <a:latin typeface="Times New Roman" panose="02020603050405020304" pitchFamily="18" charset="0"/>
                <a:cs typeface="Times New Roman" panose="02020603050405020304" pitchFamily="18" charset="0"/>
              </a:rPr>
              <a:t>Flask-</a:t>
            </a:r>
            <a:r>
              <a:rPr lang="en-IN" sz="5100" b="1" dirty="0" err="1">
                <a:latin typeface="Times New Roman" panose="02020603050405020304" pitchFamily="18" charset="0"/>
                <a:cs typeface="Times New Roman" panose="02020603050405020304" pitchFamily="18" charset="0"/>
              </a:rPr>
              <a:t>SQLAlchemy</a:t>
            </a:r>
            <a:endParaRPr lang="en-IN" sz="5100" b="1" dirty="0">
              <a:latin typeface="Times New Roman" panose="02020603050405020304" pitchFamily="18" charset="0"/>
              <a:cs typeface="Times New Roman" panose="02020603050405020304" pitchFamily="18" charset="0"/>
            </a:endParaRPr>
          </a:p>
          <a:p>
            <a:pPr marL="457200" lvl="1" indent="0">
              <a:lnSpc>
                <a:spcPct val="100000"/>
              </a:lnSpc>
              <a:buNone/>
            </a:pPr>
            <a:r>
              <a:rPr lang="en-IN" sz="3800" dirty="0">
                <a:latin typeface="Times New Roman" panose="02020603050405020304" pitchFamily="18" charset="0"/>
                <a:cs typeface="Times New Roman" panose="02020603050405020304" pitchFamily="18" charset="0"/>
              </a:rPr>
              <a:t>Flask-</a:t>
            </a:r>
            <a:r>
              <a:rPr lang="en-IN" sz="3800" dirty="0" err="1">
                <a:latin typeface="Times New Roman" panose="02020603050405020304" pitchFamily="18" charset="0"/>
                <a:cs typeface="Times New Roman" panose="02020603050405020304" pitchFamily="18" charset="0"/>
              </a:rPr>
              <a:t>SQLAlchemy</a:t>
            </a:r>
            <a:r>
              <a:rPr lang="en-IN" sz="3800" dirty="0">
                <a:latin typeface="Times New Roman" panose="02020603050405020304" pitchFamily="18" charset="0"/>
                <a:cs typeface="Times New Roman" panose="02020603050405020304" pitchFamily="18" charset="0"/>
              </a:rPr>
              <a:t> integrates </a:t>
            </a:r>
            <a:r>
              <a:rPr lang="en-IN" sz="3800" dirty="0" err="1">
                <a:latin typeface="Times New Roman" panose="02020603050405020304" pitchFamily="18" charset="0"/>
                <a:cs typeface="Times New Roman" panose="02020603050405020304" pitchFamily="18" charset="0"/>
              </a:rPr>
              <a:t>SQLAlchemy</a:t>
            </a:r>
            <a:r>
              <a:rPr lang="en-IN" sz="3800" dirty="0">
                <a:latin typeface="Times New Roman" panose="02020603050405020304" pitchFamily="18" charset="0"/>
                <a:cs typeface="Times New Roman" panose="02020603050405020304" pitchFamily="18" charset="0"/>
              </a:rPr>
              <a:t>, a powerful ORM, with Flask, allowing developers to interact with databases using Python objects instead of raw SQL queries</a:t>
            </a:r>
            <a:r>
              <a:rPr lang="en-IN" sz="3800" dirty="0" smtClean="0">
                <a:latin typeface="Times New Roman" panose="02020603050405020304" pitchFamily="18" charset="0"/>
                <a:cs typeface="Times New Roman" panose="02020603050405020304" pitchFamily="18" charset="0"/>
              </a:rPr>
              <a:t>.</a:t>
            </a:r>
          </a:p>
          <a:p>
            <a:pPr marL="457200" lvl="1" indent="0">
              <a:lnSpc>
                <a:spcPct val="100000"/>
              </a:lnSpc>
              <a:buNone/>
            </a:pPr>
            <a:endParaRPr lang="en-US" sz="3800" dirty="0">
              <a:latin typeface="Times New Roman" panose="02020603050405020304" pitchFamily="18" charset="0"/>
              <a:cs typeface="Times New Roman" panose="02020603050405020304" pitchFamily="18" charset="0"/>
            </a:endParaRPr>
          </a:p>
          <a:p>
            <a:pPr marL="457200" lvl="1" indent="0">
              <a:lnSpc>
                <a:spcPct val="100000"/>
              </a:lnSpc>
              <a:buNone/>
            </a:pPr>
            <a:r>
              <a:rPr lang="en-IN" sz="5100" b="1" dirty="0">
                <a:latin typeface="Times New Roman" panose="02020603050405020304" pitchFamily="18" charset="0"/>
                <a:cs typeface="Times New Roman" panose="02020603050405020304" pitchFamily="18" charset="0"/>
              </a:rPr>
              <a:t>Flask-WTF</a:t>
            </a:r>
          </a:p>
          <a:p>
            <a:pPr marL="457200" lvl="1" indent="0">
              <a:lnSpc>
                <a:spcPct val="100000"/>
              </a:lnSpc>
              <a:buNone/>
            </a:pPr>
            <a:r>
              <a:rPr lang="en-IN" sz="3800" dirty="0">
                <a:latin typeface="Times New Roman" panose="02020603050405020304" pitchFamily="18" charset="0"/>
                <a:cs typeface="Times New Roman" panose="02020603050405020304" pitchFamily="18" charset="0"/>
              </a:rPr>
              <a:t>Flask-WTF is a Flask extension that simplifies working with forms using </a:t>
            </a:r>
            <a:r>
              <a:rPr lang="en-IN" sz="3800" dirty="0" err="1">
                <a:latin typeface="Times New Roman" panose="02020603050405020304" pitchFamily="18" charset="0"/>
                <a:cs typeface="Times New Roman" panose="02020603050405020304" pitchFamily="18" charset="0"/>
              </a:rPr>
              <a:t>WTForms</a:t>
            </a:r>
            <a:r>
              <a:rPr lang="en-IN" sz="3800" dirty="0">
                <a:latin typeface="Times New Roman" panose="02020603050405020304" pitchFamily="18" charset="0"/>
                <a:cs typeface="Times New Roman" panose="02020603050405020304" pitchFamily="18" charset="0"/>
              </a:rPr>
              <a:t>. It provides form validation, CSRF protection, and easier integration of HTML forms with Flask applications</a:t>
            </a:r>
            <a:r>
              <a:rPr lang="en-IN" sz="5600" dirty="0">
                <a:latin typeface="Times New Roman" panose="02020603050405020304" pitchFamily="18" charset="0"/>
                <a:cs typeface="Times New Roman" panose="02020603050405020304" pitchFamily="18" charset="0"/>
              </a:rPr>
              <a:t>.</a:t>
            </a:r>
          </a:p>
          <a:p>
            <a:pPr marL="0" indent="0">
              <a:buNone/>
            </a:pPr>
            <a:endParaRPr lang="en-US" dirty="0"/>
          </a:p>
        </p:txBody>
      </p:sp>
      <p:pic>
        <p:nvPicPr>
          <p:cNvPr id="4" name="Picture 3" descr="C:\Users\Admin\OneDrive\Pictures\download.png">
            <a:extLst>
              <a:ext uri="{FF2B5EF4-FFF2-40B4-BE49-F238E27FC236}">
                <a16:creationId xmlns:a16="http://schemas.microsoft.com/office/drawing/2014/main" xmlns="" id="{3313491F-D2E9-E73C-4027-E8BD0781A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39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1267" y="604280"/>
            <a:ext cx="5765800" cy="328027"/>
          </a:xfrm>
        </p:spPr>
        <p:txBody>
          <a:bodyPr>
            <a:noAutofit/>
          </a:bodyPr>
          <a:lstStyle/>
          <a:p>
            <a:r>
              <a:rPr lang="en-US" dirty="0" smtClean="0">
                <a:latin typeface="Times New Roman" pitchFamily="18" charset="0"/>
                <a:cs typeface="Times New Roman" pitchFamily="18" charset="0"/>
              </a:rPr>
              <a:t>Cont..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855133" y="1994959"/>
            <a:ext cx="10515600" cy="4351338"/>
          </a:xfrm>
        </p:spPr>
        <p:txBody>
          <a:bodyPr>
            <a:normAutofit fontScale="32500" lnSpcReduction="20000"/>
          </a:bodyPr>
          <a:lstStyle/>
          <a:p>
            <a:pPr marL="457200" lvl="1" indent="0">
              <a:lnSpc>
                <a:spcPct val="100000"/>
              </a:lnSpc>
              <a:buNone/>
            </a:pPr>
            <a:r>
              <a:rPr lang="en-IN" sz="7400" b="1" dirty="0">
                <a:latin typeface="Times New Roman" panose="02020603050405020304" pitchFamily="18" charset="0"/>
                <a:cs typeface="Times New Roman" panose="02020603050405020304" pitchFamily="18" charset="0"/>
              </a:rPr>
              <a:t>NLTK (Natural Language Toolkit)</a:t>
            </a:r>
          </a:p>
          <a:p>
            <a:pPr marL="457200" lvl="1" indent="0">
              <a:lnSpc>
                <a:spcPct val="100000"/>
              </a:lnSpc>
              <a:buNone/>
            </a:pPr>
            <a:r>
              <a:rPr lang="en-IN" sz="5600" dirty="0">
                <a:latin typeface="Times New Roman" panose="02020603050405020304" pitchFamily="18" charset="0"/>
                <a:cs typeface="Times New Roman" panose="02020603050405020304" pitchFamily="18" charset="0"/>
              </a:rPr>
              <a:t>NLTK is a comprehensive library for working with human language data (text processing and analysis). It provides tools for tokenization, stemming, lemmatization, parsing, and </a:t>
            </a:r>
            <a:r>
              <a:rPr lang="en-IN" sz="5600" dirty="0" smtClean="0">
                <a:latin typeface="Times New Roman" panose="02020603050405020304" pitchFamily="18" charset="0"/>
                <a:cs typeface="Times New Roman" panose="02020603050405020304" pitchFamily="18" charset="0"/>
              </a:rPr>
              <a:t>more.</a:t>
            </a:r>
          </a:p>
          <a:p>
            <a:pPr marL="457200" lvl="1" indent="0">
              <a:lnSpc>
                <a:spcPct val="100000"/>
              </a:lnSpc>
              <a:buNone/>
            </a:pPr>
            <a:endParaRPr lang="en-IN" sz="5600" dirty="0">
              <a:latin typeface="Times New Roman" panose="02020603050405020304" pitchFamily="18" charset="0"/>
              <a:cs typeface="Times New Roman" panose="02020603050405020304" pitchFamily="18" charset="0"/>
            </a:endParaRPr>
          </a:p>
          <a:p>
            <a:pPr marL="457200" lvl="1" indent="0">
              <a:lnSpc>
                <a:spcPct val="100000"/>
              </a:lnSpc>
              <a:buNone/>
            </a:pPr>
            <a:r>
              <a:rPr lang="en-IN" sz="7400" b="1" dirty="0" err="1">
                <a:latin typeface="Times New Roman" panose="02020603050405020304" pitchFamily="18" charset="0"/>
                <a:cs typeface="Times New Roman" panose="02020603050405020304" pitchFamily="18" charset="0"/>
              </a:rPr>
              <a:t>Scikit</a:t>
            </a:r>
            <a:r>
              <a:rPr lang="en-IN" sz="7400" b="1" dirty="0">
                <a:latin typeface="Times New Roman" panose="02020603050405020304" pitchFamily="18" charset="0"/>
                <a:cs typeface="Times New Roman" panose="02020603050405020304" pitchFamily="18" charset="0"/>
              </a:rPr>
              <a:t>-learn</a:t>
            </a:r>
          </a:p>
          <a:p>
            <a:pPr marL="457200" lvl="1" indent="0">
              <a:lnSpc>
                <a:spcPct val="100000"/>
              </a:lnSpc>
              <a:buNone/>
            </a:pPr>
            <a:r>
              <a:rPr lang="en-IN" sz="5600" dirty="0" err="1">
                <a:latin typeface="Times New Roman" panose="02020603050405020304" pitchFamily="18" charset="0"/>
                <a:cs typeface="Times New Roman" panose="02020603050405020304" pitchFamily="18" charset="0"/>
              </a:rPr>
              <a:t>Scikit</a:t>
            </a:r>
            <a:r>
              <a:rPr lang="en-IN" sz="5600" dirty="0">
                <a:latin typeface="Times New Roman" panose="02020603050405020304" pitchFamily="18" charset="0"/>
                <a:cs typeface="Times New Roman" panose="02020603050405020304" pitchFamily="18" charset="0"/>
              </a:rPr>
              <a:t>-learn is a powerful machine learning library built on </a:t>
            </a:r>
            <a:r>
              <a:rPr lang="en-IN" sz="5600" dirty="0" err="1">
                <a:latin typeface="Times New Roman" panose="02020603050405020304" pitchFamily="18" charset="0"/>
                <a:cs typeface="Times New Roman" panose="02020603050405020304" pitchFamily="18" charset="0"/>
              </a:rPr>
              <a:t>NumPy</a:t>
            </a:r>
            <a:r>
              <a:rPr lang="en-IN" sz="5600" dirty="0">
                <a:latin typeface="Times New Roman" panose="02020603050405020304" pitchFamily="18" charset="0"/>
                <a:cs typeface="Times New Roman" panose="02020603050405020304" pitchFamily="18" charset="0"/>
              </a:rPr>
              <a:t>, </a:t>
            </a:r>
            <a:r>
              <a:rPr lang="en-IN" sz="5600" dirty="0" err="1">
                <a:latin typeface="Times New Roman" panose="02020603050405020304" pitchFamily="18" charset="0"/>
                <a:cs typeface="Times New Roman" panose="02020603050405020304" pitchFamily="18" charset="0"/>
              </a:rPr>
              <a:t>SciPy</a:t>
            </a:r>
            <a:r>
              <a:rPr lang="en-IN" sz="5600" dirty="0">
                <a:latin typeface="Times New Roman" panose="02020603050405020304" pitchFamily="18" charset="0"/>
                <a:cs typeface="Times New Roman" panose="02020603050405020304" pitchFamily="18" charset="0"/>
              </a:rPr>
              <a:t>, and </a:t>
            </a:r>
            <a:r>
              <a:rPr lang="en-IN" sz="5600" dirty="0" err="1">
                <a:latin typeface="Times New Roman" panose="02020603050405020304" pitchFamily="18" charset="0"/>
                <a:cs typeface="Times New Roman" panose="02020603050405020304" pitchFamily="18" charset="0"/>
              </a:rPr>
              <a:t>Matplotlib</a:t>
            </a:r>
            <a:r>
              <a:rPr lang="en-IN" sz="5600" dirty="0">
                <a:latin typeface="Times New Roman" panose="02020603050405020304" pitchFamily="18" charset="0"/>
                <a:cs typeface="Times New Roman" panose="02020603050405020304" pitchFamily="18" charset="0"/>
              </a:rPr>
              <a:t>. It provides tools for classification, regression, clustering, dimensionality reduction, and model evaluation</a:t>
            </a:r>
            <a:r>
              <a:rPr lang="en-IN" sz="5600" dirty="0" smtClean="0">
                <a:latin typeface="Times New Roman" panose="02020603050405020304" pitchFamily="18" charset="0"/>
                <a:cs typeface="Times New Roman" panose="02020603050405020304" pitchFamily="18" charset="0"/>
              </a:rPr>
              <a:t>.</a:t>
            </a:r>
          </a:p>
          <a:p>
            <a:pPr marL="457200" lvl="1" indent="0">
              <a:lnSpc>
                <a:spcPct val="100000"/>
              </a:lnSpc>
              <a:buNone/>
            </a:pPr>
            <a:endParaRPr lang="en-IN" sz="5600" dirty="0">
              <a:latin typeface="Times New Roman" panose="02020603050405020304" pitchFamily="18" charset="0"/>
              <a:cs typeface="Times New Roman" panose="02020603050405020304" pitchFamily="18" charset="0"/>
            </a:endParaRPr>
          </a:p>
          <a:p>
            <a:pPr marL="457200" lvl="1" indent="0">
              <a:lnSpc>
                <a:spcPct val="100000"/>
              </a:lnSpc>
              <a:buNone/>
            </a:pPr>
            <a:r>
              <a:rPr lang="en-IN" sz="7400" b="1" dirty="0" err="1">
                <a:latin typeface="Times New Roman" panose="02020603050405020304" pitchFamily="18" charset="0"/>
                <a:cs typeface="Times New Roman" panose="02020603050405020304" pitchFamily="18" charset="0"/>
              </a:rPr>
              <a:t>NumPy</a:t>
            </a:r>
            <a:endParaRPr lang="en-IN" sz="7400" b="1" dirty="0">
              <a:latin typeface="Times New Roman" panose="02020603050405020304" pitchFamily="18" charset="0"/>
              <a:cs typeface="Times New Roman" panose="02020603050405020304" pitchFamily="18" charset="0"/>
            </a:endParaRPr>
          </a:p>
          <a:p>
            <a:pPr marL="457200" lvl="1" indent="0">
              <a:lnSpc>
                <a:spcPct val="100000"/>
              </a:lnSpc>
              <a:buNone/>
            </a:pPr>
            <a:r>
              <a:rPr lang="en-IN" sz="5600" dirty="0" err="1">
                <a:latin typeface="Times New Roman" panose="02020603050405020304" pitchFamily="18" charset="0"/>
                <a:cs typeface="Times New Roman" panose="02020603050405020304" pitchFamily="18" charset="0"/>
              </a:rPr>
              <a:t>NumPy</a:t>
            </a:r>
            <a:r>
              <a:rPr lang="en-IN" sz="5600" dirty="0">
                <a:latin typeface="Times New Roman" panose="02020603050405020304" pitchFamily="18" charset="0"/>
                <a:cs typeface="Times New Roman" panose="02020603050405020304" pitchFamily="18" charset="0"/>
              </a:rPr>
              <a:t> (Numerical Python) is the core library for numerical computations in Python. It provides support for large multidimensional arrays, matrices, and mathematical functions</a:t>
            </a:r>
            <a:endParaRPr lang="en-US" sz="5600" dirty="0">
              <a:latin typeface="Times New Roman" panose="02020603050405020304" pitchFamily="18" charset="0"/>
              <a:cs typeface="Times New Roman" panose="02020603050405020304" pitchFamily="18" charset="0"/>
            </a:endParaRPr>
          </a:p>
          <a:p>
            <a:endParaRPr lang="en-US" dirty="0"/>
          </a:p>
        </p:txBody>
      </p:sp>
      <p:pic>
        <p:nvPicPr>
          <p:cNvPr id="4" name="Picture 3" descr="C:\Users\Admin\OneDrive\Pictures\download.png">
            <a:extLst>
              <a:ext uri="{FF2B5EF4-FFF2-40B4-BE49-F238E27FC236}">
                <a16:creationId xmlns:a16="http://schemas.microsoft.com/office/drawing/2014/main" xmlns="" id="{3313491F-D2E9-E73C-4027-E8BD0781A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943100" cy="173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582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8733" y="91448"/>
            <a:ext cx="6408028" cy="1349406"/>
          </a:xfrm>
        </p:spPr>
        <p:txBody>
          <a:bodyPr>
            <a:normAutofit/>
          </a:bodyPr>
          <a:lstStyle/>
          <a:p>
            <a:pPr algn="ctr"/>
            <a:r>
              <a:rPr lang="en-US" sz="4000" b="1" dirty="0">
                <a:latin typeface="Times New Roman" panose="02020603050405020304" pitchFamily="18" charset="0"/>
                <a:cs typeface="Times New Roman" panose="02020603050405020304" pitchFamily="18" charset="0"/>
              </a:rPr>
              <a:t>Software</a:t>
            </a:r>
          </a:p>
        </p:txBody>
      </p:sp>
      <p:sp>
        <p:nvSpPr>
          <p:cNvPr id="3" name="Content Placeholder 2"/>
          <p:cNvSpPr>
            <a:spLocks noGrp="1"/>
          </p:cNvSpPr>
          <p:nvPr>
            <p:ph idx="1"/>
          </p:nvPr>
        </p:nvSpPr>
        <p:spPr>
          <a:xfrm>
            <a:off x="1429594" y="1857754"/>
            <a:ext cx="9735393" cy="3989374"/>
          </a:xfrm>
        </p:spPr>
        <p:txBody>
          <a:bodyPr>
            <a:normAutofit lnSpcReduction="10000"/>
          </a:bodyPr>
          <a:lstStyle/>
          <a:p>
            <a:pPr marL="0" indent="0">
              <a:buNone/>
            </a:pPr>
            <a:r>
              <a:rPr lang="en-IN" sz="2400" b="1" dirty="0">
                <a:latin typeface="Times New Roman" panose="02020603050405020304" pitchFamily="18" charset="0"/>
                <a:cs typeface="Times New Roman" panose="02020603050405020304" pitchFamily="18" charset="0"/>
              </a:rPr>
              <a:t>Python</a:t>
            </a:r>
            <a:endParaRPr lang="en-US" sz="2400" dirty="0">
              <a:latin typeface="Times New Roman" panose="02020603050405020304" pitchFamily="18" charset="0"/>
              <a:cs typeface="Times New Roman" panose="02020603050405020304" pitchFamily="18" charset="0"/>
            </a:endParaRPr>
          </a:p>
          <a:p>
            <a:pPr lvl="1"/>
            <a:r>
              <a:rPr lang="en-IN" sz="1800" dirty="0">
                <a:latin typeface="Times New Roman" panose="02020603050405020304" pitchFamily="18" charset="0"/>
                <a:cs typeface="Times New Roman" panose="02020603050405020304" pitchFamily="18" charset="0"/>
              </a:rPr>
              <a:t>Python is an interpreted, object-oriented, high-level programming language with dynamic semantics</a:t>
            </a:r>
          </a:p>
          <a:p>
            <a:pPr lvl="1"/>
            <a:r>
              <a:rPr lang="en-IN" sz="1800" dirty="0">
                <a:latin typeface="Times New Roman" panose="02020603050405020304" pitchFamily="18" charset="0"/>
                <a:cs typeface="Times New Roman" panose="02020603050405020304" pitchFamily="18" charset="0"/>
              </a:rPr>
              <a:t>Its high-level built in data structures, combined with dynamic typing and dynamic binding, make it very attractive for Rapid Application Development</a:t>
            </a:r>
          </a:p>
          <a:p>
            <a:pPr lvl="1"/>
            <a:r>
              <a:rPr lang="en-IN" sz="1800" dirty="0">
                <a:latin typeface="Times New Roman" panose="02020603050405020304" pitchFamily="18" charset="0"/>
                <a:cs typeface="Times New Roman" panose="02020603050405020304" pitchFamily="18" charset="0"/>
              </a:rPr>
              <a:t>Python's simple, easy to learn syntax emphasizes readability and therefore reduces the cost of program maintenance</a:t>
            </a:r>
          </a:p>
          <a:p>
            <a:pPr marL="0" indent="0">
              <a:buNone/>
            </a:pPr>
            <a:r>
              <a:rPr lang="en-IN" sz="2400" b="1" dirty="0">
                <a:latin typeface="Times New Roman" panose="02020603050405020304" pitchFamily="18" charset="0"/>
                <a:cs typeface="Times New Roman" panose="02020603050405020304" pitchFamily="18" charset="0"/>
              </a:rPr>
              <a:t>Visual Studio Code (VS Code)</a:t>
            </a:r>
            <a:endParaRPr lang="en-US" sz="24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Visual Studio Code (VS Code) is a free, lightweight, and powerful source code editor developed by Microsoft. </a:t>
            </a:r>
          </a:p>
          <a:p>
            <a:pPr lvl="1"/>
            <a:r>
              <a:rPr lang="en-US" sz="1800" dirty="0">
                <a:latin typeface="Times New Roman" panose="02020603050405020304" pitchFamily="18" charset="0"/>
                <a:cs typeface="Times New Roman" panose="02020603050405020304" pitchFamily="18" charset="0"/>
              </a:rPr>
              <a:t>It supports multiple programming languages, including Python, JavaScript, C++, and Java, making it a versatile choice for developers. </a:t>
            </a:r>
          </a:p>
          <a:p>
            <a:pPr lvl="1"/>
            <a:r>
              <a:rPr lang="en-US" sz="1800" dirty="0">
                <a:latin typeface="Times New Roman" panose="02020603050405020304" pitchFamily="18" charset="0"/>
                <a:cs typeface="Times New Roman" panose="02020603050405020304" pitchFamily="18" charset="0"/>
              </a:rPr>
              <a:t>VS Code comes with built-in Git support, debugging tools, and an integrated terminal, allowing seamless workflow management</a:t>
            </a:r>
          </a:p>
        </p:txBody>
      </p:sp>
      <p:pic>
        <p:nvPicPr>
          <p:cNvPr id="4" name="Picture 3" descr="C:\Users\Admin\OneDrive\Pictures\download.png">
            <a:extLst>
              <a:ext uri="{FF2B5EF4-FFF2-40B4-BE49-F238E27FC236}">
                <a16:creationId xmlns:a16="http://schemas.microsoft.com/office/drawing/2014/main" xmlns="" id="{83393BC7-BF66-0C7A-23FF-599451418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44" y="0"/>
            <a:ext cx="1943100" cy="1739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13152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2054</TotalTime>
  <Words>609</Words>
  <Application>Microsoft Office PowerPoint</Application>
  <PresentationFormat>Custom</PresentationFormat>
  <Paragraphs>85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Contents</vt:lpstr>
      <vt:lpstr>INTRODUCTION</vt:lpstr>
      <vt:lpstr> SCOPE</vt:lpstr>
      <vt:lpstr>OBJECTIVE</vt:lpstr>
      <vt:lpstr>System Design</vt:lpstr>
      <vt:lpstr>Implementation and Analysis</vt:lpstr>
      <vt:lpstr>Cont..</vt:lpstr>
      <vt:lpstr>Software</vt:lpstr>
      <vt:lpstr>Sample Output</vt:lpstr>
      <vt:lpstr>Cont..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AMITY UNIVERSITY</dc:title>
  <dc:creator>hp</dc:creator>
  <cp:lastModifiedBy>Admin</cp:lastModifiedBy>
  <cp:revision>54</cp:revision>
  <dcterms:created xsi:type="dcterms:W3CDTF">2020-09-19T15:27:50Z</dcterms:created>
  <dcterms:modified xsi:type="dcterms:W3CDTF">2025-03-16T03:23:35Z</dcterms:modified>
</cp:coreProperties>
</file>