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9090756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9090756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91e1f3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91e1f3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e12e67cee_0_2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e12e67cee_0_2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5e12e67cee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e12e67cee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e12e67cee_0_1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e12e67cee_0_1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e12e67cee_0_1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e12e67cee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e22b090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e22b090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63" name="Shape 63"/>
        <p:cNvGrpSpPr/>
        <p:nvPr/>
      </p:nvGrpSpPr>
      <p:grpSpPr>
        <a:xfrm>
          <a:off x="0" y="0"/>
          <a:ext cx="0" cy="0"/>
          <a:chOff x="0" y="0"/>
          <a:chExt cx="0" cy="0"/>
        </a:xfrm>
      </p:grpSpPr>
      <p:sp>
        <p:nvSpPr>
          <p:cNvPr id="64" name="Google Shape;64;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title"/>
          </p:nvPr>
        </p:nvSpPr>
        <p:spPr>
          <a:xfrm>
            <a:off x="304475" y="307825"/>
            <a:ext cx="4779300" cy="14181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3000"/>
              <a:buNone/>
              <a:defRPr sz="3000">
                <a:solidFill>
                  <a:srgbClr val="607D8B"/>
                </a:solidFill>
              </a:defRPr>
            </a:lvl1pPr>
            <a:lvl2pPr lvl="1" algn="l">
              <a:lnSpc>
                <a:spcPct val="100000"/>
              </a:lnSpc>
              <a:spcBef>
                <a:spcPts val="0"/>
              </a:spcBef>
              <a:spcAft>
                <a:spcPts val="0"/>
              </a:spcAft>
              <a:buClr>
                <a:schemeClr val="dk1"/>
              </a:buClr>
              <a:buSzPts val="3000"/>
              <a:buNone/>
              <a:defRPr sz="3000">
                <a:solidFill>
                  <a:srgbClr val="607D8B"/>
                </a:solidFill>
              </a:defRPr>
            </a:lvl2pPr>
            <a:lvl3pPr lvl="2" algn="l">
              <a:lnSpc>
                <a:spcPct val="100000"/>
              </a:lnSpc>
              <a:spcBef>
                <a:spcPts val="0"/>
              </a:spcBef>
              <a:spcAft>
                <a:spcPts val="0"/>
              </a:spcAft>
              <a:buClr>
                <a:schemeClr val="dk1"/>
              </a:buClr>
              <a:buSzPts val="3000"/>
              <a:buNone/>
              <a:defRPr sz="3000">
                <a:solidFill>
                  <a:srgbClr val="607D8B"/>
                </a:solidFill>
              </a:defRPr>
            </a:lvl3pPr>
            <a:lvl4pPr lvl="3" algn="l">
              <a:lnSpc>
                <a:spcPct val="100000"/>
              </a:lnSpc>
              <a:spcBef>
                <a:spcPts val="0"/>
              </a:spcBef>
              <a:spcAft>
                <a:spcPts val="0"/>
              </a:spcAft>
              <a:buClr>
                <a:schemeClr val="dk1"/>
              </a:buClr>
              <a:buSzPts val="3000"/>
              <a:buNone/>
              <a:defRPr sz="3000">
                <a:solidFill>
                  <a:srgbClr val="607D8B"/>
                </a:solidFill>
              </a:defRPr>
            </a:lvl4pPr>
            <a:lvl5pPr lvl="4" algn="l">
              <a:lnSpc>
                <a:spcPct val="100000"/>
              </a:lnSpc>
              <a:spcBef>
                <a:spcPts val="0"/>
              </a:spcBef>
              <a:spcAft>
                <a:spcPts val="0"/>
              </a:spcAft>
              <a:buClr>
                <a:schemeClr val="dk1"/>
              </a:buClr>
              <a:buSzPts val="3000"/>
              <a:buNone/>
              <a:defRPr sz="3000">
                <a:solidFill>
                  <a:srgbClr val="607D8B"/>
                </a:solidFill>
              </a:defRPr>
            </a:lvl5pPr>
            <a:lvl6pPr lvl="5" algn="l">
              <a:lnSpc>
                <a:spcPct val="100000"/>
              </a:lnSpc>
              <a:spcBef>
                <a:spcPts val="0"/>
              </a:spcBef>
              <a:spcAft>
                <a:spcPts val="0"/>
              </a:spcAft>
              <a:buClr>
                <a:schemeClr val="dk1"/>
              </a:buClr>
              <a:buSzPts val="3000"/>
              <a:buNone/>
              <a:defRPr sz="3000">
                <a:solidFill>
                  <a:srgbClr val="607D8B"/>
                </a:solidFill>
              </a:defRPr>
            </a:lvl6pPr>
            <a:lvl7pPr lvl="6" algn="l">
              <a:lnSpc>
                <a:spcPct val="100000"/>
              </a:lnSpc>
              <a:spcBef>
                <a:spcPts val="0"/>
              </a:spcBef>
              <a:spcAft>
                <a:spcPts val="0"/>
              </a:spcAft>
              <a:buClr>
                <a:schemeClr val="dk1"/>
              </a:buClr>
              <a:buSzPts val="3000"/>
              <a:buNone/>
              <a:defRPr sz="3000">
                <a:solidFill>
                  <a:srgbClr val="607D8B"/>
                </a:solidFill>
              </a:defRPr>
            </a:lvl7pPr>
            <a:lvl8pPr lvl="7" algn="l">
              <a:lnSpc>
                <a:spcPct val="100000"/>
              </a:lnSpc>
              <a:spcBef>
                <a:spcPts val="0"/>
              </a:spcBef>
              <a:spcAft>
                <a:spcPts val="0"/>
              </a:spcAft>
              <a:buClr>
                <a:schemeClr val="dk1"/>
              </a:buClr>
              <a:buSzPts val="3000"/>
              <a:buNone/>
              <a:defRPr sz="3000">
                <a:solidFill>
                  <a:srgbClr val="607D8B"/>
                </a:solidFill>
              </a:defRPr>
            </a:lvl8pPr>
            <a:lvl9pPr lvl="8" algn="l">
              <a:lnSpc>
                <a:spcPct val="100000"/>
              </a:lnSpc>
              <a:spcBef>
                <a:spcPts val="0"/>
              </a:spcBef>
              <a:spcAft>
                <a:spcPts val="0"/>
              </a:spcAft>
              <a:buClr>
                <a:schemeClr val="dk1"/>
              </a:buClr>
              <a:buSzPts val="3000"/>
              <a:buNone/>
              <a:defRPr sz="3000">
                <a:solidFill>
                  <a:srgbClr val="607D8B"/>
                </a:solidFill>
              </a:defRPr>
            </a:lvl9pPr>
          </a:lstStyle>
          <a:p/>
        </p:txBody>
      </p:sp>
      <p:sp>
        <p:nvSpPr>
          <p:cNvPr id="66" name="Google Shape;66;p13"/>
          <p:cNvSpPr txBox="1"/>
          <p:nvPr>
            <p:ph idx="1" type="body"/>
          </p:nvPr>
        </p:nvSpPr>
        <p:spPr>
          <a:xfrm>
            <a:off x="304475" y="1808125"/>
            <a:ext cx="4779300" cy="30138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67" name="Google Shape;6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5">
    <p:bg>
      <p:bgPr>
        <a:solidFill>
          <a:srgbClr val="FFFFFF"/>
        </a:solidFill>
      </p:bgPr>
    </p:bg>
    <p:spTree>
      <p:nvGrpSpPr>
        <p:cNvPr id="68" name="Shape 68"/>
        <p:cNvGrpSpPr/>
        <p:nvPr/>
      </p:nvGrpSpPr>
      <p:grpSpPr>
        <a:xfrm>
          <a:off x="0" y="0"/>
          <a:ext cx="0" cy="0"/>
          <a:chOff x="0" y="0"/>
          <a:chExt cx="0" cy="0"/>
        </a:xfrm>
      </p:grpSpPr>
      <p:sp>
        <p:nvSpPr>
          <p:cNvPr id="69" name="Google Shape;69;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311700" y="307825"/>
            <a:ext cx="2631900" cy="4316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72" name="Google Shape;72;p14"/>
          <p:cNvSpPr txBox="1"/>
          <p:nvPr>
            <p:ph idx="1" type="body"/>
          </p:nvPr>
        </p:nvSpPr>
        <p:spPr>
          <a:xfrm>
            <a:off x="4011825" y="364950"/>
            <a:ext cx="4850400" cy="4259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73" name="Google Shape;7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6">
    <p:spTree>
      <p:nvGrpSpPr>
        <p:cNvPr id="74" name="Shape 74"/>
        <p:cNvGrpSpPr/>
        <p:nvPr/>
      </p:nvGrpSpPr>
      <p:grpSpPr>
        <a:xfrm>
          <a:off x="0" y="0"/>
          <a:ext cx="0" cy="0"/>
          <a:chOff x="0" y="0"/>
          <a:chExt cx="0" cy="0"/>
        </a:xfrm>
      </p:grpSpPr>
      <p:sp>
        <p:nvSpPr>
          <p:cNvPr id="75" name="Google Shape;75;p15"/>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15"/>
          <p:cNvGrpSpPr/>
          <p:nvPr/>
        </p:nvGrpSpPr>
        <p:grpSpPr>
          <a:xfrm>
            <a:off x="311112" y="4512638"/>
            <a:ext cx="2812694" cy="150575"/>
            <a:chOff x="0" y="3797750"/>
            <a:chExt cx="9144000" cy="150575"/>
          </a:xfrm>
        </p:grpSpPr>
        <p:cxnSp>
          <p:nvCxnSpPr>
            <p:cNvPr id="77" name="Google Shape;77;p15"/>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78" name="Google Shape;78;p15"/>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79" name="Google Shape;79;p15"/>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80" name="Google Shape;80;p15"/>
          <p:cNvSpPr txBox="1"/>
          <p:nvPr>
            <p:ph type="title"/>
          </p:nvPr>
        </p:nvSpPr>
        <p:spPr>
          <a:xfrm>
            <a:off x="311700" y="555600"/>
            <a:ext cx="2808000" cy="755700"/>
          </a:xfrm>
          <a:prstGeom prst="rect">
            <a:avLst/>
          </a:prstGeom>
          <a:noFill/>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2400"/>
              <a:buNone/>
              <a:defRPr sz="2400">
                <a:solidFill>
                  <a:srgbClr val="FFFFFF"/>
                </a:solidFill>
              </a:defRPr>
            </a:lvl1pPr>
            <a:lvl2pPr lvl="1" rtl="0" algn="l">
              <a:lnSpc>
                <a:spcPct val="100000"/>
              </a:lnSpc>
              <a:spcBef>
                <a:spcPts val="0"/>
              </a:spcBef>
              <a:spcAft>
                <a:spcPts val="0"/>
              </a:spcAft>
              <a:buClr>
                <a:srgbClr val="FFFFFF"/>
              </a:buClr>
              <a:buSzPts val="2400"/>
              <a:buNone/>
              <a:defRPr sz="2400">
                <a:solidFill>
                  <a:srgbClr val="FFFFFF"/>
                </a:solidFill>
              </a:defRPr>
            </a:lvl2pPr>
            <a:lvl3pPr lvl="2" rtl="0" algn="l">
              <a:lnSpc>
                <a:spcPct val="100000"/>
              </a:lnSpc>
              <a:spcBef>
                <a:spcPts val="0"/>
              </a:spcBef>
              <a:spcAft>
                <a:spcPts val="0"/>
              </a:spcAft>
              <a:buClr>
                <a:srgbClr val="FFFFFF"/>
              </a:buClr>
              <a:buSzPts val="2400"/>
              <a:buNone/>
              <a:defRPr sz="2400">
                <a:solidFill>
                  <a:srgbClr val="FFFFFF"/>
                </a:solidFill>
              </a:defRPr>
            </a:lvl3pPr>
            <a:lvl4pPr lvl="3" rtl="0" algn="l">
              <a:lnSpc>
                <a:spcPct val="100000"/>
              </a:lnSpc>
              <a:spcBef>
                <a:spcPts val="0"/>
              </a:spcBef>
              <a:spcAft>
                <a:spcPts val="0"/>
              </a:spcAft>
              <a:buClr>
                <a:srgbClr val="FFFFFF"/>
              </a:buClr>
              <a:buSzPts val="2400"/>
              <a:buNone/>
              <a:defRPr sz="2400">
                <a:solidFill>
                  <a:srgbClr val="FFFFFF"/>
                </a:solidFill>
              </a:defRPr>
            </a:lvl4pPr>
            <a:lvl5pPr lvl="4" rtl="0" algn="l">
              <a:lnSpc>
                <a:spcPct val="100000"/>
              </a:lnSpc>
              <a:spcBef>
                <a:spcPts val="0"/>
              </a:spcBef>
              <a:spcAft>
                <a:spcPts val="0"/>
              </a:spcAft>
              <a:buClr>
                <a:srgbClr val="FFFFFF"/>
              </a:buClr>
              <a:buSzPts val="2400"/>
              <a:buNone/>
              <a:defRPr sz="2400">
                <a:solidFill>
                  <a:srgbClr val="FFFFFF"/>
                </a:solidFill>
              </a:defRPr>
            </a:lvl5pPr>
            <a:lvl6pPr lvl="5" rtl="0" algn="l">
              <a:lnSpc>
                <a:spcPct val="100000"/>
              </a:lnSpc>
              <a:spcBef>
                <a:spcPts val="0"/>
              </a:spcBef>
              <a:spcAft>
                <a:spcPts val="0"/>
              </a:spcAft>
              <a:buClr>
                <a:srgbClr val="FFFFFF"/>
              </a:buClr>
              <a:buSzPts val="2400"/>
              <a:buNone/>
              <a:defRPr sz="2400">
                <a:solidFill>
                  <a:srgbClr val="FFFFFF"/>
                </a:solidFill>
              </a:defRPr>
            </a:lvl6pPr>
            <a:lvl7pPr lvl="6" rtl="0" algn="l">
              <a:lnSpc>
                <a:spcPct val="100000"/>
              </a:lnSpc>
              <a:spcBef>
                <a:spcPts val="0"/>
              </a:spcBef>
              <a:spcAft>
                <a:spcPts val="0"/>
              </a:spcAft>
              <a:buClr>
                <a:srgbClr val="FFFFFF"/>
              </a:buClr>
              <a:buSzPts val="2400"/>
              <a:buNone/>
              <a:defRPr sz="2400">
                <a:solidFill>
                  <a:srgbClr val="FFFFFF"/>
                </a:solidFill>
              </a:defRPr>
            </a:lvl7pPr>
            <a:lvl8pPr lvl="7" rtl="0" algn="l">
              <a:lnSpc>
                <a:spcPct val="100000"/>
              </a:lnSpc>
              <a:spcBef>
                <a:spcPts val="0"/>
              </a:spcBef>
              <a:spcAft>
                <a:spcPts val="0"/>
              </a:spcAft>
              <a:buClr>
                <a:srgbClr val="FFFFFF"/>
              </a:buClr>
              <a:buSzPts val="2400"/>
              <a:buNone/>
              <a:defRPr sz="2400">
                <a:solidFill>
                  <a:srgbClr val="FFFFFF"/>
                </a:solidFill>
              </a:defRPr>
            </a:lvl8pPr>
            <a:lvl9pPr lvl="8" rtl="0" algn="l">
              <a:lnSpc>
                <a:spcPct val="100000"/>
              </a:lnSpc>
              <a:spcBef>
                <a:spcPts val="0"/>
              </a:spcBef>
              <a:spcAft>
                <a:spcPts val="0"/>
              </a:spcAft>
              <a:buClr>
                <a:srgbClr val="FFFFFF"/>
              </a:buClr>
              <a:buSzPts val="2400"/>
              <a:buNone/>
              <a:defRPr sz="2400">
                <a:solidFill>
                  <a:srgbClr val="FFFFFF"/>
                </a:solidFill>
              </a:defRPr>
            </a:lvl9pPr>
          </a:lstStyle>
          <a:p/>
        </p:txBody>
      </p:sp>
      <p:sp>
        <p:nvSpPr>
          <p:cNvPr id="81" name="Google Shape;81;p15"/>
          <p:cNvSpPr txBox="1"/>
          <p:nvPr>
            <p:ph idx="1" type="body"/>
          </p:nvPr>
        </p:nvSpPr>
        <p:spPr>
          <a:xfrm>
            <a:off x="311700" y="1389600"/>
            <a:ext cx="2808000" cy="2886300"/>
          </a:xfrm>
          <a:prstGeom prst="rect">
            <a:avLst/>
          </a:prstGeom>
          <a:noFill/>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82" name="Google Shape;82;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7">
    <p:spTree>
      <p:nvGrpSpPr>
        <p:cNvPr id="83" name="Shape 83"/>
        <p:cNvGrpSpPr/>
        <p:nvPr/>
      </p:nvGrpSpPr>
      <p:grpSpPr>
        <a:xfrm>
          <a:off x="0" y="0"/>
          <a:ext cx="0" cy="0"/>
          <a:chOff x="0" y="0"/>
          <a:chExt cx="0" cy="0"/>
        </a:xfrm>
      </p:grpSpPr>
      <p:sp>
        <p:nvSpPr>
          <p:cNvPr id="84" name="Google Shape;84;p16"/>
          <p:cNvSpPr/>
          <p:nvPr/>
        </p:nvSpPr>
        <p:spPr>
          <a:xfrm>
            <a:off x="0" y="0"/>
            <a:ext cx="9144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6"/>
          <p:cNvPicPr preferRelativeResize="0"/>
          <p:nvPr/>
        </p:nvPicPr>
        <p:blipFill rotWithShape="1">
          <a:blip r:embed="rId2">
            <a:alphaModFix amt="64000"/>
          </a:blip>
          <a:srcRect b="7820" l="0" r="0" t="7820"/>
          <a:stretch/>
        </p:blipFill>
        <p:spPr>
          <a:xfrm>
            <a:off x="-1" y="-3"/>
            <a:ext cx="9144006" cy="5143499"/>
          </a:xfrm>
          <a:prstGeom prst="rect">
            <a:avLst/>
          </a:prstGeom>
          <a:noFill/>
          <a:ln>
            <a:noFill/>
          </a:ln>
        </p:spPr>
      </p:pic>
      <p:sp>
        <p:nvSpPr>
          <p:cNvPr id="86" name="Google Shape;86;p16"/>
          <p:cNvSpPr/>
          <p:nvPr/>
        </p:nvSpPr>
        <p:spPr>
          <a:xfrm>
            <a:off x="821835" y="27654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ctrTitle"/>
          </p:nvPr>
        </p:nvSpPr>
        <p:spPr>
          <a:xfrm>
            <a:off x="714825" y="2998550"/>
            <a:ext cx="4868400" cy="14469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88" name="Google Shape;88;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2" name="Shape 92"/>
        <p:cNvGrpSpPr/>
        <p:nvPr/>
      </p:nvGrpSpPr>
      <p:grpSpPr>
        <a:xfrm>
          <a:off x="0" y="0"/>
          <a:ext cx="0" cy="0"/>
          <a:chOff x="0" y="0"/>
          <a:chExt cx="0" cy="0"/>
        </a:xfrm>
      </p:grpSpPr>
      <p:sp>
        <p:nvSpPr>
          <p:cNvPr id="93" name="Google Shape;93;p17"/>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 MULLA EXCHANGE</a:t>
            </a:r>
            <a:endParaRPr/>
          </a:p>
        </p:txBody>
      </p:sp>
      <p:sp>
        <p:nvSpPr>
          <p:cNvPr id="94" name="Google Shape;94;p17"/>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100" name="Google Shape;100;p1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t>To Detect whether the given Image is Tampered or Not</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it works</a:t>
            </a:r>
            <a:endParaRPr/>
          </a:p>
        </p:txBody>
      </p:sp>
      <p:pic>
        <p:nvPicPr>
          <p:cNvPr id="106" name="Google Shape;106;p19"/>
          <p:cNvPicPr preferRelativeResize="0"/>
          <p:nvPr/>
        </p:nvPicPr>
        <p:blipFill>
          <a:blip r:embed="rId3">
            <a:alphaModFix/>
          </a:blip>
          <a:stretch>
            <a:fillRect/>
          </a:stretch>
        </p:blipFill>
        <p:spPr>
          <a:xfrm>
            <a:off x="0" y="2241350"/>
            <a:ext cx="9233500" cy="201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mt="60000"/>
          </a:blip>
          <a:srcRect b="0" l="15353" r="15360" t="0"/>
          <a:stretch/>
        </p:blipFill>
        <p:spPr>
          <a:xfrm>
            <a:off x="0" y="0"/>
            <a:ext cx="3512599" cy="5143497"/>
          </a:xfrm>
          <a:prstGeom prst="rect">
            <a:avLst/>
          </a:prstGeom>
          <a:noFill/>
          <a:ln>
            <a:noFill/>
          </a:ln>
        </p:spPr>
      </p:pic>
      <p:sp>
        <p:nvSpPr>
          <p:cNvPr id="112" name="Google Shape;112;p20"/>
          <p:cNvSpPr txBox="1"/>
          <p:nvPr>
            <p:ph type="title"/>
          </p:nvPr>
        </p:nvSpPr>
        <p:spPr>
          <a:xfrm>
            <a:off x="311700" y="307825"/>
            <a:ext cx="2631900" cy="43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113" name="Google Shape;113;p20"/>
          <p:cNvSpPr txBox="1"/>
          <p:nvPr>
            <p:ph idx="1" type="body"/>
          </p:nvPr>
        </p:nvSpPr>
        <p:spPr>
          <a:xfrm>
            <a:off x="4011825" y="364950"/>
            <a:ext cx="4850400" cy="42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Check Metadata or Exif Data</a:t>
            </a:r>
            <a:endParaRPr b="1" u="sng"/>
          </a:p>
          <a:p>
            <a:pPr indent="0" lvl="0" marL="0" rtl="0" algn="l">
              <a:spcBef>
                <a:spcPts val="1600"/>
              </a:spcBef>
              <a:spcAft>
                <a:spcPts val="0"/>
              </a:spcAft>
              <a:buNone/>
            </a:pPr>
            <a:r>
              <a:rPr lang="en"/>
              <a:t>When you capture an image using a camera, extra meta information like date, time, camera model, geolocation, etc., are automatically added to it. In some cases, the metadata might also have information about the software that is used to edit or manipulate the image.</a:t>
            </a:r>
            <a:endParaRPr/>
          </a:p>
          <a:p>
            <a:pPr indent="0" lvl="0" marL="0" rtl="0" algn="l">
              <a:spcBef>
                <a:spcPts val="1600"/>
              </a:spcBef>
              <a:spcAft>
                <a:spcPts val="1600"/>
              </a:spcAft>
              <a:buNone/>
            </a:pPr>
            <a:r>
              <a:rPr lang="en"/>
              <a:t>Then this information could be used to determine whether the image is Tampered or Not.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b="5775" l="0" r="0" t="5775"/>
          <a:stretch/>
        </p:blipFill>
        <p:spPr>
          <a:xfrm>
            <a:off x="3412700" y="0"/>
            <a:ext cx="5731301" cy="5143023"/>
          </a:xfrm>
          <a:prstGeom prst="rect">
            <a:avLst/>
          </a:prstGeom>
          <a:noFill/>
          <a:ln>
            <a:noFill/>
          </a:ln>
        </p:spPr>
      </p:pic>
      <p:sp>
        <p:nvSpPr>
          <p:cNvPr id="119" name="Google Shape;119;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120" name="Google Shape;120;p21"/>
          <p:cNvSpPr txBox="1"/>
          <p:nvPr>
            <p:ph idx="1" type="body"/>
          </p:nvPr>
        </p:nvSpPr>
        <p:spPr>
          <a:xfrm>
            <a:off x="311700" y="1389600"/>
            <a:ext cx="2808000" cy="28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Conditions:-</a:t>
            </a:r>
            <a:endParaRPr b="1" sz="1400" u="sng"/>
          </a:p>
          <a:p>
            <a:pPr indent="-317500" lvl="0" marL="457200" rtl="0" algn="l">
              <a:spcBef>
                <a:spcPts val="1600"/>
              </a:spcBef>
              <a:spcAft>
                <a:spcPts val="0"/>
              </a:spcAft>
              <a:buSzPts val="1400"/>
              <a:buAutoNum type="arabicPeriod"/>
            </a:pPr>
            <a:r>
              <a:rPr lang="en" sz="1400"/>
              <a:t>Check for the Software/ Producer Tags for the Uploaded image.</a:t>
            </a:r>
            <a:endParaRPr sz="1400"/>
          </a:p>
          <a:p>
            <a:pPr indent="-317500" lvl="0" marL="457200" rtl="0" algn="l">
              <a:spcBef>
                <a:spcPts val="0"/>
              </a:spcBef>
              <a:spcAft>
                <a:spcPts val="0"/>
              </a:spcAft>
              <a:buSzPts val="1400"/>
              <a:buAutoNum type="arabicPeriod"/>
            </a:pPr>
            <a:r>
              <a:rPr lang="en" sz="1400"/>
              <a:t>Check for the tag (Time of creation) from the extracted metadata of the image.</a:t>
            </a:r>
            <a:endParaRPr sz="1400"/>
          </a:p>
          <a:p>
            <a:pPr indent="-317500" lvl="0" marL="457200" rtl="0" algn="l">
              <a:spcBef>
                <a:spcPts val="0"/>
              </a:spcBef>
              <a:spcAft>
                <a:spcPts val="0"/>
              </a:spcAft>
              <a:buSzPts val="1400"/>
              <a:buAutoNum type="arabicPeriod"/>
            </a:pPr>
            <a:r>
              <a:rPr lang="en" sz="1400"/>
              <a:t>Check for the Source and the country tag.</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04475" y="307825"/>
            <a:ext cx="4779300" cy="14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The solution</a:t>
            </a:r>
            <a:endParaRPr/>
          </a:p>
        </p:txBody>
      </p:sp>
      <p:sp>
        <p:nvSpPr>
          <p:cNvPr id="126" name="Google Shape;126;p22"/>
          <p:cNvSpPr txBox="1"/>
          <p:nvPr>
            <p:ph idx="1" type="body"/>
          </p:nvPr>
        </p:nvSpPr>
        <p:spPr>
          <a:xfrm>
            <a:off x="61975" y="986300"/>
            <a:ext cx="5021700" cy="41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Condition that can be applied</a:t>
            </a:r>
            <a:endParaRPr b="1" sz="1800" u="sng"/>
          </a:p>
          <a:p>
            <a:pPr indent="0" lvl="0" marL="0" rtl="0" algn="l">
              <a:spcBef>
                <a:spcPts val="1600"/>
              </a:spcBef>
              <a:spcAft>
                <a:spcPts val="0"/>
              </a:spcAft>
              <a:buNone/>
            </a:pPr>
            <a:r>
              <a:rPr lang="en" sz="1800"/>
              <a:t>Check for the Software/ Producer Tags for the Uploaded image.</a:t>
            </a:r>
            <a:endParaRPr sz="1800"/>
          </a:p>
          <a:p>
            <a:pPr indent="0" lvl="0" marL="0" rtl="0" algn="l">
              <a:spcBef>
                <a:spcPts val="1600"/>
              </a:spcBef>
              <a:spcAft>
                <a:spcPts val="0"/>
              </a:spcAft>
              <a:buNone/>
            </a:pPr>
            <a:r>
              <a:rPr lang="en" sz="1800"/>
              <a:t>If the image is edited by any software, then through the metadata</a:t>
            </a:r>
            <a:endParaRPr sz="1800"/>
          </a:p>
          <a:p>
            <a:pPr indent="0" lvl="0" marL="0" rtl="0" algn="l">
              <a:spcBef>
                <a:spcPts val="1600"/>
              </a:spcBef>
              <a:spcAft>
                <a:spcPts val="0"/>
              </a:spcAft>
              <a:buNone/>
            </a:pPr>
            <a:r>
              <a:rPr lang="en" sz="1800"/>
              <a:t>we can get the Tags for the following image.</a:t>
            </a:r>
            <a:endParaRPr sz="1800"/>
          </a:p>
          <a:p>
            <a:pPr indent="0" lvl="0" marL="0" rtl="0" algn="l">
              <a:spcBef>
                <a:spcPts val="1600"/>
              </a:spcBef>
              <a:spcAft>
                <a:spcPts val="0"/>
              </a:spcAft>
              <a:buNone/>
            </a:pPr>
            <a:r>
              <a:rPr lang="en" sz="1800">
                <a:solidFill>
                  <a:srgbClr val="000000"/>
                </a:solidFill>
              </a:rPr>
              <a:t>Now if the given tag says </a:t>
            </a:r>
            <a:r>
              <a:rPr b="1" lang="en" sz="1800" u="sng">
                <a:solidFill>
                  <a:srgbClr val="000000"/>
                </a:solidFill>
              </a:rPr>
              <a:t>(Producer: Adobe Photoshop)</a:t>
            </a:r>
            <a:r>
              <a:rPr lang="en" sz="1800">
                <a:solidFill>
                  <a:srgbClr val="000000"/>
                </a:solidFill>
              </a:rPr>
              <a:t> means the uploaded photo was edited.Through</a:t>
            </a:r>
            <a:r>
              <a:rPr lang="en" sz="1800">
                <a:solidFill>
                  <a:srgbClr val="FF0000"/>
                </a:solidFill>
              </a:rPr>
              <a:t> (</a:t>
            </a:r>
            <a:r>
              <a:rPr lang="en" sz="1800">
                <a:solidFill>
                  <a:srgbClr val="000000"/>
                </a:solidFill>
              </a:rPr>
              <a:t>Tampered </a:t>
            </a:r>
            <a:r>
              <a:rPr lang="en" sz="1800">
                <a:solidFill>
                  <a:srgbClr val="FF0000"/>
                </a:solidFill>
              </a:rPr>
              <a:t>) </a:t>
            </a:r>
            <a:r>
              <a:rPr lang="en" sz="1800">
                <a:solidFill>
                  <a:srgbClr val="000000"/>
                </a:solidFill>
              </a:rPr>
              <a:t>condition we would display the result: The Image was edited.</a:t>
            </a:r>
            <a:endParaRPr sz="1800"/>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b="1"/>
          </a:p>
        </p:txBody>
      </p:sp>
      <p:pic>
        <p:nvPicPr>
          <p:cNvPr id="127" name="Google Shape;127;p22"/>
          <p:cNvPicPr preferRelativeResize="0"/>
          <p:nvPr/>
        </p:nvPicPr>
        <p:blipFill>
          <a:blip r:embed="rId3">
            <a:alphaModFix/>
          </a:blip>
          <a:stretch>
            <a:fillRect/>
          </a:stretch>
        </p:blipFill>
        <p:spPr>
          <a:xfrm>
            <a:off x="5083775" y="1436300"/>
            <a:ext cx="4001000" cy="202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04475" y="307825"/>
            <a:ext cx="4779300" cy="14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The solution</a:t>
            </a:r>
            <a:endParaRPr/>
          </a:p>
        </p:txBody>
      </p:sp>
      <p:sp>
        <p:nvSpPr>
          <p:cNvPr id="133" name="Google Shape;133;p23"/>
          <p:cNvSpPr txBox="1"/>
          <p:nvPr>
            <p:ph idx="1" type="body"/>
          </p:nvPr>
        </p:nvSpPr>
        <p:spPr>
          <a:xfrm>
            <a:off x="304475" y="1808125"/>
            <a:ext cx="4779300" cy="30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000000"/>
                </a:solidFill>
              </a:rPr>
              <a:t>Condition that can be applied</a:t>
            </a:r>
            <a:endParaRPr b="1" sz="1800" u="sng">
              <a:solidFill>
                <a:srgbClr val="000000"/>
              </a:solidFill>
            </a:endParaRPr>
          </a:p>
          <a:p>
            <a:pPr indent="0" lvl="0" marL="0" rtl="0" algn="l">
              <a:spcBef>
                <a:spcPts val="1600"/>
              </a:spcBef>
              <a:spcAft>
                <a:spcPts val="0"/>
              </a:spcAft>
              <a:buNone/>
            </a:pPr>
            <a:r>
              <a:rPr lang="en" sz="1800">
                <a:solidFill>
                  <a:srgbClr val="000000"/>
                </a:solidFill>
              </a:rPr>
              <a:t>Check for the </a:t>
            </a:r>
            <a:r>
              <a:rPr b="1" lang="en" sz="1800" u="sng">
                <a:solidFill>
                  <a:srgbClr val="000000"/>
                </a:solidFill>
              </a:rPr>
              <a:t>(Date-time)</a:t>
            </a:r>
            <a:r>
              <a:rPr lang="en" sz="1800">
                <a:solidFill>
                  <a:srgbClr val="000000"/>
                </a:solidFill>
              </a:rPr>
              <a:t> of the image:</a:t>
            </a:r>
            <a:endParaRPr sz="1800">
              <a:solidFill>
                <a:srgbClr val="000000"/>
              </a:solidFill>
            </a:endParaRPr>
          </a:p>
          <a:p>
            <a:pPr indent="0" lvl="0" marL="0" rtl="0" algn="l">
              <a:spcBef>
                <a:spcPts val="0"/>
              </a:spcBef>
              <a:spcAft>
                <a:spcPts val="0"/>
              </a:spcAft>
              <a:buNone/>
            </a:pPr>
            <a:r>
              <a:rPr lang="en" sz="1800">
                <a:solidFill>
                  <a:srgbClr val="000000"/>
                </a:solidFill>
              </a:rPr>
              <a:t> Through the metadata we can get the date and time of the image.</a:t>
            </a:r>
            <a:endParaRPr sz="1800">
              <a:solidFill>
                <a:srgbClr val="000000"/>
              </a:solidFill>
            </a:endParaRPr>
          </a:p>
          <a:p>
            <a:pPr indent="0" lvl="0" marL="0" rtl="0" algn="l">
              <a:spcBef>
                <a:spcPts val="0"/>
              </a:spcBef>
              <a:spcAft>
                <a:spcPts val="0"/>
              </a:spcAft>
              <a:buNone/>
            </a:pPr>
            <a:r>
              <a:rPr lang="en" sz="1800">
                <a:solidFill>
                  <a:srgbClr val="000000"/>
                </a:solidFill>
              </a:rPr>
              <a:t>Setting these parameters would help in sorting the tampered photos.</a:t>
            </a:r>
            <a:endParaRPr sz="1800">
              <a:solidFill>
                <a:srgbClr val="000000"/>
              </a:solidFill>
            </a:endParaRPr>
          </a:p>
          <a:p>
            <a:pPr indent="0" lvl="0" marL="914400" rtl="0" algn="l">
              <a:spcBef>
                <a:spcPts val="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b="1"/>
          </a:p>
        </p:txBody>
      </p:sp>
      <p:pic>
        <p:nvPicPr>
          <p:cNvPr id="134" name="Google Shape;134;p23"/>
          <p:cNvPicPr preferRelativeResize="0"/>
          <p:nvPr/>
        </p:nvPicPr>
        <p:blipFill>
          <a:blip r:embed="rId3">
            <a:alphaModFix/>
          </a:blip>
          <a:stretch>
            <a:fillRect/>
          </a:stretch>
        </p:blipFill>
        <p:spPr>
          <a:xfrm>
            <a:off x="4961275" y="2036275"/>
            <a:ext cx="4095750" cy="174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04475" y="307825"/>
            <a:ext cx="4779300" cy="14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The solution</a:t>
            </a:r>
            <a:endParaRPr/>
          </a:p>
        </p:txBody>
      </p:sp>
      <p:sp>
        <p:nvSpPr>
          <p:cNvPr id="140" name="Google Shape;140;p24"/>
          <p:cNvSpPr txBox="1"/>
          <p:nvPr>
            <p:ph idx="1" type="body"/>
          </p:nvPr>
        </p:nvSpPr>
        <p:spPr>
          <a:xfrm>
            <a:off x="304475" y="1808125"/>
            <a:ext cx="4779300" cy="30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rgbClr val="000000"/>
                </a:solidFill>
              </a:rPr>
              <a:t>Check for the Source and the country tag:</a:t>
            </a:r>
            <a:endParaRPr b="1" sz="1800" u="sng">
              <a:solidFill>
                <a:srgbClr val="000000"/>
              </a:solidFill>
            </a:endParaRPr>
          </a:p>
          <a:p>
            <a:pPr indent="0" lvl="0" marL="0" rtl="0" algn="l">
              <a:spcBef>
                <a:spcPts val="0"/>
              </a:spcBef>
              <a:spcAft>
                <a:spcPts val="0"/>
              </a:spcAft>
              <a:buNone/>
            </a:pPr>
            <a:r>
              <a:t/>
            </a:r>
            <a:endParaRPr b="1" sz="1800" u="sng">
              <a:solidFill>
                <a:srgbClr val="000000"/>
              </a:solidFill>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Source would determine the device used for the capturing of the image and the country tag would determine the location from which the image was taken from.</a:t>
            </a:r>
            <a:endParaRPr b="1" sz="1800" u="sng"/>
          </a:p>
          <a:p>
            <a:pPr indent="0" lvl="0" marL="914400" rtl="0" algn="l">
              <a:spcBef>
                <a:spcPts val="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b="1"/>
          </a:p>
        </p:txBody>
      </p:sp>
      <p:pic>
        <p:nvPicPr>
          <p:cNvPr id="141" name="Google Shape;141;p24"/>
          <p:cNvPicPr preferRelativeResize="0"/>
          <p:nvPr/>
        </p:nvPicPr>
        <p:blipFill>
          <a:blip r:embed="rId3">
            <a:alphaModFix/>
          </a:blip>
          <a:stretch>
            <a:fillRect/>
          </a:stretch>
        </p:blipFill>
        <p:spPr>
          <a:xfrm>
            <a:off x="5083775" y="1725925"/>
            <a:ext cx="3858250" cy="217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714825" y="2998550"/>
            <a:ext cx="48684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