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0" r:id="rId4"/>
    <p:sldId id="259" r:id="rId5"/>
    <p:sldId id="262" r:id="rId6"/>
    <p:sldId id="264"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0" d="100"/>
          <a:sy n="80" d="100"/>
        </p:scale>
        <p:origin x="1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1B70F0-A541-A07C-F123-857B6DE1B47A}"/>
              </a:ext>
            </a:extLst>
          </p:cNvPr>
          <p:cNvSpPr/>
          <p:nvPr/>
        </p:nvSpPr>
        <p:spPr>
          <a:xfrm>
            <a:off x="140335" y="164592"/>
            <a:ext cx="11911330" cy="6528816"/>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3" name="Content Placeholder 2"/>
          <p:cNvSpPr>
            <a:spLocks noGrp="1"/>
          </p:cNvSpPr>
          <p:nvPr>
            <p:ph idx="1"/>
          </p:nvPr>
        </p:nvSpPr>
        <p:spPr>
          <a:xfrm>
            <a:off x="307428" y="1150883"/>
            <a:ext cx="11579772" cy="5178972"/>
          </a:xfrm>
        </p:spPr>
        <p:txBody>
          <a:bodyPr>
            <a:normAutofit/>
          </a:bodyPr>
          <a:lstStyle/>
          <a:p>
            <a:endParaRPr lang="en-US" altLang="en-GB" dirty="0"/>
          </a:p>
          <a:p>
            <a:pPr marL="0" indent="0" algn="ctr">
              <a:buNone/>
            </a:pPr>
            <a:endParaRPr lang="en-US" altLang="en-GB" b="1" dirty="0">
              <a:latin typeface="Times New Roman" panose="02020603050405020304" pitchFamily="18" charset="0"/>
              <a:cs typeface="Times New Roman" panose="02020603050405020304" pitchFamily="18" charset="0"/>
              <a:sym typeface="+mn-ea"/>
            </a:endParaRPr>
          </a:p>
          <a:p>
            <a:pPr marL="0" indent="0" algn="ctr">
              <a:buNone/>
            </a:pPr>
            <a:endParaRPr lang="en-US" altLang="en-GB" b="1" dirty="0">
              <a:latin typeface="Times New Roman" panose="02020603050405020304" pitchFamily="18" charset="0"/>
              <a:cs typeface="Times New Roman" panose="02020603050405020304" pitchFamily="18" charset="0"/>
              <a:sym typeface="+mn-ea"/>
            </a:endParaRPr>
          </a:p>
          <a:p>
            <a:pPr marL="0" indent="0" algn="ctr">
              <a:buNone/>
            </a:pPr>
            <a:endParaRPr lang="en-US" altLang="en-GB" b="1" dirty="0">
              <a:latin typeface="Times New Roman" panose="02020603050405020304" pitchFamily="18" charset="0"/>
              <a:cs typeface="Times New Roman" panose="02020603050405020304" pitchFamily="18" charset="0"/>
              <a:sym typeface="+mn-ea"/>
            </a:endParaRPr>
          </a:p>
          <a:p>
            <a:pPr marL="0" indent="0" algn="ctr">
              <a:buNone/>
            </a:pPr>
            <a:r>
              <a:rPr lang="en-US" altLang="en-GB" b="1" dirty="0">
                <a:latin typeface="Times New Roman" panose="02020603050405020304" pitchFamily="18" charset="0"/>
                <a:cs typeface="Times New Roman" panose="02020603050405020304" pitchFamily="18" charset="0"/>
                <a:sym typeface="+mn-ea"/>
              </a:rPr>
              <a:t>FAULT DIAGONISE &amp; WIND TRUBINE MONETRING SYSTEM</a:t>
            </a:r>
            <a:endParaRPr lang="en-US" altLang="en-GB" b="1" dirty="0">
              <a:latin typeface="Times New Roman" panose="02020603050405020304" pitchFamily="18" charset="0"/>
              <a:cs typeface="Times New Roman" panose="02020603050405020304" pitchFamily="18" charset="0"/>
            </a:endParaRPr>
          </a:p>
          <a:p>
            <a:endParaRPr lang="en-US" altLang="en-GB" dirty="0"/>
          </a:p>
          <a:p>
            <a:pPr marL="0" indent="0">
              <a:buNone/>
            </a:pPr>
            <a:endParaRPr lang="en-US" alt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A844BD-F077-5038-D236-AAA5223332C5}"/>
              </a:ext>
            </a:extLst>
          </p:cNvPr>
          <p:cNvSpPr/>
          <p:nvPr/>
        </p:nvSpPr>
        <p:spPr>
          <a:xfrm>
            <a:off x="140335" y="164592"/>
            <a:ext cx="11911330" cy="6528816"/>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2" name="Title 1"/>
          <p:cNvSpPr>
            <a:spLocks noGrp="1"/>
          </p:cNvSpPr>
          <p:nvPr>
            <p:ph type="title"/>
          </p:nvPr>
        </p:nvSpPr>
        <p:spPr/>
        <p:txBody>
          <a:bodyPr/>
          <a:lstStyle/>
          <a:p>
            <a:r>
              <a:rPr lang="en-US" altLang="en-GB"/>
              <a:t>Problem Statement</a:t>
            </a:r>
          </a:p>
        </p:txBody>
      </p:sp>
      <p:sp>
        <p:nvSpPr>
          <p:cNvPr id="3" name="Content Placeholder 2"/>
          <p:cNvSpPr>
            <a:spLocks noGrp="1"/>
          </p:cNvSpPr>
          <p:nvPr>
            <p:ph idx="1"/>
          </p:nvPr>
        </p:nvSpPr>
        <p:spPr/>
        <p:txBody>
          <a:bodyPr/>
          <a:lstStyle/>
          <a:p>
            <a:pPr marL="0" indent="0" algn="just">
              <a:buNone/>
            </a:pPr>
            <a:r>
              <a:rPr lang="en-US" altLang="en-US"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Wind turbines are critical for renewable energy production, but their efficiency and reliability are often compromised by unexpected faults, mechanical wear, and harsh environmental conditions. Traditional maintenance approaches rely on scheduled inspections or reactive repairs, leading to high operational costs, downtime, and potential energy losses.</a:t>
            </a:r>
            <a:endParaRPr lang="en-GB" alt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3998AB-2A31-EAD5-5F76-78C5E4BB7501}"/>
              </a:ext>
            </a:extLst>
          </p:cNvPr>
          <p:cNvSpPr/>
          <p:nvPr/>
        </p:nvSpPr>
        <p:spPr>
          <a:xfrm>
            <a:off x="140335" y="164592"/>
            <a:ext cx="11911330" cy="6528816"/>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2" name="Title 1"/>
          <p:cNvSpPr>
            <a:spLocks noGrp="1"/>
          </p:cNvSpPr>
          <p:nvPr>
            <p:ph type="title"/>
          </p:nvPr>
        </p:nvSpPr>
        <p:spPr/>
        <p:txBody>
          <a:bodyPr/>
          <a:lstStyle/>
          <a:p>
            <a:r>
              <a:rPr lang="en-US" altLang="en-GB"/>
              <a:t>Existing System</a:t>
            </a:r>
          </a:p>
        </p:txBody>
      </p:sp>
      <p:sp>
        <p:nvSpPr>
          <p:cNvPr id="3" name="Content Placeholder 2"/>
          <p:cNvSpPr>
            <a:spLocks noGrp="1"/>
          </p:cNvSpPr>
          <p:nvPr>
            <p:ph idx="1"/>
          </p:nvPr>
        </p:nvSpPr>
        <p:spPr/>
        <p:txBody>
          <a:bodyPr>
            <a:normAutofit/>
          </a:bodyPr>
          <a:lstStyle/>
          <a:p>
            <a:pPr marL="0" indent="0" algn="just">
              <a:buNone/>
            </a:pPr>
            <a:r>
              <a:rPr lang="en-US" altLang="en-US" sz="2600" dirty="0">
                <a:latin typeface="Times New Roman" panose="02020603050405020304" pitchFamily="18" charset="0"/>
                <a:cs typeface="Times New Roman" panose="02020603050405020304" pitchFamily="18" charset="0"/>
              </a:rPr>
              <a:t>	The existing wind turbine monitoring and maintenance system primarily relies on scheduled inspections and reactive maintenance, where faults are addressed only after they occur. Traditional methods include manual inspections, SCADA (Supervisory Control and Data Acquisition) systems, and vibration analysis, which provide limited real-time insights and often fail to predict faults in advance. </a:t>
            </a:r>
            <a:endParaRPr lang="en-GB" alt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6198A4-D216-5CAC-F8F5-1A0D5D8E660B}"/>
              </a:ext>
            </a:extLst>
          </p:cNvPr>
          <p:cNvSpPr/>
          <p:nvPr/>
        </p:nvSpPr>
        <p:spPr>
          <a:xfrm>
            <a:off x="140335" y="164592"/>
            <a:ext cx="11911330" cy="6528816"/>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2" name="Title 1"/>
          <p:cNvSpPr>
            <a:spLocks noGrp="1"/>
          </p:cNvSpPr>
          <p:nvPr>
            <p:ph type="title"/>
          </p:nvPr>
        </p:nvSpPr>
        <p:spPr/>
        <p:txBody>
          <a:bodyPr/>
          <a:lstStyle/>
          <a:p>
            <a:r>
              <a:rPr lang="en-US" altLang="en-GB"/>
              <a:t>Objectives</a:t>
            </a:r>
          </a:p>
        </p:txBody>
      </p:sp>
      <p:sp>
        <p:nvSpPr>
          <p:cNvPr id="3" name="Content Placeholder 2"/>
          <p:cNvSpPr>
            <a:spLocks noGrp="1"/>
          </p:cNvSpPr>
          <p:nvPr>
            <p:ph idx="1"/>
          </p:nvPr>
        </p:nvSpPr>
        <p:spPr/>
        <p:txBody>
          <a:bodyPr/>
          <a:lstStyle/>
          <a:p>
            <a:pPr marL="0" indent="0" algn="just">
              <a:buNone/>
            </a:pPr>
            <a:r>
              <a:rPr lang="en-US" altLang="en-US" sz="2600" dirty="0">
                <a:latin typeface="Times New Roman" panose="02020603050405020304" pitchFamily="18" charset="0"/>
                <a:cs typeface="Times New Roman" panose="02020603050405020304" pitchFamily="18" charset="0"/>
              </a:rPr>
              <a:t>	The objective of the Fault Diagnosis and Wind Turbine Monitoring System is to enable real-time monitoring, early fault detection, and predictive maintenance of wind turbines using IoT sensors. The system aims to optimize turbine performance, reduce downtime, and minimize maintenance costs by proactively identifying mechanical, electrical, and structural issues. It ensures remote access and control through a cloud-based dashboard or mobile application, enhancing safety and operational efficiency. By maintaining historical data for analysis, the system supports continuous improvement, extends turbine lifespan, and contributes to the reliability and sustainability of renewable energy production</a:t>
            </a:r>
            <a:r>
              <a:rPr lang="en-US" altLang="en-US" dirty="0"/>
              <a:t>.</a:t>
            </a:r>
            <a:endParaRPr lang="en-GB"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C4318-4E09-3705-14FC-FEC2A580E69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7B36E22-0FCB-7114-5A15-4F95FF6CBA66}"/>
              </a:ext>
            </a:extLst>
          </p:cNvPr>
          <p:cNvSpPr/>
          <p:nvPr/>
        </p:nvSpPr>
        <p:spPr>
          <a:xfrm>
            <a:off x="140335" y="164592"/>
            <a:ext cx="11911330" cy="6528816"/>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pic>
        <p:nvPicPr>
          <p:cNvPr id="6" name="Picture 5">
            <a:extLst>
              <a:ext uri="{FF2B5EF4-FFF2-40B4-BE49-F238E27FC236}">
                <a16:creationId xmlns:a16="http://schemas.microsoft.com/office/drawing/2014/main" id="{AF78D214-4FA3-23A4-D56D-5CFF41B3FB79}"/>
              </a:ext>
            </a:extLst>
          </p:cNvPr>
          <p:cNvPicPr>
            <a:picLocks noChangeAspect="1"/>
          </p:cNvPicPr>
          <p:nvPr/>
        </p:nvPicPr>
        <p:blipFill>
          <a:blip r:embed="rId2">
            <a:extLst>
              <a:ext uri="{28A0092B-C50C-407E-A947-70E740481C1C}">
                <a14:useLocalDpi xmlns:a14="http://schemas.microsoft.com/office/drawing/2010/main" val="0"/>
              </a:ext>
            </a:extLst>
          </a:blip>
          <a:srcRect b="20409"/>
          <a:stretch/>
        </p:blipFill>
        <p:spPr>
          <a:xfrm>
            <a:off x="1507931" y="887385"/>
            <a:ext cx="9050013" cy="4685726"/>
          </a:xfrm>
          <a:prstGeom prst="rect">
            <a:avLst/>
          </a:prstGeom>
        </p:spPr>
      </p:pic>
      <p:sp>
        <p:nvSpPr>
          <p:cNvPr id="2" name="Title 1">
            <a:extLst>
              <a:ext uri="{FF2B5EF4-FFF2-40B4-BE49-F238E27FC236}">
                <a16:creationId xmlns:a16="http://schemas.microsoft.com/office/drawing/2014/main" id="{8753C1A0-6FFD-1030-EB62-1DFC2A2E641E}"/>
              </a:ext>
            </a:extLst>
          </p:cNvPr>
          <p:cNvSpPr>
            <a:spLocks noGrp="1"/>
          </p:cNvSpPr>
          <p:nvPr>
            <p:ph type="title"/>
          </p:nvPr>
        </p:nvSpPr>
        <p:spPr/>
        <p:txBody>
          <a:bodyPr>
            <a:normAutofit/>
          </a:bodyPr>
          <a:lstStyle/>
          <a:p>
            <a:r>
              <a:rPr lang="en-US" altLang="en-GB" sz="3000" dirty="0">
                <a:latin typeface="Tahoma" panose="020B0604030504040204" pitchFamily="34" charset="0"/>
                <a:ea typeface="Tahoma" panose="020B0604030504040204" pitchFamily="34" charset="0"/>
                <a:cs typeface="Tahoma" panose="020B0604030504040204" pitchFamily="34" charset="0"/>
              </a:rPr>
              <a:t>Block Diagram</a:t>
            </a:r>
          </a:p>
        </p:txBody>
      </p:sp>
      <p:sp>
        <p:nvSpPr>
          <p:cNvPr id="3" name="TextBox 2">
            <a:extLst>
              <a:ext uri="{FF2B5EF4-FFF2-40B4-BE49-F238E27FC236}">
                <a16:creationId xmlns:a16="http://schemas.microsoft.com/office/drawing/2014/main" id="{8D60E277-4605-9A0A-82CE-5E6C0FCD4FFA}"/>
              </a:ext>
            </a:extLst>
          </p:cNvPr>
          <p:cNvSpPr txBox="1"/>
          <p:nvPr/>
        </p:nvSpPr>
        <p:spPr>
          <a:xfrm>
            <a:off x="4706007" y="3578772"/>
            <a:ext cx="1221827" cy="914400"/>
          </a:xfrm>
          <a:prstGeom prst="rect">
            <a:avLst/>
          </a:prstGeom>
          <a:solidFill>
            <a:schemeClr val="bg1"/>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DB55BB1D-41C7-7E2F-FF74-F1CDF6FFE0F1}"/>
              </a:ext>
            </a:extLst>
          </p:cNvPr>
          <p:cNvSpPr txBox="1"/>
          <p:nvPr/>
        </p:nvSpPr>
        <p:spPr>
          <a:xfrm>
            <a:off x="4824248" y="3673366"/>
            <a:ext cx="1103586" cy="369332"/>
          </a:xfrm>
          <a:prstGeom prst="rect">
            <a:avLst/>
          </a:prstGeom>
          <a:noFill/>
        </p:spPr>
        <p:txBody>
          <a:bodyPr wrap="square" rtlCol="0">
            <a:spAutoFit/>
          </a:bodyPr>
          <a:lstStyle/>
          <a:p>
            <a:r>
              <a:rPr lang="en-IN" dirty="0"/>
              <a:t>ESP 8266</a:t>
            </a:r>
          </a:p>
        </p:txBody>
      </p:sp>
    </p:spTree>
    <p:extLst>
      <p:ext uri="{BB962C8B-B14F-4D97-AF65-F5344CB8AC3E}">
        <p14:creationId xmlns:p14="http://schemas.microsoft.com/office/powerpoint/2010/main" val="13899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AEA16-2D11-3433-5294-0C883137A2F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34093FD-F118-3077-8D3A-CF8D0D1AC629}"/>
              </a:ext>
            </a:extLst>
          </p:cNvPr>
          <p:cNvSpPr/>
          <p:nvPr/>
        </p:nvSpPr>
        <p:spPr>
          <a:xfrm>
            <a:off x="140335" y="164592"/>
            <a:ext cx="11911330" cy="6528816"/>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2" name="Title 1">
            <a:extLst>
              <a:ext uri="{FF2B5EF4-FFF2-40B4-BE49-F238E27FC236}">
                <a16:creationId xmlns:a16="http://schemas.microsoft.com/office/drawing/2014/main" id="{36080251-0E12-AD32-359F-5404B9C414AE}"/>
              </a:ext>
            </a:extLst>
          </p:cNvPr>
          <p:cNvSpPr>
            <a:spLocks noGrp="1"/>
          </p:cNvSpPr>
          <p:nvPr>
            <p:ph type="title"/>
          </p:nvPr>
        </p:nvSpPr>
        <p:spPr/>
        <p:txBody>
          <a:bodyPr>
            <a:normAutofit/>
          </a:bodyPr>
          <a:lstStyle/>
          <a:p>
            <a:r>
              <a:rPr lang="en-US" altLang="en-GB" sz="3000" dirty="0">
                <a:latin typeface="Tahoma" panose="020B0604030504040204" pitchFamily="34" charset="0"/>
                <a:ea typeface="Tahoma" panose="020B0604030504040204" pitchFamily="34" charset="0"/>
                <a:cs typeface="Tahoma" panose="020B0604030504040204" pitchFamily="34" charset="0"/>
              </a:rPr>
              <a:t>Simulation</a:t>
            </a:r>
          </a:p>
        </p:txBody>
      </p:sp>
      <p:pic>
        <p:nvPicPr>
          <p:cNvPr id="8" name="Picture 7">
            <a:extLst>
              <a:ext uri="{FF2B5EF4-FFF2-40B4-BE49-F238E27FC236}">
                <a16:creationId xmlns:a16="http://schemas.microsoft.com/office/drawing/2014/main" id="{E15F401B-8AED-0643-856C-BFFF5418BC48}"/>
              </a:ext>
            </a:extLst>
          </p:cNvPr>
          <p:cNvPicPr>
            <a:picLocks noChangeAspect="1"/>
          </p:cNvPicPr>
          <p:nvPr/>
        </p:nvPicPr>
        <p:blipFill>
          <a:blip r:embed="rId2">
            <a:extLst>
              <a:ext uri="{28A0092B-C50C-407E-A947-70E740481C1C}">
                <a14:useLocalDpi xmlns:a14="http://schemas.microsoft.com/office/drawing/2010/main" val="0"/>
              </a:ext>
            </a:extLst>
          </a:blip>
          <a:srcRect l="11240" t="1380" r="1463" b="11495"/>
          <a:stretch/>
        </p:blipFill>
        <p:spPr>
          <a:xfrm>
            <a:off x="2430518" y="1690688"/>
            <a:ext cx="6871770" cy="4127418"/>
          </a:xfrm>
          <a:prstGeom prst="rect">
            <a:avLst/>
          </a:prstGeom>
        </p:spPr>
      </p:pic>
    </p:spTree>
    <p:extLst>
      <p:ext uri="{BB962C8B-B14F-4D97-AF65-F5344CB8AC3E}">
        <p14:creationId xmlns:p14="http://schemas.microsoft.com/office/powerpoint/2010/main" val="251349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EE81B-5136-3AC3-518F-FEC76CF5331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E490C50-1E3C-5789-6E5E-2B81F3E74741}"/>
              </a:ext>
            </a:extLst>
          </p:cNvPr>
          <p:cNvSpPr/>
          <p:nvPr/>
        </p:nvSpPr>
        <p:spPr>
          <a:xfrm>
            <a:off x="140335" y="164592"/>
            <a:ext cx="11911330" cy="6528816"/>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2" name="Title 1">
            <a:extLst>
              <a:ext uri="{FF2B5EF4-FFF2-40B4-BE49-F238E27FC236}">
                <a16:creationId xmlns:a16="http://schemas.microsoft.com/office/drawing/2014/main" id="{5E339626-7919-358A-150E-FACAA51DB078}"/>
              </a:ext>
            </a:extLst>
          </p:cNvPr>
          <p:cNvSpPr>
            <a:spLocks noGrp="1"/>
          </p:cNvSpPr>
          <p:nvPr>
            <p:ph type="title"/>
          </p:nvPr>
        </p:nvSpPr>
        <p:spPr/>
        <p:txBody>
          <a:bodyPr>
            <a:normAutofit/>
          </a:bodyPr>
          <a:lstStyle/>
          <a:p>
            <a:r>
              <a:rPr lang="en-US" altLang="en-GB" sz="3000" dirty="0" err="1">
                <a:latin typeface="Tahoma" panose="020B0604030504040204" pitchFamily="34" charset="0"/>
                <a:ea typeface="Tahoma" panose="020B0604030504040204" pitchFamily="34" charset="0"/>
                <a:cs typeface="Tahoma" panose="020B0604030504040204" pitchFamily="34" charset="0"/>
              </a:rPr>
              <a:t>Componentns</a:t>
            </a:r>
            <a:endParaRPr lang="en-US" altLang="en-GB" sz="30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B281C315-C957-9E90-81F8-62C2323FE6B5}"/>
              </a:ext>
            </a:extLst>
          </p:cNvPr>
          <p:cNvGraphicFramePr>
            <a:graphicFrameLocks noGrp="1"/>
          </p:cNvGraphicFramePr>
          <p:nvPr>
            <p:extLst>
              <p:ext uri="{D42A27DB-BD31-4B8C-83A1-F6EECF244321}">
                <p14:modId xmlns:p14="http://schemas.microsoft.com/office/powerpoint/2010/main" val="2692142038"/>
              </p:ext>
            </p:extLst>
          </p:nvPr>
        </p:nvGraphicFramePr>
        <p:xfrm>
          <a:off x="2751083" y="1395247"/>
          <a:ext cx="6912304" cy="4690240"/>
        </p:xfrm>
        <a:graphic>
          <a:graphicData uri="http://schemas.openxmlformats.org/drawingml/2006/table">
            <a:tbl>
              <a:tblPr firstRow="1" bandRow="1">
                <a:tableStyleId>{5C22544A-7EE6-4342-B048-85BDC9FD1C3A}</a:tableStyleId>
              </a:tblPr>
              <a:tblGrid>
                <a:gridCol w="3456152">
                  <a:extLst>
                    <a:ext uri="{9D8B030D-6E8A-4147-A177-3AD203B41FA5}">
                      <a16:colId xmlns:a16="http://schemas.microsoft.com/office/drawing/2014/main" val="394768255"/>
                    </a:ext>
                  </a:extLst>
                </a:gridCol>
                <a:gridCol w="3456152">
                  <a:extLst>
                    <a:ext uri="{9D8B030D-6E8A-4147-A177-3AD203B41FA5}">
                      <a16:colId xmlns:a16="http://schemas.microsoft.com/office/drawing/2014/main" val="2923246985"/>
                    </a:ext>
                  </a:extLst>
                </a:gridCol>
              </a:tblGrid>
              <a:tr h="586280">
                <a:tc>
                  <a:txBody>
                    <a:bodyPr/>
                    <a:lstStyle/>
                    <a:p>
                      <a:pPr algn="ctr"/>
                      <a:r>
                        <a:rPr lang="en-IN" dirty="0"/>
                        <a:t>Components</a:t>
                      </a:r>
                    </a:p>
                  </a:txBody>
                  <a:tcPr>
                    <a:solidFill>
                      <a:schemeClr val="bg1">
                        <a:lumMod val="50000"/>
                      </a:schemeClr>
                    </a:solidFill>
                  </a:tcPr>
                </a:tc>
                <a:tc>
                  <a:txBody>
                    <a:bodyPr/>
                    <a:lstStyle/>
                    <a:p>
                      <a:pPr algn="ctr"/>
                      <a:r>
                        <a:rPr lang="en-IN" dirty="0"/>
                        <a:t>Cost (Rs.)</a:t>
                      </a:r>
                    </a:p>
                  </a:txBody>
                  <a:tcPr>
                    <a:solidFill>
                      <a:schemeClr val="bg1">
                        <a:lumMod val="50000"/>
                      </a:schemeClr>
                    </a:solidFill>
                  </a:tcPr>
                </a:tc>
                <a:extLst>
                  <a:ext uri="{0D108BD9-81ED-4DB2-BD59-A6C34878D82A}">
                    <a16:rowId xmlns:a16="http://schemas.microsoft.com/office/drawing/2014/main" val="1523262167"/>
                  </a:ext>
                </a:extLst>
              </a:tr>
              <a:tr h="586280">
                <a:tc>
                  <a:txBody>
                    <a:bodyPr/>
                    <a:lstStyle/>
                    <a:p>
                      <a:pPr algn="ctr"/>
                      <a:r>
                        <a:rPr lang="en-IN" dirty="0"/>
                        <a:t>Temperature Sensor</a:t>
                      </a:r>
                    </a:p>
                  </a:txBody>
                  <a:tcPr>
                    <a:solidFill>
                      <a:schemeClr val="bg1">
                        <a:lumMod val="50000"/>
                      </a:schemeClr>
                    </a:solidFill>
                  </a:tcPr>
                </a:tc>
                <a:tc>
                  <a:txBody>
                    <a:bodyPr/>
                    <a:lstStyle/>
                    <a:p>
                      <a:pPr algn="ctr"/>
                      <a:r>
                        <a:rPr lang="en-IN" dirty="0"/>
                        <a:t>120</a:t>
                      </a:r>
                    </a:p>
                  </a:txBody>
                  <a:tcPr>
                    <a:solidFill>
                      <a:schemeClr val="bg1">
                        <a:lumMod val="50000"/>
                      </a:schemeClr>
                    </a:solidFill>
                  </a:tcPr>
                </a:tc>
                <a:extLst>
                  <a:ext uri="{0D108BD9-81ED-4DB2-BD59-A6C34878D82A}">
                    <a16:rowId xmlns:a16="http://schemas.microsoft.com/office/drawing/2014/main" val="4012628016"/>
                  </a:ext>
                </a:extLst>
              </a:tr>
              <a:tr h="586280">
                <a:tc>
                  <a:txBody>
                    <a:bodyPr/>
                    <a:lstStyle/>
                    <a:p>
                      <a:pPr algn="ctr"/>
                      <a:r>
                        <a:rPr lang="en-IN" dirty="0"/>
                        <a:t>Vibration Sensor</a:t>
                      </a:r>
                    </a:p>
                  </a:txBody>
                  <a:tcPr>
                    <a:solidFill>
                      <a:schemeClr val="bg1">
                        <a:lumMod val="50000"/>
                      </a:schemeClr>
                    </a:solidFill>
                  </a:tcPr>
                </a:tc>
                <a:tc>
                  <a:txBody>
                    <a:bodyPr/>
                    <a:lstStyle/>
                    <a:p>
                      <a:pPr algn="ctr"/>
                      <a:r>
                        <a:rPr lang="en-IN" dirty="0"/>
                        <a:t>100</a:t>
                      </a:r>
                    </a:p>
                  </a:txBody>
                  <a:tcPr>
                    <a:solidFill>
                      <a:schemeClr val="bg1">
                        <a:lumMod val="50000"/>
                      </a:schemeClr>
                    </a:solidFill>
                  </a:tcPr>
                </a:tc>
                <a:extLst>
                  <a:ext uri="{0D108BD9-81ED-4DB2-BD59-A6C34878D82A}">
                    <a16:rowId xmlns:a16="http://schemas.microsoft.com/office/drawing/2014/main" val="1770868729"/>
                  </a:ext>
                </a:extLst>
              </a:tr>
              <a:tr h="586280">
                <a:tc>
                  <a:txBody>
                    <a:bodyPr/>
                    <a:lstStyle/>
                    <a:p>
                      <a:pPr algn="ctr"/>
                      <a:r>
                        <a:rPr lang="en-IN" dirty="0"/>
                        <a:t>IR Sensor</a:t>
                      </a:r>
                    </a:p>
                  </a:txBody>
                  <a:tcPr>
                    <a:solidFill>
                      <a:schemeClr val="bg1">
                        <a:lumMod val="50000"/>
                      </a:schemeClr>
                    </a:solidFill>
                  </a:tcPr>
                </a:tc>
                <a:tc>
                  <a:txBody>
                    <a:bodyPr/>
                    <a:lstStyle/>
                    <a:p>
                      <a:pPr algn="ctr"/>
                      <a:r>
                        <a:rPr lang="en-IN" dirty="0"/>
                        <a:t>30</a:t>
                      </a:r>
                    </a:p>
                  </a:txBody>
                  <a:tcPr>
                    <a:solidFill>
                      <a:schemeClr val="bg1">
                        <a:lumMod val="50000"/>
                      </a:schemeClr>
                    </a:solidFill>
                  </a:tcPr>
                </a:tc>
                <a:extLst>
                  <a:ext uri="{0D108BD9-81ED-4DB2-BD59-A6C34878D82A}">
                    <a16:rowId xmlns:a16="http://schemas.microsoft.com/office/drawing/2014/main" val="248920434"/>
                  </a:ext>
                </a:extLst>
              </a:tr>
              <a:tr h="586280">
                <a:tc>
                  <a:txBody>
                    <a:bodyPr/>
                    <a:lstStyle/>
                    <a:p>
                      <a:pPr algn="ctr"/>
                      <a:r>
                        <a:rPr lang="en-IN" dirty="0"/>
                        <a:t>Display Module</a:t>
                      </a:r>
                    </a:p>
                  </a:txBody>
                  <a:tcPr>
                    <a:solidFill>
                      <a:schemeClr val="bg1">
                        <a:lumMod val="50000"/>
                      </a:schemeClr>
                    </a:solidFill>
                  </a:tcPr>
                </a:tc>
                <a:tc>
                  <a:txBody>
                    <a:bodyPr/>
                    <a:lstStyle/>
                    <a:p>
                      <a:pPr algn="ctr"/>
                      <a:r>
                        <a:rPr lang="en-IN" dirty="0"/>
                        <a:t>500</a:t>
                      </a:r>
                    </a:p>
                  </a:txBody>
                  <a:tcPr>
                    <a:solidFill>
                      <a:schemeClr val="bg1">
                        <a:lumMod val="50000"/>
                      </a:schemeClr>
                    </a:solidFill>
                  </a:tcPr>
                </a:tc>
                <a:extLst>
                  <a:ext uri="{0D108BD9-81ED-4DB2-BD59-A6C34878D82A}">
                    <a16:rowId xmlns:a16="http://schemas.microsoft.com/office/drawing/2014/main" val="1938017775"/>
                  </a:ext>
                </a:extLst>
              </a:tr>
              <a:tr h="586280">
                <a:tc>
                  <a:txBody>
                    <a:bodyPr/>
                    <a:lstStyle/>
                    <a:p>
                      <a:pPr algn="ctr"/>
                      <a:r>
                        <a:rPr lang="en-IN" dirty="0"/>
                        <a:t>LCD Display</a:t>
                      </a:r>
                    </a:p>
                  </a:txBody>
                  <a:tcPr>
                    <a:solidFill>
                      <a:schemeClr val="bg1">
                        <a:lumMod val="50000"/>
                      </a:schemeClr>
                    </a:solidFill>
                  </a:tcPr>
                </a:tc>
                <a:tc>
                  <a:txBody>
                    <a:bodyPr/>
                    <a:lstStyle/>
                    <a:p>
                      <a:pPr algn="ctr"/>
                      <a:r>
                        <a:rPr lang="en-IN" dirty="0"/>
                        <a:t>200</a:t>
                      </a:r>
                    </a:p>
                  </a:txBody>
                  <a:tcPr>
                    <a:solidFill>
                      <a:schemeClr val="bg1">
                        <a:lumMod val="50000"/>
                      </a:schemeClr>
                    </a:solidFill>
                  </a:tcPr>
                </a:tc>
                <a:extLst>
                  <a:ext uri="{0D108BD9-81ED-4DB2-BD59-A6C34878D82A}">
                    <a16:rowId xmlns:a16="http://schemas.microsoft.com/office/drawing/2014/main" val="3971737764"/>
                  </a:ext>
                </a:extLst>
              </a:tr>
              <a:tr h="586280">
                <a:tc>
                  <a:txBody>
                    <a:bodyPr/>
                    <a:lstStyle/>
                    <a:p>
                      <a:pPr algn="ctr"/>
                      <a:r>
                        <a:rPr lang="en-IN" dirty="0"/>
                        <a:t>ESP8266</a:t>
                      </a:r>
                    </a:p>
                  </a:txBody>
                  <a:tcPr>
                    <a:solidFill>
                      <a:schemeClr val="bg1">
                        <a:lumMod val="50000"/>
                      </a:schemeClr>
                    </a:solidFill>
                  </a:tcPr>
                </a:tc>
                <a:tc>
                  <a:txBody>
                    <a:bodyPr/>
                    <a:lstStyle/>
                    <a:p>
                      <a:pPr algn="ctr"/>
                      <a:r>
                        <a:rPr lang="en-IN" dirty="0"/>
                        <a:t>400</a:t>
                      </a:r>
                    </a:p>
                  </a:txBody>
                  <a:tcPr>
                    <a:solidFill>
                      <a:schemeClr val="bg1">
                        <a:lumMod val="50000"/>
                      </a:schemeClr>
                    </a:solidFill>
                  </a:tcPr>
                </a:tc>
                <a:extLst>
                  <a:ext uri="{0D108BD9-81ED-4DB2-BD59-A6C34878D82A}">
                    <a16:rowId xmlns:a16="http://schemas.microsoft.com/office/drawing/2014/main" val="4254131920"/>
                  </a:ext>
                </a:extLst>
              </a:tr>
              <a:tr h="586280">
                <a:tc>
                  <a:txBody>
                    <a:bodyPr/>
                    <a:lstStyle/>
                    <a:p>
                      <a:pPr algn="ctr"/>
                      <a:r>
                        <a:rPr lang="en-IN" dirty="0"/>
                        <a:t>Wind Mill(</a:t>
                      </a:r>
                      <a:r>
                        <a:rPr lang="en-IN" dirty="0" err="1"/>
                        <a:t>Motor,Proppler,Battery</a:t>
                      </a:r>
                      <a:r>
                        <a:rPr lang="en-IN" dirty="0"/>
                        <a:t>)</a:t>
                      </a:r>
                    </a:p>
                  </a:txBody>
                  <a:tcPr>
                    <a:solidFill>
                      <a:schemeClr val="bg1">
                        <a:lumMod val="50000"/>
                      </a:schemeClr>
                    </a:solidFill>
                  </a:tcPr>
                </a:tc>
                <a:tc>
                  <a:txBody>
                    <a:bodyPr/>
                    <a:lstStyle/>
                    <a:p>
                      <a:pPr algn="ctr"/>
                      <a:r>
                        <a:rPr lang="en-IN" dirty="0"/>
                        <a:t>500</a:t>
                      </a:r>
                    </a:p>
                  </a:txBody>
                  <a:tcPr>
                    <a:solidFill>
                      <a:schemeClr val="bg1">
                        <a:lumMod val="50000"/>
                      </a:schemeClr>
                    </a:solidFill>
                  </a:tcPr>
                </a:tc>
                <a:extLst>
                  <a:ext uri="{0D108BD9-81ED-4DB2-BD59-A6C34878D82A}">
                    <a16:rowId xmlns:a16="http://schemas.microsoft.com/office/drawing/2014/main" val="764874488"/>
                  </a:ext>
                </a:extLst>
              </a:tr>
            </a:tbl>
          </a:graphicData>
        </a:graphic>
      </p:graphicFrame>
    </p:spTree>
    <p:extLst>
      <p:ext uri="{BB962C8B-B14F-4D97-AF65-F5344CB8AC3E}">
        <p14:creationId xmlns:p14="http://schemas.microsoft.com/office/powerpoint/2010/main" val="62338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D488AB3-0BD9-B24F-2E9A-5CDE357C53A2}"/>
              </a:ext>
            </a:extLst>
          </p:cNvPr>
          <p:cNvSpPr/>
          <p:nvPr/>
        </p:nvSpPr>
        <p:spPr>
          <a:xfrm>
            <a:off x="140335" y="164592"/>
            <a:ext cx="11911330" cy="6528816"/>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2" name="Title 1"/>
          <p:cNvSpPr>
            <a:spLocks noGrp="1"/>
          </p:cNvSpPr>
          <p:nvPr>
            <p:ph type="title"/>
          </p:nvPr>
        </p:nvSpPr>
        <p:spPr/>
        <p:txBody>
          <a:bodyPr/>
          <a:lstStyle/>
          <a:p>
            <a:r>
              <a:rPr lang="en-US" altLang="en-GB" dirty="0"/>
              <a:t>References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Zhang, Z., Verma, A., &amp; </a:t>
            </a:r>
            <a:r>
              <a:rPr lang="en-US" altLang="en-US" sz="2600" dirty="0" err="1">
                <a:latin typeface="Times New Roman" panose="02020603050405020304" pitchFamily="18" charset="0"/>
                <a:cs typeface="Times New Roman" panose="02020603050405020304" pitchFamily="18" charset="0"/>
              </a:rPr>
              <a:t>Kusiak</a:t>
            </a:r>
            <a:r>
              <a:rPr lang="en-US" altLang="en-US" sz="2600" dirty="0">
                <a:latin typeface="Times New Roman" panose="02020603050405020304" pitchFamily="18" charset="0"/>
                <a:cs typeface="Times New Roman" panose="02020603050405020304" pitchFamily="18" charset="0"/>
              </a:rPr>
              <a:t>, A. (2012). Fault Analysis and Condition Monitoring of Wind Turbines. Renewable Energy, 45, 175-183.</a:t>
            </a:r>
            <a:endParaRPr lang="en-GB" alt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600" dirty="0" err="1">
                <a:latin typeface="Times New Roman" panose="02020603050405020304" pitchFamily="18" charset="0"/>
                <a:cs typeface="Times New Roman" panose="02020603050405020304" pitchFamily="18" charset="0"/>
              </a:rPr>
              <a:t>Kusiak</a:t>
            </a:r>
            <a:r>
              <a:rPr lang="en-US" altLang="en-US" sz="2600" dirty="0">
                <a:latin typeface="Times New Roman" panose="02020603050405020304" pitchFamily="18" charset="0"/>
                <a:cs typeface="Times New Roman" panose="02020603050405020304" pitchFamily="18" charset="0"/>
              </a:rPr>
              <a:t>, A. (2013). Smart Wind Turbines: Data Analytics and Reliability-Centered Maintenance.</a:t>
            </a:r>
          </a:p>
          <a:p>
            <a:pPr algn="just">
              <a:buFont typeface="Wingdings" panose="05000000000000000000" pitchFamily="2" charset="2"/>
              <a:buChar char="Ø"/>
            </a:pPr>
            <a:r>
              <a:rPr lang="en-US" altLang="en-US" sz="2600" dirty="0" err="1">
                <a:latin typeface="Times New Roman" panose="02020603050405020304" pitchFamily="18" charset="0"/>
                <a:cs typeface="Times New Roman" panose="02020603050405020304" pitchFamily="18" charset="0"/>
              </a:rPr>
              <a:t>Tavner</a:t>
            </a:r>
            <a:r>
              <a:rPr lang="en-US" altLang="en-US" sz="2600" dirty="0">
                <a:latin typeface="Times New Roman" panose="02020603050405020304" pitchFamily="18" charset="0"/>
                <a:cs typeface="Times New Roman" panose="02020603050405020304" pitchFamily="18" charset="0"/>
              </a:rPr>
              <a:t>, P. (2012). Condition Monitoring of Rotating Electrical Machines. IET Renewable Energy Series.</a:t>
            </a:r>
            <a:endParaRPr lang="en-GB" alt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349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Tahoma</vt:lpstr>
      <vt:lpstr>Times New Roman</vt:lpstr>
      <vt:lpstr>Wingdings</vt:lpstr>
      <vt:lpstr>Office Theme</vt:lpstr>
      <vt:lpstr>PowerPoint Presentation</vt:lpstr>
      <vt:lpstr>Problem Statement</vt:lpstr>
      <vt:lpstr>Existing System</vt:lpstr>
      <vt:lpstr>Objectives</vt:lpstr>
      <vt:lpstr>Block Diagram</vt:lpstr>
      <vt:lpstr>Simulation</vt:lpstr>
      <vt:lpstr>Componentns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  Academic Year 2024-2025 (EVEN SEM)</dc:title>
  <dc:creator/>
  <cp:lastModifiedBy>charan R</cp:lastModifiedBy>
  <cp:revision>14</cp:revision>
  <dcterms:created xsi:type="dcterms:W3CDTF">2025-01-31T04:50:52Z</dcterms:created>
  <dcterms:modified xsi:type="dcterms:W3CDTF">2025-08-15T08:10:27Z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BDBA348D67984CF9A3458B980A026AD5_11</vt:lpwstr>
  </property>
  <property fmtid="{D5CDD505-2E9C-101B-9397-08002B2CF9AE}" pid="3" name="KSOProductBuildVer">
    <vt:lpwstr>2057-12.2.0.19821</vt:lpwstr>
  </property>
</Properties>
</file>