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5"/>
  </p:notesMasterIdLst>
  <p:sldIdLst>
    <p:sldId id="258" r:id="rId2"/>
    <p:sldId id="278" r:id="rId3"/>
    <p:sldId id="281" r:id="rId4"/>
    <p:sldId id="262" r:id="rId5"/>
    <p:sldId id="266" r:id="rId6"/>
    <p:sldId id="269" r:id="rId7"/>
    <p:sldId id="270" r:id="rId8"/>
    <p:sldId id="273" r:id="rId9"/>
    <p:sldId id="274" r:id="rId10"/>
    <p:sldId id="275" r:id="rId11"/>
    <p:sldId id="276" r:id="rId12"/>
    <p:sldId id="277" r:id="rId13"/>
    <p:sldId id="259" r:id="rId14"/>
  </p:sldIdLst>
  <p:sldSz cx="12192000" cy="6858000"/>
  <p:notesSz cx="6858000" cy="9144000"/>
  <p:embeddedFontLst>
    <p:embeddedFont>
      <p:font typeface="Libre Baskerville" panose="02000000000000000000" pitchFamily="2" charset="0"/>
      <p:regular r:id="rId16"/>
      <p:bold r:id="rId17"/>
      <p:italic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GoogleSlidesCustomDataVersion2">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xmlns="" r:id="rId25" roundtripDataSignature="AMtx7mhnFQsu0qTBRZ+C47HNp0tuHCNko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A8AB3D0-FCEE-4CCF-B84F-86ECABC19D6A}" v="47" dt="2024-02-23T08:42:13.984"/>
    <p1510:client id="{2F21005E-C8D8-43EC-959F-BA8757273854}" v="468" dt="2024-02-22T16:29:38.925"/>
    <p1510:client id="{473AF3B9-4C95-4B42-8C85-BB940F66BC88}" v="45" dt="2024-02-23T08:52:28.012"/>
    <p1510:client id="{6DD8F61B-3B65-4AB7-8763-FC965C78FCAF}" v="227" dt="2024-02-23T08:32:43.759"/>
    <p1510:client id="{765F519B-4309-4B93-9738-C93E738A1394}" v="1116" dt="2024-02-22T10:33:49.935"/>
    <p1510:client id="{86224FA9-7C9E-4DC9-AC5B-119272142CD6}" v="672" dt="2024-02-23T08:05:23.717"/>
    <p1510:client id="{962ED60A-751A-4192-879B-3367C90B2767}" v="9" dt="2024-02-23T08:47:09.609"/>
    <p1510:client id="{C1135379-CB1C-48F8-997A-54E0E7E04CD8}" v="56" dt="2024-02-22T10:48:41.683"/>
    <p1510:client id="{CA61E9A4-F6B7-424D-BB78-7BE1A758215B}" v="258" dt="2024-02-22T18:35:25.673"/>
    <p1510:client id="{F5AFD847-6B9E-4083-A67A-94D74268E21B}" v="15" dt="2024-02-23T09:03:14.74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7" d="100"/>
          <a:sy n="87" d="100"/>
        </p:scale>
        <p:origin x="499"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customschemas.google.com/relationships/presentationmetadata" Target="metadata"/><Relationship Id="rId2" Type="http://schemas.openxmlformats.org/officeDocument/2006/relationships/slide" Target="slides/slide1.xml"/><Relationship Id="rId16" Type="http://schemas.openxmlformats.org/officeDocument/2006/relationships/font" Target="fonts/font1.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7" Type="http://schemas.openxmlformats.org/officeDocument/2006/relationships/viewProps" Target="viewProps.xml"/><Relationship Id="rId30" Type="http://schemas.microsoft.com/office/2015/10/relationships/revisionInfo" Target="revisionInfo.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8B47A15D-DD41-4BE5-8CDE-613FC51561F5}"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635DF136-7144-4C57-93C7-B56DEF18E2A6}">
      <dgm:prSet/>
      <dgm:spPr/>
      <dgm:t>
        <a:bodyPr/>
        <a:lstStyle/>
        <a:p>
          <a:r>
            <a:rPr lang="en-US" b="0" i="0"/>
            <a:t>The engineering industry is currently confronted with the challenge of optimizing the career trajectory of its graduates. Despite possessing diverse cognitive, technical, and personality skills, many engineering graduates struggle in a fiercely competitive job market. </a:t>
          </a:r>
          <a:endParaRPr lang="en-US"/>
        </a:p>
      </dgm:t>
    </dgm:pt>
    <dgm:pt modelId="{174D2705-16F3-4B99-A7CB-B24320418E0A}" type="parTrans" cxnId="{27D22BA5-0246-42AA-B893-011644D5BCEC}">
      <dgm:prSet/>
      <dgm:spPr/>
      <dgm:t>
        <a:bodyPr/>
        <a:lstStyle/>
        <a:p>
          <a:endParaRPr lang="en-US"/>
        </a:p>
      </dgm:t>
    </dgm:pt>
    <dgm:pt modelId="{171909BA-B471-474D-A85C-5F7BE03DDABB}" type="sibTrans" cxnId="{27D22BA5-0246-42AA-B893-011644D5BCEC}">
      <dgm:prSet/>
      <dgm:spPr/>
      <dgm:t>
        <a:bodyPr/>
        <a:lstStyle/>
        <a:p>
          <a:endParaRPr lang="en-US"/>
        </a:p>
      </dgm:t>
    </dgm:pt>
    <dgm:pt modelId="{C221B40D-3838-4CE0-B583-4ABDAEF246BD}">
      <dgm:prSet/>
      <dgm:spPr/>
      <dgm:t>
        <a:bodyPr/>
        <a:lstStyle/>
        <a:p>
          <a:r>
            <a:rPr lang="en-US" b="0" i="0"/>
            <a:t>In response, we are undertaking an extensive data exploration and analysis initiative. Through thorough examination of a comprehensive dataset comprising employment outcomes, standardized scores from cognitive, technical, and personality assessments, as well as demographic information, our goal is to unveil the keys to career advancement.</a:t>
          </a:r>
          <a:endParaRPr lang="en-US"/>
        </a:p>
      </dgm:t>
    </dgm:pt>
    <dgm:pt modelId="{5DC5BEDA-0731-4E38-868C-2082381C1290}" type="parTrans" cxnId="{9B30FE28-AC32-4444-9DA8-5F5FBF39F0CA}">
      <dgm:prSet/>
      <dgm:spPr/>
      <dgm:t>
        <a:bodyPr/>
        <a:lstStyle/>
        <a:p>
          <a:endParaRPr lang="en-US"/>
        </a:p>
      </dgm:t>
    </dgm:pt>
    <dgm:pt modelId="{794B0ED7-77F5-4FB3-B5D9-2F3EC778A54C}" type="sibTrans" cxnId="{9B30FE28-AC32-4444-9DA8-5F5FBF39F0CA}">
      <dgm:prSet/>
      <dgm:spPr/>
      <dgm:t>
        <a:bodyPr/>
        <a:lstStyle/>
        <a:p>
          <a:endParaRPr lang="en-US"/>
        </a:p>
      </dgm:t>
    </dgm:pt>
    <dgm:pt modelId="{6AD9C2AB-B274-4CDF-8D8F-847D50CF48F2}">
      <dgm:prSet/>
      <dgm:spPr/>
      <dgm:t>
        <a:bodyPr/>
        <a:lstStyle/>
        <a:p>
          <a:r>
            <a:rPr lang="en-US" b="0" i="0"/>
            <a:t>Our mission is unequivocal: to unearth actionable insights that will transform the employment landscape for engineering graduates, guiding them towards fulfilling and prosperous professional paths.</a:t>
          </a:r>
          <a:endParaRPr lang="en-US"/>
        </a:p>
      </dgm:t>
    </dgm:pt>
    <dgm:pt modelId="{644A9CEA-9647-414D-94D5-F2FFF4A42188}" type="parTrans" cxnId="{3273E89B-C159-4763-946E-BE7FF0FFFC96}">
      <dgm:prSet/>
      <dgm:spPr/>
      <dgm:t>
        <a:bodyPr/>
        <a:lstStyle/>
        <a:p>
          <a:endParaRPr lang="en-US"/>
        </a:p>
      </dgm:t>
    </dgm:pt>
    <dgm:pt modelId="{977EB7EB-41FF-4FE6-AEAC-F16BEF9E5923}" type="sibTrans" cxnId="{3273E89B-C159-4763-946E-BE7FF0FFFC96}">
      <dgm:prSet/>
      <dgm:spPr/>
      <dgm:t>
        <a:bodyPr/>
        <a:lstStyle/>
        <a:p>
          <a:endParaRPr lang="en-US"/>
        </a:p>
      </dgm:t>
    </dgm:pt>
    <dgm:pt modelId="{B9185B10-783B-4D7B-9911-988E614E1FC0}" type="pres">
      <dgm:prSet presAssocID="{8B47A15D-DD41-4BE5-8CDE-613FC51561F5}" presName="root" presStyleCnt="0">
        <dgm:presLayoutVars>
          <dgm:dir/>
          <dgm:resizeHandles val="exact"/>
        </dgm:presLayoutVars>
      </dgm:prSet>
      <dgm:spPr/>
    </dgm:pt>
    <dgm:pt modelId="{2C1B28B9-DA7A-4B06-868A-589C9B569C2F}" type="pres">
      <dgm:prSet presAssocID="{635DF136-7144-4C57-93C7-B56DEF18E2A6}" presName="compNode" presStyleCnt="0"/>
      <dgm:spPr/>
    </dgm:pt>
    <dgm:pt modelId="{B12449AB-3210-47E8-8CB1-195585A23456}" type="pres">
      <dgm:prSet presAssocID="{635DF136-7144-4C57-93C7-B56DEF18E2A6}" presName="bgRect" presStyleLbl="bgShp" presStyleIdx="0" presStyleCnt="3"/>
      <dgm:spPr/>
    </dgm:pt>
    <dgm:pt modelId="{C73C1CB3-D180-4F61-93F9-65C0C5D8A863}" type="pres">
      <dgm:prSet presAssocID="{635DF136-7144-4C57-93C7-B56DEF18E2A6}"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iploma Roll"/>
        </a:ext>
      </dgm:extLst>
    </dgm:pt>
    <dgm:pt modelId="{11EF8816-28BC-4701-9859-97B6300881DC}" type="pres">
      <dgm:prSet presAssocID="{635DF136-7144-4C57-93C7-B56DEF18E2A6}" presName="spaceRect" presStyleCnt="0"/>
      <dgm:spPr/>
    </dgm:pt>
    <dgm:pt modelId="{8FD4BBAD-0D8D-43D9-B85C-22005FA9CC9F}" type="pres">
      <dgm:prSet presAssocID="{635DF136-7144-4C57-93C7-B56DEF18E2A6}" presName="parTx" presStyleLbl="revTx" presStyleIdx="0" presStyleCnt="3">
        <dgm:presLayoutVars>
          <dgm:chMax val="0"/>
          <dgm:chPref val="0"/>
        </dgm:presLayoutVars>
      </dgm:prSet>
      <dgm:spPr/>
    </dgm:pt>
    <dgm:pt modelId="{F98D29A8-B208-4463-B36D-E6ED5F0B9CF4}" type="pres">
      <dgm:prSet presAssocID="{171909BA-B471-474D-A85C-5F7BE03DDABB}" presName="sibTrans" presStyleCnt="0"/>
      <dgm:spPr/>
    </dgm:pt>
    <dgm:pt modelId="{C2F9506E-CD18-4E22-BFBC-B9BCD2C45989}" type="pres">
      <dgm:prSet presAssocID="{C221B40D-3838-4CE0-B583-4ABDAEF246BD}" presName="compNode" presStyleCnt="0"/>
      <dgm:spPr/>
    </dgm:pt>
    <dgm:pt modelId="{7B31728F-0122-4FA3-898B-C5DAB0BA7919}" type="pres">
      <dgm:prSet presAssocID="{C221B40D-3838-4CE0-B583-4ABDAEF246BD}" presName="bgRect" presStyleLbl="bgShp" presStyleIdx="1" presStyleCnt="3"/>
      <dgm:spPr/>
    </dgm:pt>
    <dgm:pt modelId="{BEA912D9-7CF7-4605-B04D-1B70333D7B45}" type="pres">
      <dgm:prSet presAssocID="{C221B40D-3838-4CE0-B583-4ABDAEF246BD}"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tatistics"/>
        </a:ext>
      </dgm:extLst>
    </dgm:pt>
    <dgm:pt modelId="{9DFE22F9-11BB-4FC7-A9AC-278AC0DD1BE3}" type="pres">
      <dgm:prSet presAssocID="{C221B40D-3838-4CE0-B583-4ABDAEF246BD}" presName="spaceRect" presStyleCnt="0"/>
      <dgm:spPr/>
    </dgm:pt>
    <dgm:pt modelId="{041FDEB5-B6DD-4B6B-B10C-AD034113CED9}" type="pres">
      <dgm:prSet presAssocID="{C221B40D-3838-4CE0-B583-4ABDAEF246BD}" presName="parTx" presStyleLbl="revTx" presStyleIdx="1" presStyleCnt="3">
        <dgm:presLayoutVars>
          <dgm:chMax val="0"/>
          <dgm:chPref val="0"/>
        </dgm:presLayoutVars>
      </dgm:prSet>
      <dgm:spPr/>
    </dgm:pt>
    <dgm:pt modelId="{467A76F5-F7BD-4072-91CD-67B1C10DFCDF}" type="pres">
      <dgm:prSet presAssocID="{794B0ED7-77F5-4FB3-B5D9-2F3EC778A54C}" presName="sibTrans" presStyleCnt="0"/>
      <dgm:spPr/>
    </dgm:pt>
    <dgm:pt modelId="{D793F281-E66E-4542-8CF2-861CB94806FC}" type="pres">
      <dgm:prSet presAssocID="{6AD9C2AB-B274-4CDF-8D8F-847D50CF48F2}" presName="compNode" presStyleCnt="0"/>
      <dgm:spPr/>
    </dgm:pt>
    <dgm:pt modelId="{5E43F6A7-B657-4D97-9B15-E3C057A471DE}" type="pres">
      <dgm:prSet presAssocID="{6AD9C2AB-B274-4CDF-8D8F-847D50CF48F2}" presName="bgRect" presStyleLbl="bgShp" presStyleIdx="2" presStyleCnt="3"/>
      <dgm:spPr/>
    </dgm:pt>
    <dgm:pt modelId="{FDA4BD93-FBB3-49BA-893F-0C5D0895781D}" type="pres">
      <dgm:prSet presAssocID="{6AD9C2AB-B274-4CDF-8D8F-847D50CF48F2}"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ead with Gears"/>
        </a:ext>
      </dgm:extLst>
    </dgm:pt>
    <dgm:pt modelId="{C4011952-71FE-416D-8EDF-FF5EBB11F945}" type="pres">
      <dgm:prSet presAssocID="{6AD9C2AB-B274-4CDF-8D8F-847D50CF48F2}" presName="spaceRect" presStyleCnt="0"/>
      <dgm:spPr/>
    </dgm:pt>
    <dgm:pt modelId="{88C3CD25-5F11-4583-BD88-B6754B305045}" type="pres">
      <dgm:prSet presAssocID="{6AD9C2AB-B274-4CDF-8D8F-847D50CF48F2}" presName="parTx" presStyleLbl="revTx" presStyleIdx="2" presStyleCnt="3">
        <dgm:presLayoutVars>
          <dgm:chMax val="0"/>
          <dgm:chPref val="0"/>
        </dgm:presLayoutVars>
      </dgm:prSet>
      <dgm:spPr/>
    </dgm:pt>
  </dgm:ptLst>
  <dgm:cxnLst>
    <dgm:cxn modelId="{9B30FE28-AC32-4444-9DA8-5F5FBF39F0CA}" srcId="{8B47A15D-DD41-4BE5-8CDE-613FC51561F5}" destId="{C221B40D-3838-4CE0-B583-4ABDAEF246BD}" srcOrd="1" destOrd="0" parTransId="{5DC5BEDA-0731-4E38-868C-2082381C1290}" sibTransId="{794B0ED7-77F5-4FB3-B5D9-2F3EC778A54C}"/>
    <dgm:cxn modelId="{C357025C-3D77-4594-B7B2-E89093896950}" type="presOf" srcId="{635DF136-7144-4C57-93C7-B56DEF18E2A6}" destId="{8FD4BBAD-0D8D-43D9-B85C-22005FA9CC9F}" srcOrd="0" destOrd="0" presId="urn:microsoft.com/office/officeart/2018/2/layout/IconVerticalSolidList"/>
    <dgm:cxn modelId="{6DC3755D-7BBB-425F-B2A6-F98AC65E2C30}" type="presOf" srcId="{6AD9C2AB-B274-4CDF-8D8F-847D50CF48F2}" destId="{88C3CD25-5F11-4583-BD88-B6754B305045}" srcOrd="0" destOrd="0" presId="urn:microsoft.com/office/officeart/2018/2/layout/IconVerticalSolidList"/>
    <dgm:cxn modelId="{BC39444A-DA4B-47DD-8736-ECA6C95954B3}" type="presOf" srcId="{C221B40D-3838-4CE0-B583-4ABDAEF246BD}" destId="{041FDEB5-B6DD-4B6B-B10C-AD034113CED9}" srcOrd="0" destOrd="0" presId="urn:microsoft.com/office/officeart/2018/2/layout/IconVerticalSolidList"/>
    <dgm:cxn modelId="{7F090953-830D-488B-AE79-FC4DBF772C3C}" type="presOf" srcId="{8B47A15D-DD41-4BE5-8CDE-613FC51561F5}" destId="{B9185B10-783B-4D7B-9911-988E614E1FC0}" srcOrd="0" destOrd="0" presId="urn:microsoft.com/office/officeart/2018/2/layout/IconVerticalSolidList"/>
    <dgm:cxn modelId="{3273E89B-C159-4763-946E-BE7FF0FFFC96}" srcId="{8B47A15D-DD41-4BE5-8CDE-613FC51561F5}" destId="{6AD9C2AB-B274-4CDF-8D8F-847D50CF48F2}" srcOrd="2" destOrd="0" parTransId="{644A9CEA-9647-414D-94D5-F2FFF4A42188}" sibTransId="{977EB7EB-41FF-4FE6-AEAC-F16BEF9E5923}"/>
    <dgm:cxn modelId="{27D22BA5-0246-42AA-B893-011644D5BCEC}" srcId="{8B47A15D-DD41-4BE5-8CDE-613FC51561F5}" destId="{635DF136-7144-4C57-93C7-B56DEF18E2A6}" srcOrd="0" destOrd="0" parTransId="{174D2705-16F3-4B99-A7CB-B24320418E0A}" sibTransId="{171909BA-B471-474D-A85C-5F7BE03DDABB}"/>
    <dgm:cxn modelId="{DA2FD36B-F26F-45D1-9909-FD60D9227C8B}" type="presParOf" srcId="{B9185B10-783B-4D7B-9911-988E614E1FC0}" destId="{2C1B28B9-DA7A-4B06-868A-589C9B569C2F}" srcOrd="0" destOrd="0" presId="urn:microsoft.com/office/officeart/2018/2/layout/IconVerticalSolidList"/>
    <dgm:cxn modelId="{CD0E016E-6CA3-48F6-94AF-4A586E6CAD7A}" type="presParOf" srcId="{2C1B28B9-DA7A-4B06-868A-589C9B569C2F}" destId="{B12449AB-3210-47E8-8CB1-195585A23456}" srcOrd="0" destOrd="0" presId="urn:microsoft.com/office/officeart/2018/2/layout/IconVerticalSolidList"/>
    <dgm:cxn modelId="{3ECC21EF-2EF7-4510-AE9C-98B215B6AB97}" type="presParOf" srcId="{2C1B28B9-DA7A-4B06-868A-589C9B569C2F}" destId="{C73C1CB3-D180-4F61-93F9-65C0C5D8A863}" srcOrd="1" destOrd="0" presId="urn:microsoft.com/office/officeart/2018/2/layout/IconVerticalSolidList"/>
    <dgm:cxn modelId="{0781DCFE-CF2E-4940-A4D6-6E5BEAA0D5CD}" type="presParOf" srcId="{2C1B28B9-DA7A-4B06-868A-589C9B569C2F}" destId="{11EF8816-28BC-4701-9859-97B6300881DC}" srcOrd="2" destOrd="0" presId="urn:microsoft.com/office/officeart/2018/2/layout/IconVerticalSolidList"/>
    <dgm:cxn modelId="{5B8F8FB4-51A6-459C-B466-1D7DD6FB8028}" type="presParOf" srcId="{2C1B28B9-DA7A-4B06-868A-589C9B569C2F}" destId="{8FD4BBAD-0D8D-43D9-B85C-22005FA9CC9F}" srcOrd="3" destOrd="0" presId="urn:microsoft.com/office/officeart/2018/2/layout/IconVerticalSolidList"/>
    <dgm:cxn modelId="{489B68AE-5B9D-4E62-837E-3138E2D70BBB}" type="presParOf" srcId="{B9185B10-783B-4D7B-9911-988E614E1FC0}" destId="{F98D29A8-B208-4463-B36D-E6ED5F0B9CF4}" srcOrd="1" destOrd="0" presId="urn:microsoft.com/office/officeart/2018/2/layout/IconVerticalSolidList"/>
    <dgm:cxn modelId="{23017CB8-48F7-4958-9D32-56FF3F9F8CAD}" type="presParOf" srcId="{B9185B10-783B-4D7B-9911-988E614E1FC0}" destId="{C2F9506E-CD18-4E22-BFBC-B9BCD2C45989}" srcOrd="2" destOrd="0" presId="urn:microsoft.com/office/officeart/2018/2/layout/IconVerticalSolidList"/>
    <dgm:cxn modelId="{88BAF21B-91D3-4FB5-B5C8-B88BABD786FB}" type="presParOf" srcId="{C2F9506E-CD18-4E22-BFBC-B9BCD2C45989}" destId="{7B31728F-0122-4FA3-898B-C5DAB0BA7919}" srcOrd="0" destOrd="0" presId="urn:microsoft.com/office/officeart/2018/2/layout/IconVerticalSolidList"/>
    <dgm:cxn modelId="{8763C836-5D9B-4797-9AD3-1BCB38E5A6A0}" type="presParOf" srcId="{C2F9506E-CD18-4E22-BFBC-B9BCD2C45989}" destId="{BEA912D9-7CF7-4605-B04D-1B70333D7B45}" srcOrd="1" destOrd="0" presId="urn:microsoft.com/office/officeart/2018/2/layout/IconVerticalSolidList"/>
    <dgm:cxn modelId="{C2F6DB98-A7F6-48DF-B7BD-101193ED7120}" type="presParOf" srcId="{C2F9506E-CD18-4E22-BFBC-B9BCD2C45989}" destId="{9DFE22F9-11BB-4FC7-A9AC-278AC0DD1BE3}" srcOrd="2" destOrd="0" presId="urn:microsoft.com/office/officeart/2018/2/layout/IconVerticalSolidList"/>
    <dgm:cxn modelId="{B872E75E-B47F-4675-B38B-66BB3EF66907}" type="presParOf" srcId="{C2F9506E-CD18-4E22-BFBC-B9BCD2C45989}" destId="{041FDEB5-B6DD-4B6B-B10C-AD034113CED9}" srcOrd="3" destOrd="0" presId="urn:microsoft.com/office/officeart/2018/2/layout/IconVerticalSolidList"/>
    <dgm:cxn modelId="{22CDF7C1-9277-488B-887E-137CD097928B}" type="presParOf" srcId="{B9185B10-783B-4D7B-9911-988E614E1FC0}" destId="{467A76F5-F7BD-4072-91CD-67B1C10DFCDF}" srcOrd="3" destOrd="0" presId="urn:microsoft.com/office/officeart/2018/2/layout/IconVerticalSolidList"/>
    <dgm:cxn modelId="{C73E5BF4-EBF0-4052-B3CC-50FAA5451578}" type="presParOf" srcId="{B9185B10-783B-4D7B-9911-988E614E1FC0}" destId="{D793F281-E66E-4542-8CF2-861CB94806FC}" srcOrd="4" destOrd="0" presId="urn:microsoft.com/office/officeart/2018/2/layout/IconVerticalSolidList"/>
    <dgm:cxn modelId="{D205BA53-B060-4E9A-AF44-7D7D58605795}" type="presParOf" srcId="{D793F281-E66E-4542-8CF2-861CB94806FC}" destId="{5E43F6A7-B657-4D97-9B15-E3C057A471DE}" srcOrd="0" destOrd="0" presId="urn:microsoft.com/office/officeart/2018/2/layout/IconVerticalSolidList"/>
    <dgm:cxn modelId="{3439DBD5-BC0A-4ADF-8ED6-259C5B9E0704}" type="presParOf" srcId="{D793F281-E66E-4542-8CF2-861CB94806FC}" destId="{FDA4BD93-FBB3-49BA-893F-0C5D0895781D}" srcOrd="1" destOrd="0" presId="urn:microsoft.com/office/officeart/2018/2/layout/IconVerticalSolidList"/>
    <dgm:cxn modelId="{A982AE8E-1297-4DF0-B2CA-4ACF6CB00682}" type="presParOf" srcId="{D793F281-E66E-4542-8CF2-861CB94806FC}" destId="{C4011952-71FE-416D-8EDF-FF5EBB11F945}" srcOrd="2" destOrd="0" presId="urn:microsoft.com/office/officeart/2018/2/layout/IconVerticalSolidList"/>
    <dgm:cxn modelId="{5D26D80B-918D-4FBE-BFCD-D4B69BA753E8}" type="presParOf" srcId="{D793F281-E66E-4542-8CF2-861CB94806FC}" destId="{88C3CD25-5F11-4583-BD88-B6754B305045}"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2449AB-3210-47E8-8CB1-195585A23456}">
      <dsp:nvSpPr>
        <dsp:cNvPr id="0" name=""/>
        <dsp:cNvSpPr/>
      </dsp:nvSpPr>
      <dsp:spPr>
        <a:xfrm>
          <a:off x="0" y="531"/>
          <a:ext cx="10515600" cy="1244702"/>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73C1CB3-D180-4F61-93F9-65C0C5D8A863}">
      <dsp:nvSpPr>
        <dsp:cNvPr id="0" name=""/>
        <dsp:cNvSpPr/>
      </dsp:nvSpPr>
      <dsp:spPr>
        <a:xfrm>
          <a:off x="376522" y="280590"/>
          <a:ext cx="684586" cy="68458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FD4BBAD-0D8D-43D9-B85C-22005FA9CC9F}">
      <dsp:nvSpPr>
        <dsp:cNvPr id="0" name=""/>
        <dsp:cNvSpPr/>
      </dsp:nvSpPr>
      <dsp:spPr>
        <a:xfrm>
          <a:off x="1437631" y="531"/>
          <a:ext cx="907796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l" defTabSz="711200">
            <a:lnSpc>
              <a:spcPct val="90000"/>
            </a:lnSpc>
            <a:spcBef>
              <a:spcPct val="0"/>
            </a:spcBef>
            <a:spcAft>
              <a:spcPct val="35000"/>
            </a:spcAft>
            <a:buNone/>
          </a:pPr>
          <a:r>
            <a:rPr lang="en-US" sz="1600" b="0" i="0" kern="1200"/>
            <a:t>The engineering industry is currently confronted with the challenge of optimizing the career trajectory of its graduates. Despite possessing diverse cognitive, technical, and personality skills, many engineering graduates struggle in a fiercely competitive job market. </a:t>
          </a:r>
          <a:endParaRPr lang="en-US" sz="1600" kern="1200"/>
        </a:p>
      </dsp:txBody>
      <dsp:txXfrm>
        <a:off x="1437631" y="531"/>
        <a:ext cx="9077968" cy="1244702"/>
      </dsp:txXfrm>
    </dsp:sp>
    <dsp:sp modelId="{7B31728F-0122-4FA3-898B-C5DAB0BA7919}">
      <dsp:nvSpPr>
        <dsp:cNvPr id="0" name=""/>
        <dsp:cNvSpPr/>
      </dsp:nvSpPr>
      <dsp:spPr>
        <a:xfrm>
          <a:off x="0" y="1556410"/>
          <a:ext cx="10515600" cy="1244702"/>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EA912D9-7CF7-4605-B04D-1B70333D7B45}">
      <dsp:nvSpPr>
        <dsp:cNvPr id="0" name=""/>
        <dsp:cNvSpPr/>
      </dsp:nvSpPr>
      <dsp:spPr>
        <a:xfrm>
          <a:off x="376522" y="1836468"/>
          <a:ext cx="684586" cy="68458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41FDEB5-B6DD-4B6B-B10C-AD034113CED9}">
      <dsp:nvSpPr>
        <dsp:cNvPr id="0" name=""/>
        <dsp:cNvSpPr/>
      </dsp:nvSpPr>
      <dsp:spPr>
        <a:xfrm>
          <a:off x="1437631" y="1556410"/>
          <a:ext cx="907796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l" defTabSz="711200">
            <a:lnSpc>
              <a:spcPct val="90000"/>
            </a:lnSpc>
            <a:spcBef>
              <a:spcPct val="0"/>
            </a:spcBef>
            <a:spcAft>
              <a:spcPct val="35000"/>
            </a:spcAft>
            <a:buNone/>
          </a:pPr>
          <a:r>
            <a:rPr lang="en-US" sz="1600" b="0" i="0" kern="1200"/>
            <a:t>In response, we are undertaking an extensive data exploration and analysis initiative. Through thorough examination of a comprehensive dataset comprising employment outcomes, standardized scores from cognitive, technical, and personality assessments, as well as demographic information, our goal is to unveil the keys to career advancement.</a:t>
          </a:r>
          <a:endParaRPr lang="en-US" sz="1600" kern="1200"/>
        </a:p>
      </dsp:txBody>
      <dsp:txXfrm>
        <a:off x="1437631" y="1556410"/>
        <a:ext cx="9077968" cy="1244702"/>
      </dsp:txXfrm>
    </dsp:sp>
    <dsp:sp modelId="{5E43F6A7-B657-4D97-9B15-E3C057A471DE}">
      <dsp:nvSpPr>
        <dsp:cNvPr id="0" name=""/>
        <dsp:cNvSpPr/>
      </dsp:nvSpPr>
      <dsp:spPr>
        <a:xfrm>
          <a:off x="0" y="3112289"/>
          <a:ext cx="10515600" cy="1244702"/>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DA4BD93-FBB3-49BA-893F-0C5D0895781D}">
      <dsp:nvSpPr>
        <dsp:cNvPr id="0" name=""/>
        <dsp:cNvSpPr/>
      </dsp:nvSpPr>
      <dsp:spPr>
        <a:xfrm>
          <a:off x="376522" y="3392347"/>
          <a:ext cx="684586" cy="68458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8C3CD25-5F11-4583-BD88-B6754B305045}">
      <dsp:nvSpPr>
        <dsp:cNvPr id="0" name=""/>
        <dsp:cNvSpPr/>
      </dsp:nvSpPr>
      <dsp:spPr>
        <a:xfrm>
          <a:off x="1437631" y="3112289"/>
          <a:ext cx="907796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l" defTabSz="711200">
            <a:lnSpc>
              <a:spcPct val="90000"/>
            </a:lnSpc>
            <a:spcBef>
              <a:spcPct val="0"/>
            </a:spcBef>
            <a:spcAft>
              <a:spcPct val="35000"/>
            </a:spcAft>
            <a:buNone/>
          </a:pPr>
          <a:r>
            <a:rPr lang="en-US" sz="1600" b="0" i="0" kern="1200"/>
            <a:t>Our mission is unequivocal: to unearth actionable insights that will transform the employment landscape for engineering graduates, guiding them towards fulfilling and prosperous professional paths.</a:t>
          </a:r>
          <a:endParaRPr lang="en-US" sz="1600" kern="1200"/>
        </a:p>
      </dsp:txBody>
      <dsp:txXfrm>
        <a:off x="1437631" y="3112289"/>
        <a:ext cx="9077968" cy="1244702"/>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14" name="Google Shape;11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8"/>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8"/>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4" name="Google Shape;24;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7" name="Google Shape;27;p8"/>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0" name="Google Shape;90;p1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8"/>
        <p:cNvGrpSpPr/>
        <p:nvPr/>
      </p:nvGrpSpPr>
      <p:grpSpPr>
        <a:xfrm>
          <a:off x="0" y="0"/>
          <a:ext cx="0" cy="0"/>
          <a:chOff x="0" y="0"/>
          <a:chExt cx="0" cy="0"/>
        </a:xfrm>
      </p:grpSpPr>
      <p:sp>
        <p:nvSpPr>
          <p:cNvPr id="29" name="Google Shape;29;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2" name="Google Shape;32;p9"/>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3"/>
        <p:cNvGrpSpPr/>
        <p:nvPr/>
      </p:nvGrpSpPr>
      <p:grpSpPr>
        <a:xfrm>
          <a:off x="0" y="0"/>
          <a:ext cx="0" cy="0"/>
          <a:chOff x="0" y="0"/>
          <a:chExt cx="0" cy="0"/>
        </a:xfrm>
      </p:grpSpPr>
      <p:sp>
        <p:nvSpPr>
          <p:cNvPr id="34" name="Google Shape;34;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9" name="Google Shape;39;p10"/>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0"/>
        <p:cNvGrpSpPr/>
        <p:nvPr/>
      </p:nvGrpSpPr>
      <p:grpSpPr>
        <a:xfrm>
          <a:off x="0" y="0"/>
          <a:ext cx="0" cy="0"/>
          <a:chOff x="0" y="0"/>
          <a:chExt cx="0" cy="0"/>
        </a:xfrm>
      </p:grpSpPr>
      <p:sp>
        <p:nvSpPr>
          <p:cNvPr id="41" name="Google Shape;41;p1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3" name="Google Shape;43;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46" name="Google Shape;46;p11"/>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7"/>
        <p:cNvGrpSpPr/>
        <p:nvPr/>
      </p:nvGrpSpPr>
      <p:grpSpPr>
        <a:xfrm>
          <a:off x="0" y="0"/>
          <a:ext cx="0" cy="0"/>
          <a:chOff x="0" y="0"/>
          <a:chExt cx="0" cy="0"/>
        </a:xfrm>
      </p:grpSpPr>
      <p:sp>
        <p:nvSpPr>
          <p:cNvPr id="48" name="Google Shape;48;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1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54" name="Google Shape;54;p12"/>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5"/>
        <p:cNvGrpSpPr/>
        <p:nvPr/>
      </p:nvGrpSpPr>
      <p:grpSpPr>
        <a:xfrm>
          <a:off x="0" y="0"/>
          <a:ext cx="0" cy="0"/>
          <a:chOff x="0" y="0"/>
          <a:chExt cx="0" cy="0"/>
        </a:xfrm>
      </p:grpSpPr>
      <p:sp>
        <p:nvSpPr>
          <p:cNvPr id="56" name="Google Shape;56;p1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1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8" name="Google Shape;58;p1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1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0" name="Google Shape;60;p1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64" name="Google Shape;64;p13"/>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8" name="Google Shape;68;p1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72" name="Google Shape;72;p14"/>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15"/>
          <p:cNvSpPr>
            <a:spLocks noGrp="1"/>
          </p:cNvSpPr>
          <p:nvPr>
            <p:ph type="pic" idx="2"/>
          </p:nvPr>
        </p:nvSpPr>
        <p:spPr>
          <a:xfrm>
            <a:off x="5183188" y="987425"/>
            <a:ext cx="6172200" cy="4873625"/>
          </a:xfrm>
          <a:prstGeom prst="rect">
            <a:avLst/>
          </a:prstGeom>
          <a:noFill/>
          <a:ln>
            <a:noFill/>
          </a:ln>
        </p:spPr>
      </p:sp>
      <p:sp>
        <p:nvSpPr>
          <p:cNvPr id="76" name="Google Shape;76;p1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7" name="Google Shape;77;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0" name="Google Shape;80;p15"/>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1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7" name="Google Shape;87;p16"/>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4"/>
          <p:cNvSpPr txBox="1">
            <a:spLocks noGrp="1"/>
          </p:cNvSpPr>
          <p:nvPr>
            <p:ph type="title"/>
          </p:nvPr>
        </p:nvSpPr>
        <p:spPr>
          <a:xfrm>
            <a:off x="208472" y="18255"/>
            <a:ext cx="10515600" cy="1325563"/>
          </a:xfrm>
          <a:prstGeom prst="rect">
            <a:avLst/>
          </a:prstGeom>
          <a:noFill/>
          <a:ln>
            <a:noFill/>
          </a:ln>
        </p:spPr>
        <p:txBody>
          <a:bodyPr spcFirstLastPara="1" wrap="square" lIns="91425" tIns="45700" rIns="91425" bIns="45700" anchor="ctr" anchorCtr="0">
            <a:normAutofit/>
          </a:bodyPr>
          <a:lstStyle/>
          <a:p>
            <a:pPr>
              <a:buClr>
                <a:srgbClr val="FF0000"/>
              </a:buClr>
              <a:buSzPts val="4400"/>
            </a:pPr>
            <a:r>
              <a:rPr lang="en-IN" sz="3200" b="1">
                <a:solidFill>
                  <a:srgbClr val="FF0000"/>
                </a:solidFill>
              </a:rPr>
              <a:t>Agenda</a:t>
            </a:r>
            <a:r>
              <a:rPr lang="en-IN" b="1">
                <a:solidFill>
                  <a:srgbClr val="FF0000"/>
                </a:solidFill>
              </a:rPr>
              <a:t> </a:t>
            </a:r>
            <a:endParaRPr b="1">
              <a:solidFill>
                <a:srgbClr val="FF0000"/>
              </a:solidFill>
            </a:endParaRPr>
          </a:p>
        </p:txBody>
      </p:sp>
      <p:sp>
        <p:nvSpPr>
          <p:cNvPr id="111" name="Google Shape;111;p4"/>
          <p:cNvSpPr txBox="1">
            <a:spLocks noGrp="1"/>
          </p:cNvSpPr>
          <p:nvPr>
            <p:ph type="body" idx="1"/>
          </p:nvPr>
        </p:nvSpPr>
        <p:spPr>
          <a:xfrm>
            <a:off x="364619" y="1125477"/>
            <a:ext cx="10515600" cy="4351338"/>
          </a:xfrm>
          <a:prstGeom prst="rect">
            <a:avLst/>
          </a:prstGeom>
          <a:noFill/>
          <a:ln>
            <a:noFill/>
          </a:ln>
        </p:spPr>
        <p:txBody>
          <a:bodyPr spcFirstLastPara="1" wrap="square" lIns="91425" tIns="45700" rIns="91425" bIns="45700" anchor="t" anchorCtr="0">
            <a:normAutofit fontScale="55000" lnSpcReduction="20000"/>
          </a:bodyPr>
          <a:lstStyle/>
          <a:p>
            <a:pPr marL="228600" lvl="0" indent="-228600" algn="l" rtl="0">
              <a:lnSpc>
                <a:spcPct val="90000"/>
              </a:lnSpc>
              <a:spcBef>
                <a:spcPts val="0"/>
              </a:spcBef>
              <a:spcAft>
                <a:spcPts val="0"/>
              </a:spcAft>
              <a:buClr>
                <a:schemeClr val="dk1"/>
              </a:buClr>
              <a:buSzPct val="100000"/>
              <a:buChar char="•"/>
            </a:pPr>
            <a:r>
              <a:rPr lang="en-IN" b="1"/>
              <a:t>Business Problem and Use case domain understanding(If Required) </a:t>
            </a:r>
            <a:endParaRPr/>
          </a:p>
          <a:p>
            <a:pPr marL="228600" lvl="0" indent="-228600" algn="l" rtl="0">
              <a:lnSpc>
                <a:spcPct val="90000"/>
              </a:lnSpc>
              <a:spcBef>
                <a:spcPts val="1000"/>
              </a:spcBef>
              <a:spcAft>
                <a:spcPts val="0"/>
              </a:spcAft>
              <a:buClr>
                <a:schemeClr val="dk1"/>
              </a:buClr>
              <a:buSzPct val="100000"/>
              <a:buChar char="•"/>
            </a:pPr>
            <a:r>
              <a:rPr lang="en-IN" b="1"/>
              <a:t>Objective of the Project</a:t>
            </a:r>
            <a:endParaRPr/>
          </a:p>
          <a:p>
            <a:pPr marL="228600" lvl="0" indent="-228600" algn="l" rtl="0">
              <a:lnSpc>
                <a:spcPct val="90000"/>
              </a:lnSpc>
              <a:spcBef>
                <a:spcPts val="1000"/>
              </a:spcBef>
              <a:spcAft>
                <a:spcPts val="0"/>
              </a:spcAft>
              <a:buClr>
                <a:schemeClr val="dk1"/>
              </a:buClr>
              <a:buSzPct val="100000"/>
              <a:buChar char="•"/>
            </a:pPr>
            <a:r>
              <a:rPr lang="en-IN" b="1"/>
              <a:t>Web Scraping – Details (Websites, Processor you followed) </a:t>
            </a:r>
            <a:endParaRPr/>
          </a:p>
          <a:p>
            <a:pPr marL="228600" lvl="0" indent="-228600" algn="l" rtl="0">
              <a:lnSpc>
                <a:spcPct val="90000"/>
              </a:lnSpc>
              <a:spcBef>
                <a:spcPts val="1000"/>
              </a:spcBef>
              <a:spcAft>
                <a:spcPts val="0"/>
              </a:spcAft>
              <a:buClr>
                <a:schemeClr val="dk1"/>
              </a:buClr>
              <a:buSzPct val="100000"/>
              <a:buChar char="•"/>
            </a:pPr>
            <a:r>
              <a:rPr lang="en-IN" b="1"/>
              <a:t>Summary of the Data </a:t>
            </a:r>
            <a:endParaRPr/>
          </a:p>
          <a:p>
            <a:pPr marL="0" lvl="0" indent="0" algn="l" rtl="0">
              <a:lnSpc>
                <a:spcPct val="90000"/>
              </a:lnSpc>
              <a:spcBef>
                <a:spcPts val="1000"/>
              </a:spcBef>
              <a:spcAft>
                <a:spcPts val="0"/>
              </a:spcAft>
              <a:buClr>
                <a:schemeClr val="dk1"/>
              </a:buClr>
              <a:buSzPct val="100000"/>
              <a:buNone/>
            </a:pPr>
            <a:endParaRPr b="1"/>
          </a:p>
          <a:p>
            <a:pPr marL="228600" lvl="0" indent="-228600" algn="l" rtl="0">
              <a:lnSpc>
                <a:spcPct val="90000"/>
              </a:lnSpc>
              <a:spcBef>
                <a:spcPts val="1000"/>
              </a:spcBef>
              <a:spcAft>
                <a:spcPts val="0"/>
              </a:spcAft>
              <a:buClr>
                <a:srgbClr val="FF0000"/>
              </a:buClr>
              <a:buSzPct val="100000"/>
              <a:buChar char="•"/>
            </a:pPr>
            <a:r>
              <a:rPr lang="en-IN" b="1" u="sng">
                <a:solidFill>
                  <a:srgbClr val="FF0000"/>
                </a:solidFill>
              </a:rPr>
              <a:t>Exploratory Data Analysis: </a:t>
            </a:r>
            <a:endParaRPr/>
          </a:p>
          <a:p>
            <a:pPr marL="514350" lvl="0" indent="-514350" algn="just" rtl="0">
              <a:lnSpc>
                <a:spcPct val="90000"/>
              </a:lnSpc>
              <a:spcBef>
                <a:spcPts val="1000"/>
              </a:spcBef>
              <a:spcAft>
                <a:spcPts val="0"/>
              </a:spcAft>
              <a:buClr>
                <a:schemeClr val="dk1"/>
              </a:buClr>
              <a:buSzPct val="100000"/>
              <a:buFont typeface="Calibri"/>
              <a:buAutoNum type="alphaLcPeriod"/>
            </a:pPr>
            <a:r>
              <a:rPr lang="en-IN" b="1" i="1"/>
              <a:t>Data Cleaning Steps  </a:t>
            </a:r>
            <a:endParaRPr/>
          </a:p>
          <a:p>
            <a:pPr marL="514350" lvl="0" indent="-514350" algn="just" rtl="0">
              <a:lnSpc>
                <a:spcPct val="90000"/>
              </a:lnSpc>
              <a:spcBef>
                <a:spcPts val="1000"/>
              </a:spcBef>
              <a:spcAft>
                <a:spcPts val="0"/>
              </a:spcAft>
              <a:buClr>
                <a:schemeClr val="dk1"/>
              </a:buClr>
              <a:buSzPct val="100000"/>
              <a:buFont typeface="Calibri"/>
              <a:buAutoNum type="alphaLcPeriod"/>
            </a:pPr>
            <a:r>
              <a:rPr lang="en-IN" b="1" i="1"/>
              <a:t>Data Manipulation Steps</a:t>
            </a:r>
            <a:endParaRPr/>
          </a:p>
          <a:p>
            <a:pPr marL="514350" lvl="0" indent="-514350" algn="just" rtl="0">
              <a:lnSpc>
                <a:spcPct val="90000"/>
              </a:lnSpc>
              <a:spcBef>
                <a:spcPts val="1000"/>
              </a:spcBef>
              <a:spcAft>
                <a:spcPts val="0"/>
              </a:spcAft>
              <a:buClr>
                <a:schemeClr val="dk1"/>
              </a:buClr>
              <a:buSzPct val="100000"/>
              <a:buFont typeface="Calibri"/>
              <a:buAutoNum type="alphaLcPeriod"/>
            </a:pPr>
            <a:r>
              <a:rPr lang="en-IN" b="1" i="1"/>
              <a:t>Univariate Analysis  Steps</a:t>
            </a:r>
            <a:endParaRPr/>
          </a:p>
          <a:p>
            <a:pPr marL="514350" lvl="0" indent="-514350" algn="just" rtl="0">
              <a:lnSpc>
                <a:spcPct val="90000"/>
              </a:lnSpc>
              <a:spcBef>
                <a:spcPts val="1000"/>
              </a:spcBef>
              <a:spcAft>
                <a:spcPts val="0"/>
              </a:spcAft>
              <a:buClr>
                <a:schemeClr val="dk1"/>
              </a:buClr>
              <a:buSzPct val="100000"/>
              <a:buFont typeface="Calibri"/>
              <a:buAutoNum type="alphaLcPeriod"/>
            </a:pPr>
            <a:r>
              <a:rPr lang="en-IN" b="1" i="1"/>
              <a:t>Bivariate Analysis  Steps </a:t>
            </a:r>
            <a:endParaRPr/>
          </a:p>
          <a:p>
            <a:pPr marL="0" lvl="0" indent="0" algn="just" rtl="0">
              <a:lnSpc>
                <a:spcPct val="90000"/>
              </a:lnSpc>
              <a:spcBef>
                <a:spcPts val="1000"/>
              </a:spcBef>
              <a:spcAft>
                <a:spcPts val="0"/>
              </a:spcAft>
              <a:buClr>
                <a:schemeClr val="dk1"/>
              </a:buClr>
              <a:buSzPct val="100000"/>
              <a:buNone/>
            </a:pPr>
            <a:endParaRPr b="1"/>
          </a:p>
          <a:p>
            <a:pPr marL="228600" lvl="0" indent="-228600" algn="l" rtl="0">
              <a:lnSpc>
                <a:spcPct val="90000"/>
              </a:lnSpc>
              <a:spcBef>
                <a:spcPts val="1000"/>
              </a:spcBef>
              <a:spcAft>
                <a:spcPts val="0"/>
              </a:spcAft>
              <a:buClr>
                <a:schemeClr val="dk1"/>
              </a:buClr>
              <a:buSzPct val="100000"/>
              <a:buChar char="•"/>
            </a:pPr>
            <a:r>
              <a:rPr lang="en-IN" b="1"/>
              <a:t>Key Business Question  </a:t>
            </a:r>
            <a:endParaRPr/>
          </a:p>
          <a:p>
            <a:pPr marL="228600" lvl="0" indent="-228600" algn="l" rtl="0">
              <a:lnSpc>
                <a:spcPct val="90000"/>
              </a:lnSpc>
              <a:spcBef>
                <a:spcPts val="1000"/>
              </a:spcBef>
              <a:spcAft>
                <a:spcPts val="0"/>
              </a:spcAft>
              <a:buClr>
                <a:schemeClr val="dk1"/>
              </a:buClr>
              <a:buSzPct val="100000"/>
              <a:buChar char="•"/>
            </a:pPr>
            <a:r>
              <a:rPr lang="en-IN" b="1"/>
              <a:t>Conclusion (Key finding overall) </a:t>
            </a:r>
            <a:endParaRPr/>
          </a:p>
          <a:p>
            <a:pPr marL="228600" lvl="0" indent="-228600" algn="l" rtl="0">
              <a:lnSpc>
                <a:spcPct val="90000"/>
              </a:lnSpc>
              <a:spcBef>
                <a:spcPts val="1000"/>
              </a:spcBef>
              <a:spcAft>
                <a:spcPts val="0"/>
              </a:spcAft>
              <a:buClr>
                <a:schemeClr val="dk1"/>
              </a:buClr>
              <a:buSzPct val="100000"/>
              <a:buChar char="•"/>
            </a:pPr>
            <a:r>
              <a:rPr lang="en-IN" b="1"/>
              <a:t>Q&amp;A Slide </a:t>
            </a:r>
            <a:endParaRPr/>
          </a:p>
          <a:p>
            <a:pPr marL="228600" lvl="0" indent="-228600" algn="l" rtl="0">
              <a:lnSpc>
                <a:spcPct val="90000"/>
              </a:lnSpc>
              <a:spcBef>
                <a:spcPts val="1000"/>
              </a:spcBef>
              <a:spcAft>
                <a:spcPts val="0"/>
              </a:spcAft>
              <a:buClr>
                <a:schemeClr val="dk1"/>
              </a:buClr>
              <a:buSzPct val="100000"/>
              <a:buChar char="•"/>
            </a:pPr>
            <a:r>
              <a:rPr lang="en-IN" b="1"/>
              <a:t>Your Experience/Challenges working on Web Scraping – Data Analysis Project.</a:t>
            </a:r>
            <a:endParaRPr/>
          </a:p>
          <a:p>
            <a:pPr marL="228600" lvl="0" indent="-130810" algn="l" rtl="0">
              <a:lnSpc>
                <a:spcPct val="90000"/>
              </a:lnSpc>
              <a:spcBef>
                <a:spcPts val="1000"/>
              </a:spcBef>
              <a:spcAft>
                <a:spcPts val="0"/>
              </a:spcAft>
              <a:buClr>
                <a:schemeClr val="dk1"/>
              </a:buClr>
              <a:buSzPct val="100000"/>
              <a:buNone/>
            </a:pPr>
            <a:endParaRPr/>
          </a:p>
        </p:txBody>
      </p:sp>
      <p:sp>
        <p:nvSpPr>
          <p:cNvPr id="2" name="Rectangle 1">
            <a:extLst>
              <a:ext uri="{FF2B5EF4-FFF2-40B4-BE49-F238E27FC236}">
                <a16:creationId xmlns:a16="http://schemas.microsoft.com/office/drawing/2014/main" id="{FE022D64-DE8F-49B0-F4CC-C4D2D84F5ADB}"/>
              </a:ext>
            </a:extLst>
          </p:cNvPr>
          <p:cNvSpPr/>
          <p:nvPr/>
        </p:nvSpPr>
        <p:spPr>
          <a:xfrm>
            <a:off x="8836269" y="6216162"/>
            <a:ext cx="3244362" cy="52753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554DD7-90B7-A152-4381-8A1CCB328A5B}"/>
              </a:ext>
            </a:extLst>
          </p:cNvPr>
          <p:cNvSpPr>
            <a:spLocks noGrp="1"/>
          </p:cNvSpPr>
          <p:nvPr>
            <p:ph type="title"/>
          </p:nvPr>
        </p:nvSpPr>
        <p:spPr>
          <a:xfrm>
            <a:off x="904461" y="480733"/>
            <a:ext cx="9916012" cy="2056896"/>
          </a:xfrm>
        </p:spPr>
        <p:txBody>
          <a:bodyPr anchor="t">
            <a:normAutofit/>
          </a:bodyPr>
          <a:lstStyle/>
          <a:p>
            <a:r>
              <a:rPr lang="en-US" sz="2000">
                <a:solidFill>
                  <a:srgbClr val="FF0000"/>
                </a:solidFill>
                <a:latin typeface="Times New Roman"/>
              </a:rPr>
              <a:t>Is there a relationship between gender and specialization? (i.e. Does the preference of </a:t>
            </a:r>
            <a:r>
              <a:rPr lang="en-US" sz="2000" err="1">
                <a:solidFill>
                  <a:srgbClr val="FF0000"/>
                </a:solidFill>
                <a:latin typeface="Times New Roman"/>
              </a:rPr>
              <a:t>Specialisation</a:t>
            </a:r>
            <a:r>
              <a:rPr lang="en-US" sz="2000">
                <a:solidFill>
                  <a:srgbClr val="FF0000"/>
                </a:solidFill>
                <a:latin typeface="Times New Roman"/>
              </a:rPr>
              <a:t> depend on the Gender?)</a:t>
            </a:r>
          </a:p>
          <a:p>
            <a:endParaRPr lang="en-US" sz="2200"/>
          </a:p>
        </p:txBody>
      </p:sp>
      <p:sp>
        <p:nvSpPr>
          <p:cNvPr id="3" name="Text Placeholder 2">
            <a:extLst>
              <a:ext uri="{FF2B5EF4-FFF2-40B4-BE49-F238E27FC236}">
                <a16:creationId xmlns:a16="http://schemas.microsoft.com/office/drawing/2014/main" id="{86E83F33-4C04-9B54-9140-302DDA81F6A4}"/>
              </a:ext>
            </a:extLst>
          </p:cNvPr>
          <p:cNvSpPr>
            <a:spLocks noGrp="1"/>
          </p:cNvSpPr>
          <p:nvPr>
            <p:ph type="body" idx="1"/>
          </p:nvPr>
        </p:nvSpPr>
        <p:spPr>
          <a:xfrm>
            <a:off x="603894" y="3932077"/>
            <a:ext cx="10407605" cy="2051117"/>
          </a:xfrm>
        </p:spPr>
        <p:txBody>
          <a:bodyPr anchor="t">
            <a:normAutofit/>
          </a:bodyPr>
          <a:lstStyle/>
          <a:p>
            <a:pPr marL="114300" indent="0">
              <a:buNone/>
            </a:pPr>
            <a:r>
              <a:rPr lang="en-US" sz="1600">
                <a:latin typeface="Times New Roman"/>
              </a:rPr>
              <a:t>The p-value associated with the statistic (p = 1.782e-10) exceeds the chosen significance level, suggesting that the variables </a:t>
            </a:r>
            <a:r>
              <a:rPr lang="en-US" sz="1600" b="1">
                <a:latin typeface="Times New Roman"/>
              </a:rPr>
              <a:t>gender </a:t>
            </a:r>
            <a:r>
              <a:rPr lang="en-US" sz="1600">
                <a:latin typeface="Times New Roman"/>
              </a:rPr>
              <a:t>and </a:t>
            </a:r>
            <a:r>
              <a:rPr lang="en-US" sz="1600" b="1">
                <a:latin typeface="Times New Roman"/>
              </a:rPr>
              <a:t>specialization </a:t>
            </a:r>
            <a:r>
              <a:rPr lang="en-US" sz="1600">
                <a:latin typeface="Times New Roman"/>
              </a:rPr>
              <a:t>are independent of each other. </a:t>
            </a:r>
          </a:p>
          <a:p>
            <a:pPr marL="114300" indent="0">
              <a:buNone/>
            </a:pPr>
            <a:r>
              <a:rPr lang="en-US" sz="1600">
                <a:latin typeface="Times New Roman"/>
              </a:rPr>
              <a:t>Therefore, there is no significant association between gender and specialization</a:t>
            </a:r>
          </a:p>
        </p:txBody>
      </p:sp>
      <p:pic>
        <p:nvPicPr>
          <p:cNvPr id="5" name="Picture 4">
            <a:extLst>
              <a:ext uri="{FF2B5EF4-FFF2-40B4-BE49-F238E27FC236}">
                <a16:creationId xmlns:a16="http://schemas.microsoft.com/office/drawing/2014/main" id="{1B62975F-1966-C868-1941-D72C765E808B}"/>
              </a:ext>
            </a:extLst>
          </p:cNvPr>
          <p:cNvPicPr>
            <a:picLocks noChangeAspect="1"/>
          </p:cNvPicPr>
          <p:nvPr/>
        </p:nvPicPr>
        <p:blipFill>
          <a:blip r:embed="rId2"/>
          <a:stretch>
            <a:fillRect/>
          </a:stretch>
        </p:blipFill>
        <p:spPr>
          <a:xfrm>
            <a:off x="838149" y="1508388"/>
            <a:ext cx="9831003" cy="2114774"/>
          </a:xfrm>
          <a:prstGeom prst="rect">
            <a:avLst/>
          </a:prstGeom>
        </p:spPr>
      </p:pic>
      <p:grpSp>
        <p:nvGrpSpPr>
          <p:cNvPr id="36" name="Group 35">
            <a:extLst>
              <a:ext uri="{FF2B5EF4-FFF2-40B4-BE49-F238E27FC236}">
                <a16:creationId xmlns:a16="http://schemas.microsoft.com/office/drawing/2014/main" id="{E4A41B9E-A0C8-F78B-E5B6-A0D02D8810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025" y="6737718"/>
            <a:ext cx="12207200" cy="123363"/>
            <a:chOff x="-5025" y="6737718"/>
            <a:chExt cx="12207200" cy="123363"/>
          </a:xfrm>
        </p:grpSpPr>
        <p:sp>
          <p:nvSpPr>
            <p:cNvPr id="37" name="Rectangle 36">
              <a:extLst>
                <a:ext uri="{FF2B5EF4-FFF2-40B4-BE49-F238E27FC236}">
                  <a16:creationId xmlns:a16="http://schemas.microsoft.com/office/drawing/2014/main" id="{F27C9029-9BF9-D125-90D6-AB03931B0B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H="1">
              <a:off x="6036894" y="695800"/>
              <a:ext cx="123362" cy="12207199"/>
            </a:xfrm>
            <a:prstGeom prst="rect">
              <a:avLst/>
            </a:prstGeom>
            <a:gradFill>
              <a:gsLst>
                <a:gs pos="0">
                  <a:schemeClr val="accent5"/>
                </a:gs>
                <a:gs pos="100000">
                  <a:schemeClr val="accent2"/>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3CF84619-412D-A0C9-3DC9-47C3A42B9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9176406" y="3835311"/>
              <a:ext cx="123362" cy="5928176"/>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Rectangle 3">
            <a:extLst>
              <a:ext uri="{FF2B5EF4-FFF2-40B4-BE49-F238E27FC236}">
                <a16:creationId xmlns:a16="http://schemas.microsoft.com/office/drawing/2014/main" id="{489E23B1-4C54-73D5-D083-684C2C085218}"/>
              </a:ext>
            </a:extLst>
          </p:cNvPr>
          <p:cNvSpPr/>
          <p:nvPr/>
        </p:nvSpPr>
        <p:spPr>
          <a:xfrm>
            <a:off x="8836269" y="6216162"/>
            <a:ext cx="3244362" cy="52753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3025875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69A80-B7B5-7222-AB6C-8BE654A408E3}"/>
              </a:ext>
            </a:extLst>
          </p:cNvPr>
          <p:cNvSpPr>
            <a:spLocks noGrp="1"/>
          </p:cNvSpPr>
          <p:nvPr>
            <p:ph type="title"/>
          </p:nvPr>
        </p:nvSpPr>
        <p:spPr>
          <a:xfrm>
            <a:off x="786714" y="-118848"/>
            <a:ext cx="10515600" cy="1325563"/>
          </a:xfrm>
        </p:spPr>
        <p:txBody>
          <a:bodyPr>
            <a:normAutofit/>
          </a:bodyPr>
          <a:lstStyle/>
          <a:p>
            <a:r>
              <a:rPr lang="en-US" sz="2800">
                <a:solidFill>
                  <a:srgbClr val="FF0000"/>
                </a:solidFill>
                <a:latin typeface="Times New Roman"/>
              </a:rPr>
              <a:t>Final Conclusion</a:t>
            </a:r>
          </a:p>
        </p:txBody>
      </p:sp>
      <p:sp>
        <p:nvSpPr>
          <p:cNvPr id="3" name="Text Placeholder 2">
            <a:extLst>
              <a:ext uri="{FF2B5EF4-FFF2-40B4-BE49-F238E27FC236}">
                <a16:creationId xmlns:a16="http://schemas.microsoft.com/office/drawing/2014/main" id="{38E264E0-1DCB-D950-5688-D7221BFB9947}"/>
              </a:ext>
            </a:extLst>
          </p:cNvPr>
          <p:cNvSpPr>
            <a:spLocks noGrp="1"/>
          </p:cNvSpPr>
          <p:nvPr>
            <p:ph type="body" idx="1"/>
          </p:nvPr>
        </p:nvSpPr>
        <p:spPr>
          <a:xfrm>
            <a:off x="745524" y="909166"/>
            <a:ext cx="11112843" cy="5803256"/>
          </a:xfrm>
        </p:spPr>
        <p:txBody>
          <a:bodyPr>
            <a:normAutofit/>
          </a:bodyPr>
          <a:lstStyle/>
          <a:p>
            <a:pPr marL="114300" indent="0">
              <a:buNone/>
            </a:pPr>
            <a:r>
              <a:rPr lang="en-US" sz="1400" b="1">
                <a:latin typeface="Times New Roman"/>
              </a:rPr>
              <a:t>Academic Performance Insights</a:t>
            </a:r>
            <a:r>
              <a:rPr lang="en-US" sz="1400">
                <a:solidFill>
                  <a:srgbClr val="0D0D0D"/>
                </a:solidFill>
                <a:latin typeface="Times New Roman"/>
              </a:rPr>
              <a:t>:</a:t>
            </a:r>
            <a:endParaRPr lang="en-US" sz="1400">
              <a:solidFill>
                <a:srgbClr val="000000"/>
              </a:solidFill>
              <a:latin typeface="Times New Roman"/>
            </a:endParaRPr>
          </a:p>
          <a:p>
            <a:pPr marL="400050" indent="-285750"/>
            <a:r>
              <a:rPr lang="en-US" sz="1400">
                <a:solidFill>
                  <a:srgbClr val="0D0D0D"/>
                </a:solidFill>
                <a:latin typeface="Times New Roman"/>
              </a:rPr>
              <a:t>Both 10th and 12th percentages exhibit a clustered distribution between 65% to 90%, with a significant portion of students scoring above 65%.</a:t>
            </a:r>
            <a:endParaRPr lang="en-US" sz="1400">
              <a:solidFill>
                <a:srgbClr val="000000"/>
              </a:solidFill>
              <a:latin typeface="Times New Roman"/>
            </a:endParaRPr>
          </a:p>
          <a:p>
            <a:pPr marL="400050" indent="-285750"/>
            <a:r>
              <a:rPr lang="en-US" sz="1400">
                <a:solidFill>
                  <a:srgbClr val="0D0D0D"/>
                </a:solidFill>
                <a:latin typeface="Times New Roman"/>
              </a:rPr>
              <a:t>College GPA distribution also shows a concentration between 65 to 85, with fewer students having exceptionally high GPAs above 95.</a:t>
            </a:r>
            <a:endParaRPr lang="en-US" sz="1400">
              <a:latin typeface="Times New Roman"/>
            </a:endParaRPr>
          </a:p>
          <a:p>
            <a:pPr marL="114300" indent="0">
              <a:buNone/>
            </a:pPr>
            <a:endParaRPr lang="en-US" sz="1400" b="1">
              <a:latin typeface="Times New Roman"/>
              <a:cs typeface="Times New Roman"/>
            </a:endParaRPr>
          </a:p>
          <a:p>
            <a:pPr marL="114300" indent="0">
              <a:buNone/>
            </a:pPr>
            <a:r>
              <a:rPr lang="en-US" sz="1400" b="1">
                <a:latin typeface="Times New Roman"/>
                <a:cs typeface="Times New Roman"/>
              </a:rPr>
              <a:t>CGPA as a Determinant</a:t>
            </a:r>
            <a:r>
              <a:rPr lang="en-US" sz="1400">
                <a:solidFill>
                  <a:srgbClr val="0D0D0D"/>
                </a:solidFill>
                <a:latin typeface="Times New Roman"/>
                <a:cs typeface="Times New Roman"/>
              </a:rPr>
              <a:t>:</a:t>
            </a:r>
            <a:endParaRPr lang="en-US" sz="1400">
              <a:latin typeface="Times New Roman"/>
              <a:cs typeface="Times New Roman"/>
            </a:endParaRPr>
          </a:p>
          <a:p>
            <a:pPr marL="400050" indent="-285750"/>
            <a:r>
              <a:rPr lang="en-US" sz="1400">
                <a:solidFill>
                  <a:srgbClr val="0D0D0D"/>
                </a:solidFill>
                <a:latin typeface="Times New Roman"/>
                <a:cs typeface="Times New Roman"/>
              </a:rPr>
              <a:t>CGPA above 60% is associated with enhanced job prospects and salary negotiation power.</a:t>
            </a:r>
            <a:endParaRPr lang="en-US" sz="1400">
              <a:latin typeface="Times New Roman"/>
              <a:cs typeface="Times New Roman"/>
            </a:endParaRPr>
          </a:p>
          <a:p>
            <a:pPr marL="400050" indent="-285750"/>
            <a:r>
              <a:rPr lang="en-US" sz="1400">
                <a:solidFill>
                  <a:srgbClr val="0D0D0D"/>
                </a:solidFill>
                <a:latin typeface="Times New Roman"/>
                <a:cs typeface="Times New Roman"/>
              </a:rPr>
              <a:t>A threshold effect suggests a minimum CGPA requirement for favorable employment opportunities.</a:t>
            </a:r>
            <a:endParaRPr lang="en-US" sz="1400">
              <a:latin typeface="Times New Roman"/>
              <a:cs typeface="Times New Roman"/>
            </a:endParaRPr>
          </a:p>
          <a:p>
            <a:pPr marL="114300" indent="0">
              <a:buNone/>
            </a:pPr>
            <a:endParaRPr lang="en-US" sz="1400">
              <a:solidFill>
                <a:srgbClr val="0D0D0D"/>
              </a:solidFill>
              <a:latin typeface="Times New Roman"/>
            </a:endParaRPr>
          </a:p>
          <a:p>
            <a:pPr marL="114300" indent="0">
              <a:buNone/>
            </a:pPr>
            <a:r>
              <a:rPr lang="en-US" sz="1400" b="1">
                <a:latin typeface="Times New Roman"/>
              </a:rPr>
              <a:t>Gender Distribution Insights</a:t>
            </a:r>
            <a:r>
              <a:rPr lang="en-US" sz="1400">
                <a:solidFill>
                  <a:srgbClr val="0D0D0D"/>
                </a:solidFill>
                <a:latin typeface="Times New Roman"/>
              </a:rPr>
              <a:t>:</a:t>
            </a:r>
            <a:endParaRPr lang="en-US" sz="1400">
              <a:solidFill>
                <a:srgbClr val="000000"/>
              </a:solidFill>
              <a:latin typeface="Times New Roman"/>
            </a:endParaRPr>
          </a:p>
          <a:p>
            <a:pPr marL="400050" indent="-285750"/>
            <a:r>
              <a:rPr lang="en-US" sz="1400">
                <a:solidFill>
                  <a:srgbClr val="0D0D0D"/>
                </a:solidFill>
                <a:latin typeface="Times New Roman"/>
              </a:rPr>
              <a:t>Males constitute around 70% of the dataset, indicating a gender imbalance.</a:t>
            </a:r>
            <a:endParaRPr lang="en-US" sz="1400">
              <a:solidFill>
                <a:srgbClr val="000000"/>
              </a:solidFill>
              <a:latin typeface="Times New Roman"/>
            </a:endParaRPr>
          </a:p>
          <a:p>
            <a:pPr marL="400050" indent="-285750"/>
            <a:r>
              <a:rPr lang="en-US" sz="1400">
                <a:solidFill>
                  <a:srgbClr val="0D0D0D"/>
                </a:solidFill>
                <a:latin typeface="Times New Roman"/>
              </a:rPr>
              <a:t>Gender distribution is vital for ensuring inclusivity in hiring processes and workplace environments.</a:t>
            </a:r>
            <a:endParaRPr lang="en-US" sz="1400">
              <a:latin typeface="Times New Roman"/>
            </a:endParaRPr>
          </a:p>
          <a:p>
            <a:pPr marL="400050" indent="-285750"/>
            <a:endParaRPr lang="en-US" sz="1400" b="1">
              <a:latin typeface="Times New Roman"/>
            </a:endParaRPr>
          </a:p>
          <a:p>
            <a:pPr marL="114300" indent="0">
              <a:buNone/>
            </a:pPr>
            <a:r>
              <a:rPr lang="en-US" sz="1400" b="1">
                <a:latin typeface="Times New Roman"/>
              </a:rPr>
              <a:t>Correlation Analysis</a:t>
            </a:r>
            <a:r>
              <a:rPr lang="en-US" sz="1400">
                <a:solidFill>
                  <a:srgbClr val="0D0D0D"/>
                </a:solidFill>
                <a:latin typeface="Times New Roman"/>
              </a:rPr>
              <a:t>:</a:t>
            </a:r>
            <a:endParaRPr lang="en-US" sz="1400"/>
          </a:p>
          <a:p>
            <a:pPr marL="400050" indent="-285750"/>
            <a:r>
              <a:rPr lang="en-US" sz="1400">
                <a:solidFill>
                  <a:srgbClr val="0D0D0D"/>
                </a:solidFill>
                <a:latin typeface="Times New Roman"/>
              </a:rPr>
              <a:t>Significant positive correlations exist between 10th/12th percentages, college GPA, and salary.</a:t>
            </a:r>
            <a:endParaRPr lang="en-US" sz="1400">
              <a:latin typeface="Times New Roman"/>
            </a:endParaRPr>
          </a:p>
          <a:p>
            <a:pPr marL="400050" indent="-285750"/>
            <a:r>
              <a:rPr lang="en-US" sz="1400">
                <a:solidFill>
                  <a:srgbClr val="0D0D0D"/>
                </a:solidFill>
                <a:latin typeface="Times New Roman"/>
              </a:rPr>
              <a:t>Candidates with higher academic performance tend to negotiate higher salaries.</a:t>
            </a:r>
            <a:endParaRPr lang="en-US" sz="1400">
              <a:latin typeface="Times New Roman"/>
            </a:endParaRPr>
          </a:p>
          <a:p>
            <a:pPr marL="114300" indent="0">
              <a:buNone/>
            </a:pPr>
            <a:endParaRPr lang="en-US"/>
          </a:p>
        </p:txBody>
      </p:sp>
      <p:sp>
        <p:nvSpPr>
          <p:cNvPr id="4" name="Rectangle 3">
            <a:extLst>
              <a:ext uri="{FF2B5EF4-FFF2-40B4-BE49-F238E27FC236}">
                <a16:creationId xmlns:a16="http://schemas.microsoft.com/office/drawing/2014/main" id="{A205395B-8C4D-3783-0A05-0A7168FFB7A2}"/>
              </a:ext>
            </a:extLst>
          </p:cNvPr>
          <p:cNvSpPr/>
          <p:nvPr/>
        </p:nvSpPr>
        <p:spPr>
          <a:xfrm>
            <a:off x="8836269" y="6216162"/>
            <a:ext cx="3244362" cy="52753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3134646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F9DCA-02E0-1C69-668C-18AD3C4A6367}"/>
              </a:ext>
            </a:extLst>
          </p:cNvPr>
          <p:cNvSpPr>
            <a:spLocks noGrp="1"/>
          </p:cNvSpPr>
          <p:nvPr>
            <p:ph type="title"/>
          </p:nvPr>
        </p:nvSpPr>
        <p:spPr>
          <a:xfrm>
            <a:off x="786714" y="-190929"/>
            <a:ext cx="10515600" cy="1325563"/>
          </a:xfrm>
        </p:spPr>
        <p:txBody>
          <a:bodyPr>
            <a:normAutofit/>
          </a:bodyPr>
          <a:lstStyle/>
          <a:p>
            <a:r>
              <a:rPr lang="en-US" sz="2800">
                <a:solidFill>
                  <a:srgbClr val="FF0000"/>
                </a:solidFill>
                <a:latin typeface="Times New Roman"/>
              </a:rPr>
              <a:t>Final Conclusion</a:t>
            </a:r>
          </a:p>
        </p:txBody>
      </p:sp>
      <p:sp>
        <p:nvSpPr>
          <p:cNvPr id="3" name="Text Placeholder 2">
            <a:extLst>
              <a:ext uri="{FF2B5EF4-FFF2-40B4-BE49-F238E27FC236}">
                <a16:creationId xmlns:a16="http://schemas.microsoft.com/office/drawing/2014/main" id="{8A3B7B91-2F93-10A1-2022-39774B6F57D3}"/>
              </a:ext>
            </a:extLst>
          </p:cNvPr>
          <p:cNvSpPr>
            <a:spLocks noGrp="1"/>
          </p:cNvSpPr>
          <p:nvPr>
            <p:ph type="body" idx="1"/>
          </p:nvPr>
        </p:nvSpPr>
        <p:spPr>
          <a:xfrm>
            <a:off x="508687" y="744408"/>
            <a:ext cx="11535032" cy="6070986"/>
          </a:xfrm>
        </p:spPr>
        <p:txBody>
          <a:bodyPr spcFirstLastPara="1" wrap="square" lIns="91425" tIns="45700" rIns="91425" bIns="45700" anchor="t" anchorCtr="0">
            <a:noAutofit/>
          </a:bodyPr>
          <a:lstStyle/>
          <a:p>
            <a:pPr marL="114300" indent="0">
              <a:lnSpc>
                <a:spcPct val="100000"/>
              </a:lnSpc>
              <a:spcBef>
                <a:spcPts val="800"/>
              </a:spcBef>
              <a:buNone/>
            </a:pPr>
            <a:r>
              <a:rPr lang="en-US" sz="1400" b="1" dirty="0">
                <a:latin typeface="Times New Roman"/>
              </a:rPr>
              <a:t>Job City and College State:</a:t>
            </a:r>
            <a:endParaRPr lang="en-US" dirty="0"/>
          </a:p>
          <a:p>
            <a:pPr indent="0">
              <a:lnSpc>
                <a:spcPct val="100000"/>
              </a:lnSpc>
              <a:spcBef>
                <a:spcPts val="800"/>
              </a:spcBef>
            </a:pPr>
            <a:r>
              <a:rPr lang="en-US" sz="1400" dirty="0">
                <a:latin typeface="Times New Roman"/>
              </a:rPr>
              <a:t>Major job hubs include Bangalore, Noida, Pune, Gurgaon, and Mumbai, while top college states comprise Uttar Pradesh, Karnataka, Tamil Nadu, and Maharashtra.</a:t>
            </a:r>
          </a:p>
          <a:p>
            <a:pPr indent="0">
              <a:lnSpc>
                <a:spcPct val="100000"/>
              </a:lnSpc>
              <a:spcBef>
                <a:spcPts val="800"/>
              </a:spcBef>
            </a:pPr>
            <a:r>
              <a:rPr lang="en-US" sz="1400" dirty="0">
                <a:latin typeface="Times New Roman"/>
              </a:rPr>
              <a:t>These locations indicate strong employment and educational infrastructure, respectively.</a:t>
            </a:r>
          </a:p>
          <a:p>
            <a:pPr marL="114300" indent="0">
              <a:lnSpc>
                <a:spcPct val="100000"/>
              </a:lnSpc>
              <a:spcBef>
                <a:spcPts val="800"/>
              </a:spcBef>
              <a:buNone/>
            </a:pPr>
            <a:endParaRPr lang="en-US" sz="1400" dirty="0">
              <a:latin typeface="Times New Roman"/>
            </a:endParaRPr>
          </a:p>
          <a:p>
            <a:pPr marL="114300" indent="0">
              <a:lnSpc>
                <a:spcPct val="100000"/>
              </a:lnSpc>
              <a:spcBef>
                <a:spcPts val="800"/>
              </a:spcBef>
              <a:buNone/>
            </a:pPr>
            <a:r>
              <a:rPr lang="en-US" sz="1400" b="1" dirty="0">
                <a:latin typeface="Times New Roman"/>
              </a:rPr>
              <a:t>Employment :</a:t>
            </a:r>
          </a:p>
          <a:p>
            <a:pPr indent="0">
              <a:lnSpc>
                <a:spcPct val="100000"/>
              </a:lnSpc>
              <a:spcBef>
                <a:spcPts val="800"/>
              </a:spcBef>
            </a:pPr>
            <a:r>
              <a:rPr lang="en-US" sz="1400" dirty="0">
                <a:latin typeface="Times New Roman"/>
              </a:rPr>
              <a:t>High-paying roles like Data Scientist and Senior Developer command lucrative salaries within IT firms.</a:t>
            </a:r>
          </a:p>
          <a:p>
            <a:pPr indent="0">
              <a:lnSpc>
                <a:spcPct val="100000"/>
              </a:lnSpc>
              <a:spcBef>
                <a:spcPts val="800"/>
              </a:spcBef>
            </a:pPr>
            <a:r>
              <a:rPr lang="en-US" sz="1400" dirty="0">
                <a:latin typeface="Times New Roman"/>
              </a:rPr>
              <a:t>Leadership positions such as Branch Manager also correlate with higher compensation.</a:t>
            </a:r>
          </a:p>
          <a:p>
            <a:pPr indent="0">
              <a:lnSpc>
                <a:spcPct val="100000"/>
              </a:lnSpc>
              <a:spcBef>
                <a:spcPts val="800"/>
              </a:spcBef>
            </a:pPr>
            <a:endParaRPr lang="en-US" sz="1400" dirty="0">
              <a:latin typeface="Times New Roman"/>
            </a:endParaRPr>
          </a:p>
          <a:p>
            <a:pPr marL="114300" indent="0">
              <a:lnSpc>
                <a:spcPct val="100000"/>
              </a:lnSpc>
              <a:spcBef>
                <a:spcPts val="800"/>
              </a:spcBef>
              <a:buNone/>
            </a:pPr>
            <a:r>
              <a:rPr lang="en-US" sz="1400" b="1" dirty="0">
                <a:latin typeface="Times New Roman"/>
              </a:rPr>
              <a:t>Key Employment:</a:t>
            </a:r>
          </a:p>
          <a:p>
            <a:pPr indent="0">
              <a:lnSpc>
                <a:spcPct val="100000"/>
              </a:lnSpc>
              <a:spcBef>
                <a:spcPts val="800"/>
              </a:spcBef>
            </a:pPr>
            <a:r>
              <a:rPr lang="en-US" sz="1400" dirty="0">
                <a:latin typeface="Times New Roman"/>
              </a:rPr>
              <a:t>Cities like Gurgaon, Bangalore, and Pune are prominent destinations for high-paying data analysis roles.</a:t>
            </a:r>
          </a:p>
          <a:p>
            <a:pPr indent="0">
              <a:lnSpc>
                <a:spcPct val="100000"/>
              </a:lnSpc>
              <a:spcBef>
                <a:spcPts val="800"/>
              </a:spcBef>
            </a:pPr>
            <a:r>
              <a:rPr lang="en-US" sz="1400" dirty="0">
                <a:latin typeface="Times New Roman"/>
              </a:rPr>
              <a:t>Emerging markets such as Visakhapatnam and Coimbatore offer growing opportunities in the field.</a:t>
            </a:r>
          </a:p>
          <a:p>
            <a:pPr marL="114300" indent="0">
              <a:lnSpc>
                <a:spcPct val="100000"/>
              </a:lnSpc>
              <a:spcBef>
                <a:spcPts val="800"/>
              </a:spcBef>
              <a:buNone/>
            </a:pPr>
            <a:endParaRPr lang="en-US" sz="1400" dirty="0">
              <a:latin typeface="Times New Roman"/>
            </a:endParaRPr>
          </a:p>
          <a:p>
            <a:pPr marL="114300" indent="0">
              <a:lnSpc>
                <a:spcPct val="100000"/>
              </a:lnSpc>
              <a:spcBef>
                <a:spcPts val="800"/>
              </a:spcBef>
              <a:buNone/>
            </a:pPr>
            <a:r>
              <a:rPr lang="en-US" sz="1400" b="1" dirty="0">
                <a:latin typeface="Times New Roman"/>
              </a:rPr>
              <a:t>Conclusion on Salary Claim:</a:t>
            </a:r>
          </a:p>
          <a:p>
            <a:pPr indent="0">
              <a:lnSpc>
                <a:spcPct val="100000"/>
              </a:lnSpc>
              <a:spcBef>
                <a:spcPts val="800"/>
              </a:spcBef>
            </a:pPr>
            <a:r>
              <a:rPr lang="en-US" sz="1400" dirty="0">
                <a:latin typeface="Times New Roman"/>
              </a:rPr>
              <a:t>The claim that fresh graduates can earn up to 2.5-3 lakhs is not supported by the data, based on statistical analysis of the variables.</a:t>
            </a:r>
          </a:p>
          <a:p>
            <a:pPr marL="114300" indent="0">
              <a:lnSpc>
                <a:spcPct val="100000"/>
              </a:lnSpc>
              <a:spcBef>
                <a:spcPts val="800"/>
              </a:spcBef>
              <a:buNone/>
            </a:pPr>
            <a:endParaRPr lang="en-US" sz="1400" dirty="0">
              <a:latin typeface="Times New Roman"/>
            </a:endParaRPr>
          </a:p>
          <a:p>
            <a:pPr marL="114300" indent="0">
              <a:lnSpc>
                <a:spcPct val="100000"/>
              </a:lnSpc>
              <a:spcBef>
                <a:spcPts val="800"/>
              </a:spcBef>
              <a:buNone/>
            </a:pPr>
            <a:r>
              <a:rPr lang="en-US" sz="1400" b="1" dirty="0">
                <a:latin typeface="Times New Roman"/>
              </a:rPr>
              <a:t>Gender-Specialization Association:</a:t>
            </a:r>
          </a:p>
          <a:p>
            <a:pPr indent="0">
              <a:lnSpc>
                <a:spcPct val="100000"/>
              </a:lnSpc>
              <a:spcBef>
                <a:spcPts val="800"/>
              </a:spcBef>
            </a:pPr>
            <a:r>
              <a:rPr lang="en-US" sz="1400" dirty="0">
                <a:latin typeface="Times New Roman"/>
              </a:rPr>
              <a:t>The p-value exceeds the significance level, indicating no significant association between gender and specialization.</a:t>
            </a:r>
          </a:p>
          <a:p>
            <a:pPr indent="0">
              <a:lnSpc>
                <a:spcPct val="100000"/>
              </a:lnSpc>
              <a:spcBef>
                <a:spcPts val="600"/>
              </a:spcBef>
            </a:pPr>
            <a:endParaRPr lang="en-US" dirty="0"/>
          </a:p>
        </p:txBody>
      </p:sp>
    </p:spTree>
    <p:extLst>
      <p:ext uri="{BB962C8B-B14F-4D97-AF65-F5344CB8AC3E}">
        <p14:creationId xmlns:p14="http://schemas.microsoft.com/office/powerpoint/2010/main" val="30470168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116" name="Google Shape;116;p5"/>
          <p:cNvPicPr preferRelativeResize="0"/>
          <p:nvPr/>
        </p:nvPicPr>
        <p:blipFill rotWithShape="1">
          <a:blip r:embed="rId3">
            <a:alphaModFix/>
          </a:blip>
          <a:srcRect/>
          <a:stretch/>
        </p:blipFill>
        <p:spPr>
          <a:xfrm>
            <a:off x="6466516" y="1850749"/>
            <a:ext cx="4465643" cy="2834317"/>
          </a:xfrm>
          <a:prstGeom prst="rect">
            <a:avLst/>
          </a:prstGeom>
          <a:noFill/>
          <a:ln>
            <a:noFill/>
          </a:ln>
        </p:spPr>
      </p:pic>
      <p:sp>
        <p:nvSpPr>
          <p:cNvPr id="117" name="Google Shape;117;p5"/>
          <p:cNvSpPr txBox="1"/>
          <p:nvPr/>
        </p:nvSpPr>
        <p:spPr>
          <a:xfrm>
            <a:off x="1244600" y="2997200"/>
            <a:ext cx="3661836" cy="76944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C00000"/>
              </a:buClr>
              <a:buSzPts val="4400"/>
              <a:buFont typeface="Libre Baskerville"/>
              <a:buNone/>
            </a:pPr>
            <a:r>
              <a:rPr lang="en-IN" sz="4400" b="0" i="0" u="none" strike="noStrike" cap="none">
                <a:solidFill>
                  <a:srgbClr val="C00000"/>
                </a:solidFill>
                <a:latin typeface="Libre Baskerville"/>
                <a:ea typeface="Libre Baskerville"/>
                <a:cs typeface="Libre Baskerville"/>
                <a:sym typeface="Libre Baskerville"/>
              </a:rPr>
              <a:t>THANK YOU</a:t>
            </a: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5B46A63-353C-9D03-2E86-FB8A97DC38BC}"/>
              </a:ext>
            </a:extLst>
          </p:cNvPr>
          <p:cNvSpPr>
            <a:spLocks noGrp="1"/>
          </p:cNvSpPr>
          <p:nvPr>
            <p:ph type="title"/>
          </p:nvPr>
        </p:nvSpPr>
        <p:spPr>
          <a:xfrm>
            <a:off x="841248" y="256032"/>
            <a:ext cx="10506456" cy="1014984"/>
          </a:xfrm>
        </p:spPr>
        <p:txBody>
          <a:bodyPr anchor="b">
            <a:normAutofit/>
          </a:bodyPr>
          <a:lstStyle/>
          <a:p>
            <a:r>
              <a:rPr lang="en-US" sz="2800">
                <a:solidFill>
                  <a:srgbClr val="FF0000"/>
                </a:solidFill>
                <a:latin typeface="Times New Roman"/>
                <a:cs typeface="Times New Roman"/>
              </a:rPr>
              <a:t>Business Problem Statement</a:t>
            </a:r>
            <a:endParaRPr lang="en-US" sz="2800">
              <a:solidFill>
                <a:srgbClr val="000000"/>
              </a:solidFill>
            </a:endParaRPr>
          </a:p>
        </p:txBody>
      </p:sp>
      <p:sp>
        <p:nvSpPr>
          <p:cNvPr id="11" name="Rectangle 10">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Rectangle 12">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5" name="Text Placeholder 2">
            <a:extLst>
              <a:ext uri="{FF2B5EF4-FFF2-40B4-BE49-F238E27FC236}">
                <a16:creationId xmlns:a16="http://schemas.microsoft.com/office/drawing/2014/main" id="{C8AF6CED-EA18-373B-BF15-BD404B0F4F72}"/>
              </a:ext>
            </a:extLst>
          </p:cNvPr>
          <p:cNvGraphicFramePr/>
          <p:nvPr>
            <p:extLst>
              <p:ext uri="{D42A27DB-BD31-4B8C-83A1-F6EECF244321}">
                <p14:modId xmlns:p14="http://schemas.microsoft.com/office/powerpoint/2010/main" val="3676237208"/>
              </p:ext>
            </p:extLst>
          </p:nvPr>
        </p:nvGraphicFramePr>
        <p:xfrm>
          <a:off x="838200" y="1926266"/>
          <a:ext cx="10515600" cy="43575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296159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72A5E5-9731-8948-CF2A-982134C2C690}"/>
              </a:ext>
            </a:extLst>
          </p:cNvPr>
          <p:cNvSpPr>
            <a:spLocks noGrp="1"/>
          </p:cNvSpPr>
          <p:nvPr>
            <p:ph type="title"/>
          </p:nvPr>
        </p:nvSpPr>
        <p:spPr>
          <a:xfrm>
            <a:off x="761840" y="1138265"/>
            <a:ext cx="5069924" cy="855427"/>
          </a:xfrm>
        </p:spPr>
        <p:txBody>
          <a:bodyPr anchor="t">
            <a:normAutofit/>
          </a:bodyPr>
          <a:lstStyle/>
          <a:p>
            <a:r>
              <a:rPr lang="en-US" sz="2800" dirty="0">
                <a:solidFill>
                  <a:srgbClr val="FF0000"/>
                </a:solidFill>
                <a:latin typeface="Times New Roman"/>
              </a:rPr>
              <a:t>Objective of project </a:t>
            </a:r>
            <a:endParaRPr lang="en-US" sz="3200">
              <a:solidFill>
                <a:srgbClr val="FF0000"/>
              </a:solidFill>
              <a:latin typeface="Times New Roman"/>
            </a:endParaRPr>
          </a:p>
        </p:txBody>
      </p:sp>
      <p:cxnSp>
        <p:nvCxnSpPr>
          <p:cNvPr id="27" name="Straight Connector 26">
            <a:extLst>
              <a:ext uri="{FF2B5EF4-FFF2-40B4-BE49-F238E27FC236}">
                <a16:creationId xmlns:a16="http://schemas.microsoft.com/office/drawing/2014/main" id="{FC23E3B9-5ABF-58B3-E2B0-E9A5DAA900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1462"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4F9405C2-15F2-A126-F645-C4838527BD26}"/>
              </a:ext>
            </a:extLst>
          </p:cNvPr>
          <p:cNvSpPr>
            <a:spLocks noGrp="1"/>
          </p:cNvSpPr>
          <p:nvPr>
            <p:ph type="body" idx="1"/>
          </p:nvPr>
        </p:nvSpPr>
        <p:spPr>
          <a:xfrm>
            <a:off x="864216" y="1654714"/>
            <a:ext cx="6371263" cy="2862126"/>
          </a:xfrm>
        </p:spPr>
        <p:txBody>
          <a:bodyPr>
            <a:normAutofit/>
          </a:bodyPr>
          <a:lstStyle/>
          <a:p>
            <a:pPr>
              <a:spcBef>
                <a:spcPts val="0"/>
              </a:spcBef>
              <a:spcAft>
                <a:spcPts val="600"/>
              </a:spcAft>
            </a:pPr>
            <a:r>
              <a:rPr lang="en-US" sz="1400" dirty="0">
                <a:latin typeface="Times New Roman"/>
              </a:rPr>
              <a:t>Exploration of Relationships: Investigate the relationships between independent variables and the target  and Dependent variable </a:t>
            </a:r>
          </a:p>
          <a:p>
            <a:pPr>
              <a:spcBef>
                <a:spcPts val="0"/>
              </a:spcBef>
              <a:spcAft>
                <a:spcPts val="600"/>
              </a:spcAft>
            </a:pPr>
            <a:r>
              <a:rPr lang="en-US" sz="1400" dirty="0">
                <a:latin typeface="Times New Roman"/>
              </a:rPr>
              <a:t>Pattern and Trend Identification: Uncover any discernible patterns or trends present within the data, which may offer valuable insights into the underlying dynamics of employment outcomes.</a:t>
            </a:r>
          </a:p>
          <a:p>
            <a:pPr>
              <a:spcBef>
                <a:spcPts val="0"/>
              </a:spcBef>
              <a:spcAft>
                <a:spcPts val="600"/>
              </a:spcAft>
            </a:pPr>
            <a:r>
              <a:rPr lang="en-US" sz="1400" dirty="0">
                <a:latin typeface="Times New Roman"/>
              </a:rPr>
              <a:t>Research Question :   Times of India article dated Jan 18, 2019 states that “After doing your Computer Science Engineering if you take up jobs as a Programming Analyst, Software Engineer, Hardware Engineer and Associate Engineer you can earn up to 2.5-3 lakhs as a fresh graduate. Test this claim with the data given to you. </a:t>
            </a:r>
          </a:p>
          <a:p>
            <a:pPr>
              <a:spcBef>
                <a:spcPts val="0"/>
              </a:spcBef>
              <a:spcAft>
                <a:spcPts val="600"/>
              </a:spcAft>
            </a:pPr>
            <a:r>
              <a:rPr lang="en-US" sz="1400" dirty="0">
                <a:latin typeface="Times New Roman"/>
              </a:rPr>
              <a:t>And Is there a relationship between gender and specialization? (i.e. Does the preference of </a:t>
            </a:r>
            <a:r>
              <a:rPr lang="en-US" sz="1400" dirty="0" err="1">
                <a:latin typeface="Times New Roman"/>
              </a:rPr>
              <a:t>Specialisation</a:t>
            </a:r>
            <a:r>
              <a:rPr lang="en-US" sz="1400" dirty="0">
                <a:latin typeface="Times New Roman"/>
              </a:rPr>
              <a:t> depend on the Gender?)</a:t>
            </a:r>
          </a:p>
          <a:p>
            <a:pPr>
              <a:spcBef>
                <a:spcPts val="0"/>
              </a:spcBef>
              <a:spcAft>
                <a:spcPts val="600"/>
              </a:spcAft>
            </a:pPr>
            <a:endParaRPr lang="en-US" sz="1400"/>
          </a:p>
        </p:txBody>
      </p:sp>
      <p:pic>
        <p:nvPicPr>
          <p:cNvPr id="19" name="Graphic 18" descr="Statistics">
            <a:extLst>
              <a:ext uri="{FF2B5EF4-FFF2-40B4-BE49-F238E27FC236}">
                <a16:creationId xmlns:a16="http://schemas.microsoft.com/office/drawing/2014/main" id="{5A1B6AA3-3B8F-920B-C593-96B1E2F3448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748302" y="771753"/>
            <a:ext cx="3949988" cy="3949988"/>
          </a:xfrm>
          <a:prstGeom prst="rect">
            <a:avLst/>
          </a:prstGeom>
        </p:spPr>
      </p:pic>
      <p:grpSp>
        <p:nvGrpSpPr>
          <p:cNvPr id="7" name="Group 6">
            <a:extLst>
              <a:ext uri="{FF2B5EF4-FFF2-40B4-BE49-F238E27FC236}">
                <a16:creationId xmlns:a16="http://schemas.microsoft.com/office/drawing/2014/main" id="{1942C83A-0EAA-A6E8-99C5-C9E14C3D0481}"/>
              </a:ext>
            </a:extLst>
          </p:cNvPr>
          <p:cNvGrpSpPr/>
          <p:nvPr/>
        </p:nvGrpSpPr>
        <p:grpSpPr>
          <a:xfrm>
            <a:off x="486071" y="4799857"/>
            <a:ext cx="11239269" cy="1355556"/>
            <a:chOff x="125666" y="4799857"/>
            <a:chExt cx="11599674" cy="1365853"/>
          </a:xfrm>
        </p:grpSpPr>
        <p:pic>
          <p:nvPicPr>
            <p:cNvPr id="5" name="Picture 4" descr="A white sign with blue text&#10;&#10;Description automatically generated">
              <a:extLst>
                <a:ext uri="{FF2B5EF4-FFF2-40B4-BE49-F238E27FC236}">
                  <a16:creationId xmlns:a16="http://schemas.microsoft.com/office/drawing/2014/main" id="{C521DBC3-98B7-304B-536A-300FD6692E87}"/>
                </a:ext>
              </a:extLst>
            </p:cNvPr>
            <p:cNvPicPr>
              <a:picLocks noChangeAspect="1"/>
            </p:cNvPicPr>
            <p:nvPr/>
          </p:nvPicPr>
          <p:blipFill>
            <a:blip r:embed="rId4"/>
            <a:stretch>
              <a:fillRect/>
            </a:stretch>
          </p:blipFill>
          <p:spPr>
            <a:xfrm>
              <a:off x="167742" y="5315031"/>
              <a:ext cx="11557598" cy="850679"/>
            </a:xfrm>
            <a:prstGeom prst="rect">
              <a:avLst/>
            </a:prstGeom>
          </p:spPr>
        </p:pic>
        <p:sp>
          <p:nvSpPr>
            <p:cNvPr id="6" name="TextBox 5">
              <a:extLst>
                <a:ext uri="{FF2B5EF4-FFF2-40B4-BE49-F238E27FC236}">
                  <a16:creationId xmlns:a16="http://schemas.microsoft.com/office/drawing/2014/main" id="{2D886C7C-33AE-D4EA-37F6-E8E93F6D60A4}"/>
                </a:ext>
              </a:extLst>
            </p:cNvPr>
            <p:cNvSpPr txBox="1"/>
            <p:nvPr/>
          </p:nvSpPr>
          <p:spPr>
            <a:xfrm>
              <a:off x="125666" y="4799857"/>
              <a:ext cx="2720071"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a:latin typeface="Times New Roman"/>
                </a:rPr>
                <a:t>Workflow:- </a:t>
              </a:r>
            </a:p>
          </p:txBody>
        </p:sp>
      </p:grpSp>
      <p:sp>
        <p:nvSpPr>
          <p:cNvPr id="4" name="Rectangle 3">
            <a:extLst>
              <a:ext uri="{FF2B5EF4-FFF2-40B4-BE49-F238E27FC236}">
                <a16:creationId xmlns:a16="http://schemas.microsoft.com/office/drawing/2014/main" id="{F66128B5-6C18-325D-8F0E-C2404B8555AB}"/>
              </a:ext>
            </a:extLst>
          </p:cNvPr>
          <p:cNvSpPr/>
          <p:nvPr/>
        </p:nvSpPr>
        <p:spPr>
          <a:xfrm>
            <a:off x="8836269" y="6216162"/>
            <a:ext cx="3244362" cy="52753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0927245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F4350-7C2D-F312-AC10-7D0849B0D0B6}"/>
              </a:ext>
            </a:extLst>
          </p:cNvPr>
          <p:cNvSpPr>
            <a:spLocks noGrp="1"/>
          </p:cNvSpPr>
          <p:nvPr>
            <p:ph type="title"/>
          </p:nvPr>
        </p:nvSpPr>
        <p:spPr>
          <a:xfrm>
            <a:off x="864813" y="314481"/>
            <a:ext cx="6274381" cy="1401183"/>
          </a:xfrm>
        </p:spPr>
        <p:txBody>
          <a:bodyPr anchor="t">
            <a:normAutofit/>
          </a:bodyPr>
          <a:lstStyle/>
          <a:p>
            <a:r>
              <a:rPr lang="en-US" sz="2800">
                <a:solidFill>
                  <a:srgbClr val="FF0000"/>
                </a:solidFill>
                <a:latin typeface="Times New Roman"/>
              </a:rPr>
              <a:t>Univariate Numerical Analysis </a:t>
            </a:r>
          </a:p>
        </p:txBody>
      </p:sp>
      <p:cxnSp>
        <p:nvCxnSpPr>
          <p:cNvPr id="32" name="Straight Connector 31">
            <a:extLst>
              <a:ext uri="{FF2B5EF4-FFF2-40B4-BE49-F238E27FC236}">
                <a16:creationId xmlns:a16="http://schemas.microsoft.com/office/drawing/2014/main" id="{FC23E3B9-5ABF-58B3-E2B0-E9A5DAA900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1462"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D3AF16A2-980E-0CAC-45F3-87F6E4C95360}"/>
              </a:ext>
            </a:extLst>
          </p:cNvPr>
          <p:cNvSpPr>
            <a:spLocks noGrp="1"/>
          </p:cNvSpPr>
          <p:nvPr>
            <p:ph type="body" idx="1"/>
          </p:nvPr>
        </p:nvSpPr>
        <p:spPr>
          <a:xfrm>
            <a:off x="257273" y="1016878"/>
            <a:ext cx="6532140" cy="3602935"/>
          </a:xfrm>
        </p:spPr>
        <p:txBody>
          <a:bodyPr spcFirstLastPara="1" wrap="square" lIns="91425" tIns="45700" rIns="91425" bIns="45700" anchor="t" anchorCtr="0">
            <a:noAutofit/>
          </a:bodyPr>
          <a:lstStyle/>
          <a:p>
            <a:pPr marL="114300" indent="0">
              <a:buNone/>
            </a:pPr>
            <a:r>
              <a:rPr lang="en-US" sz="1300" b="1">
                <a:latin typeface="Times New Roman"/>
              </a:rPr>
              <a:t>10th Percentage:</a:t>
            </a:r>
            <a:endParaRPr lang="en-US" sz="1300">
              <a:latin typeface="Times New Roman"/>
            </a:endParaRPr>
          </a:p>
          <a:p>
            <a:pPr marL="285750" indent="-171450"/>
            <a:r>
              <a:rPr lang="en-US" sz="1300">
                <a:latin typeface="Times New Roman"/>
              </a:rPr>
              <a:t>The majority of students scored between 65% to 90% in their 10th-grade exams, indicating a clustered distribution around this range.</a:t>
            </a:r>
          </a:p>
          <a:p>
            <a:pPr marL="285750" indent="-171450"/>
            <a:r>
              <a:rPr lang="en-US" sz="1300">
                <a:latin typeface="Times New Roman"/>
                <a:cs typeface="Times New Roman"/>
              </a:rPr>
              <a:t>Approximately 75% to 95% of students have scored more than 65% in their 10th-grade exams</a:t>
            </a:r>
          </a:p>
          <a:p>
            <a:pPr marL="285750" indent="-171450"/>
            <a:r>
              <a:rPr lang="en-US" sz="1300">
                <a:latin typeface="Times New Roman"/>
              </a:rPr>
              <a:t>The cumulative distribution function (CDF) shows a left-skewed distribution, indicating that a significant portion of students scored above the median..</a:t>
            </a:r>
            <a:endParaRPr lang="en-US" sz="1300"/>
          </a:p>
          <a:p>
            <a:pPr marL="114300" indent="0">
              <a:buNone/>
            </a:pPr>
            <a:r>
              <a:rPr lang="en-US" sz="1300" b="1">
                <a:latin typeface="Times New Roman"/>
              </a:rPr>
              <a:t>12th Percentage:</a:t>
            </a:r>
            <a:endParaRPr lang="en-US" sz="1300">
              <a:latin typeface="Times New Roman"/>
            </a:endParaRPr>
          </a:p>
          <a:p>
            <a:pPr marL="285750" indent="-171450"/>
            <a:r>
              <a:rPr lang="en-US" sz="1300">
                <a:latin typeface="Times New Roman"/>
              </a:rPr>
              <a:t>Similar to the 10th-grade percentages, most students scored between 65% to 85% in their 12th-grade exams.</a:t>
            </a:r>
          </a:p>
          <a:p>
            <a:pPr marL="285750" indent="-171450"/>
            <a:r>
              <a:rPr lang="en-US" sz="1300">
                <a:latin typeface="Times New Roman"/>
                <a:cs typeface="Times New Roman"/>
              </a:rPr>
              <a:t>Around 70% to 85% of students have scored more than 65% in their 12th-grade exams.</a:t>
            </a:r>
          </a:p>
          <a:p>
            <a:pPr marL="285750" indent="-171450"/>
            <a:r>
              <a:rPr lang="en-US" sz="1300">
                <a:latin typeface="Times New Roman"/>
              </a:rPr>
              <a:t>The distribution appears somewhat normal, with a slight skew towards the lower end.</a:t>
            </a:r>
          </a:p>
          <a:p>
            <a:pPr marL="114300" indent="0">
              <a:buNone/>
            </a:pPr>
            <a:r>
              <a:rPr lang="en-US" sz="1300" b="1">
                <a:latin typeface="Times New Roman"/>
              </a:rPr>
              <a:t>College GPA:</a:t>
            </a:r>
            <a:endParaRPr lang="en-US" sz="1300">
              <a:latin typeface="Times New Roman"/>
            </a:endParaRPr>
          </a:p>
          <a:p>
            <a:pPr marL="285750" indent="-171450"/>
            <a:r>
              <a:rPr lang="en-US" sz="1300">
                <a:latin typeface="Times New Roman"/>
              </a:rPr>
              <a:t>The distribution of college GPAs also shows a concentration of scores between 65 to 85.</a:t>
            </a:r>
          </a:p>
          <a:p>
            <a:pPr marL="285750" indent="-171450"/>
            <a:r>
              <a:rPr lang="en-US" sz="1300">
                <a:latin typeface="Times New Roman"/>
              </a:rPr>
              <a:t>Very few students have GPAs above 95, indicating that exceptionally high GPAs are rare.</a:t>
            </a:r>
          </a:p>
          <a:p>
            <a:pPr marL="285750" indent="-171450"/>
            <a:r>
              <a:rPr lang="en-US" sz="1300">
                <a:latin typeface="Times New Roman"/>
              </a:rPr>
              <a:t>The distribution somewhat resembles a normal distribution, with a slight skew towards the lower end.</a:t>
            </a:r>
          </a:p>
          <a:p>
            <a:endParaRPr lang="en-US" sz="500"/>
          </a:p>
        </p:txBody>
      </p:sp>
      <p:pic>
        <p:nvPicPr>
          <p:cNvPr id="5" name="Picture 4" descr="A group of blue and red diagrams&#10;&#10;Description automatically generated">
            <a:extLst>
              <a:ext uri="{FF2B5EF4-FFF2-40B4-BE49-F238E27FC236}">
                <a16:creationId xmlns:a16="http://schemas.microsoft.com/office/drawing/2014/main" id="{2D3C4284-160D-7613-2905-4AD4EFBC1931}"/>
              </a:ext>
            </a:extLst>
          </p:cNvPr>
          <p:cNvPicPr>
            <a:picLocks noChangeAspect="1"/>
          </p:cNvPicPr>
          <p:nvPr/>
        </p:nvPicPr>
        <p:blipFill rotWithShape="1">
          <a:blip r:embed="rId2"/>
          <a:srcRect t="6710" r="1" b="1"/>
          <a:stretch/>
        </p:blipFill>
        <p:spPr>
          <a:xfrm>
            <a:off x="6913452" y="926212"/>
            <a:ext cx="5114373" cy="5316095"/>
          </a:xfrm>
          <a:prstGeom prst="rect">
            <a:avLst/>
          </a:prstGeom>
        </p:spPr>
      </p:pic>
      <p:sp>
        <p:nvSpPr>
          <p:cNvPr id="4" name="Rectangle 3">
            <a:extLst>
              <a:ext uri="{FF2B5EF4-FFF2-40B4-BE49-F238E27FC236}">
                <a16:creationId xmlns:a16="http://schemas.microsoft.com/office/drawing/2014/main" id="{BBA87CBF-B587-EC67-7E8A-D400604AE73A}"/>
              </a:ext>
            </a:extLst>
          </p:cNvPr>
          <p:cNvSpPr/>
          <p:nvPr/>
        </p:nvSpPr>
        <p:spPr>
          <a:xfrm>
            <a:off x="8836269" y="6216162"/>
            <a:ext cx="3244362" cy="52753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9412669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2EB70137-C076-EF30-5FC6-0435F48248E1}"/>
              </a:ext>
            </a:extLst>
          </p:cNvPr>
          <p:cNvSpPr txBox="1"/>
          <p:nvPr/>
        </p:nvSpPr>
        <p:spPr>
          <a:xfrm>
            <a:off x="202557" y="385682"/>
            <a:ext cx="5012012" cy="1402470"/>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a:lnSpc>
                <a:spcPct val="90000"/>
              </a:lnSpc>
              <a:spcBef>
                <a:spcPct val="0"/>
              </a:spcBef>
              <a:spcAft>
                <a:spcPts val="600"/>
              </a:spcAft>
            </a:pPr>
            <a:r>
              <a:rPr lang="en-US" sz="2400" kern="1200">
                <a:solidFill>
                  <a:srgbClr val="FF0000"/>
                </a:solidFill>
                <a:latin typeface="Times New Roman"/>
                <a:ea typeface="+mj-ea"/>
                <a:cs typeface="Times New Roman"/>
              </a:rPr>
              <a:t>Univariate Categorical Analysis</a:t>
            </a:r>
          </a:p>
        </p:txBody>
      </p:sp>
      <p:cxnSp>
        <p:nvCxnSpPr>
          <p:cNvPr id="129" name="Straight Connector 128">
            <a:extLst>
              <a:ext uri="{FF2B5EF4-FFF2-40B4-BE49-F238E27FC236}">
                <a16:creationId xmlns:a16="http://schemas.microsoft.com/office/drawing/2014/main" id="{1503BFE4-729B-D9D0-C17B-501E6AF112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5140"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8" name="Text Placeholder 7">
            <a:extLst>
              <a:ext uri="{FF2B5EF4-FFF2-40B4-BE49-F238E27FC236}">
                <a16:creationId xmlns:a16="http://schemas.microsoft.com/office/drawing/2014/main" id="{F3328EF0-941B-0333-E70B-2880152D6D29}"/>
              </a:ext>
            </a:extLst>
          </p:cNvPr>
          <p:cNvSpPr>
            <a:spLocks noGrp="1"/>
          </p:cNvSpPr>
          <p:nvPr>
            <p:ph type="body" idx="1"/>
          </p:nvPr>
        </p:nvSpPr>
        <p:spPr>
          <a:xfrm>
            <a:off x="434052" y="1027177"/>
            <a:ext cx="6403489" cy="4960598"/>
          </a:xfrm>
        </p:spPr>
        <p:txBody>
          <a:bodyPr spcFirstLastPara="1" vert="horz" wrap="square" lIns="91440" tIns="45720" rIns="91440" bIns="45720" rtlCol="0" anchor="t" anchorCtr="0">
            <a:noAutofit/>
          </a:bodyPr>
          <a:lstStyle/>
          <a:p>
            <a:pPr marL="0" indent="0" algn="just">
              <a:buNone/>
            </a:pPr>
            <a:r>
              <a:rPr lang="en-US" sz="1300" b="1" kern="1200">
                <a:solidFill>
                  <a:schemeClr val="tx1"/>
                </a:solidFill>
                <a:latin typeface="Times New Roman"/>
                <a:ea typeface="+mn-ea"/>
                <a:cs typeface="Times New Roman"/>
              </a:rPr>
              <a:t>Job City Insights:</a:t>
            </a:r>
            <a:endParaRPr lang="en-US" sz="1300" kern="1200">
              <a:solidFill>
                <a:schemeClr val="tx1"/>
              </a:solidFill>
              <a:latin typeface="Times New Roman"/>
              <a:ea typeface="+mn-ea"/>
              <a:cs typeface="Times New Roman"/>
            </a:endParaRPr>
          </a:p>
          <a:p>
            <a:pPr marL="171450" indent="-228600" algn="just">
              <a:buFont typeface="Arial" panose="020B0604020202020204" pitchFamily="34" charset="0"/>
              <a:buChar char="•"/>
            </a:pPr>
            <a:r>
              <a:rPr lang="en-US" sz="1300" kern="1200">
                <a:solidFill>
                  <a:schemeClr val="tx1"/>
                </a:solidFill>
                <a:latin typeface="Times New Roman"/>
                <a:ea typeface="+mn-ea"/>
                <a:cs typeface="Times New Roman"/>
              </a:rPr>
              <a:t>The top job cities based on the dataset are Bangalore, Noida, Pune, Gurgaon, Mumbai, Lucknow, Mysore, Navi Mumbai, and Delhi.</a:t>
            </a:r>
          </a:p>
          <a:p>
            <a:pPr marL="171450" indent="-228600" algn="just">
              <a:buFont typeface="Arial" panose="020B0604020202020204" pitchFamily="34" charset="0"/>
              <a:buChar char="•"/>
            </a:pPr>
            <a:r>
              <a:rPr lang="en-US" sz="1300" kern="1200">
                <a:solidFill>
                  <a:schemeClr val="tx1"/>
                </a:solidFill>
                <a:latin typeface="Times New Roman"/>
                <a:ea typeface="+mn-ea"/>
                <a:cs typeface="Times New Roman"/>
              </a:rPr>
              <a:t>This suggests that these cities are major hubs for employment opportunities, with a concentration of job opportunities in various sectors.</a:t>
            </a:r>
          </a:p>
          <a:p>
            <a:pPr marL="0" indent="0" algn="just">
              <a:buNone/>
            </a:pPr>
            <a:r>
              <a:rPr lang="en-US" sz="1300" b="1" kern="1200">
                <a:solidFill>
                  <a:schemeClr val="tx1"/>
                </a:solidFill>
                <a:latin typeface="Times New Roman"/>
                <a:ea typeface="+mn-ea"/>
                <a:cs typeface="Times New Roman"/>
              </a:rPr>
              <a:t>College State Insights:</a:t>
            </a:r>
            <a:endParaRPr lang="en-US" sz="1300" kern="1200">
              <a:solidFill>
                <a:schemeClr val="tx1"/>
              </a:solidFill>
              <a:latin typeface="Times New Roman"/>
              <a:ea typeface="+mn-ea"/>
              <a:cs typeface="Times New Roman"/>
            </a:endParaRPr>
          </a:p>
          <a:p>
            <a:pPr marL="171450" indent="-228600" algn="just">
              <a:buFont typeface="Arial" panose="020B0604020202020204" pitchFamily="34" charset="0"/>
              <a:buChar char="•"/>
            </a:pPr>
            <a:r>
              <a:rPr lang="en-US" sz="1300" kern="1200">
                <a:solidFill>
                  <a:schemeClr val="tx1"/>
                </a:solidFill>
                <a:latin typeface="Times New Roman"/>
                <a:ea typeface="+mn-ea"/>
                <a:cs typeface="Times New Roman"/>
              </a:rPr>
              <a:t>The top college states based on the dataset are Uttar Pradesh (UP), Karnataka, Tamil Nadu, Maharashtra, West Bengal, Punjab, Madhya Pradesh, Haryana, and Delhi.</a:t>
            </a:r>
          </a:p>
          <a:p>
            <a:pPr marL="171450" indent="-228600" algn="just">
              <a:buFont typeface="Arial" panose="020B0604020202020204" pitchFamily="34" charset="0"/>
              <a:buChar char="•"/>
            </a:pPr>
            <a:r>
              <a:rPr lang="en-US" sz="1300" kern="1200">
                <a:solidFill>
                  <a:schemeClr val="tx1"/>
                </a:solidFill>
                <a:latin typeface="Times New Roman"/>
                <a:ea typeface="+mn-ea"/>
                <a:cs typeface="Times New Roman"/>
              </a:rPr>
              <a:t>This indicates that these states have a significant presence of educational institutions, contributing to the pool of skilled graduates entering the workforce.</a:t>
            </a:r>
          </a:p>
          <a:p>
            <a:pPr marL="0" indent="0" algn="just">
              <a:buNone/>
            </a:pPr>
            <a:r>
              <a:rPr lang="en-US" sz="1300" b="1" kern="1200">
                <a:solidFill>
                  <a:schemeClr val="tx1"/>
                </a:solidFill>
                <a:latin typeface="Times New Roman"/>
                <a:ea typeface="+mn-ea"/>
                <a:cs typeface="Times New Roman"/>
              </a:rPr>
              <a:t>Gender Distribution Insights:</a:t>
            </a:r>
          </a:p>
          <a:p>
            <a:pPr marL="171450" indent="-228600" algn="just">
              <a:buFont typeface="Arial" panose="020B0604020202020204" pitchFamily="34" charset="0"/>
              <a:buChar char="•"/>
            </a:pPr>
            <a:r>
              <a:rPr lang="en-US" sz="1300" kern="1200">
                <a:solidFill>
                  <a:schemeClr val="tx1"/>
                </a:solidFill>
                <a:latin typeface="Times New Roman"/>
                <a:ea typeface="+mn-ea"/>
                <a:cs typeface="Times New Roman"/>
              </a:rPr>
              <a:t>The dataset shows a gender distribution where males constitute approximately 70% of the candidates, while females constitute about 30%.</a:t>
            </a:r>
          </a:p>
          <a:p>
            <a:pPr marL="171450" indent="-228600" algn="just">
              <a:buFont typeface="Arial" panose="020B0604020202020204" pitchFamily="34" charset="0"/>
              <a:buChar char="•"/>
            </a:pPr>
            <a:r>
              <a:rPr lang="en-US" sz="1300" kern="1200">
                <a:solidFill>
                  <a:schemeClr val="tx1"/>
                </a:solidFill>
                <a:latin typeface="Times New Roman"/>
                <a:ea typeface="+mn-ea"/>
                <a:cs typeface="Times New Roman"/>
              </a:rPr>
              <a:t>This suggests a gender imbalance in the dataset, with a higher representation of males compared to females.</a:t>
            </a:r>
          </a:p>
          <a:p>
            <a:pPr marL="171450" indent="-228600" algn="just">
              <a:buFont typeface="Arial" panose="020B0604020202020204" pitchFamily="34" charset="0"/>
              <a:buChar char="•"/>
            </a:pPr>
            <a:r>
              <a:rPr lang="en-US" sz="1300" kern="1200">
                <a:solidFill>
                  <a:schemeClr val="tx1"/>
                </a:solidFill>
                <a:latin typeface="Times New Roman"/>
                <a:ea typeface="+mn-ea"/>
                <a:cs typeface="Times New Roman"/>
              </a:rPr>
              <a:t>It's important to note the gender distribution for analyzing gender diversity and ensuring inclusivity in recruitment processes and workplace environments.</a:t>
            </a:r>
          </a:p>
          <a:p>
            <a:pPr marL="114300" indent="-228600">
              <a:buFont typeface="Arial" panose="020B0604020202020204" pitchFamily="34" charset="0"/>
              <a:buChar char="•"/>
            </a:pPr>
            <a:endParaRPr lang="en-US" sz="800" kern="1200">
              <a:solidFill>
                <a:schemeClr val="tx1"/>
              </a:solidFill>
              <a:latin typeface="+mn-lt"/>
              <a:ea typeface="+mn-ea"/>
              <a:cs typeface="+mn-cs"/>
            </a:endParaRPr>
          </a:p>
        </p:txBody>
      </p:sp>
      <p:grpSp>
        <p:nvGrpSpPr>
          <p:cNvPr id="2" name="Group 1">
            <a:extLst>
              <a:ext uri="{FF2B5EF4-FFF2-40B4-BE49-F238E27FC236}">
                <a16:creationId xmlns:a16="http://schemas.microsoft.com/office/drawing/2014/main" id="{8FDD944E-2A0C-4CE1-A298-595E1294E860}"/>
              </a:ext>
            </a:extLst>
          </p:cNvPr>
          <p:cNvGrpSpPr/>
          <p:nvPr/>
        </p:nvGrpSpPr>
        <p:grpSpPr>
          <a:xfrm>
            <a:off x="7052227" y="253720"/>
            <a:ext cx="4819743" cy="5541979"/>
            <a:chOff x="6411706" y="253720"/>
            <a:chExt cx="5460264" cy="6138326"/>
          </a:xfrm>
        </p:grpSpPr>
        <p:pic>
          <p:nvPicPr>
            <p:cNvPr id="4" name="Picture 3" descr="A graph of the number of states&#10;&#10;Description automatically generated">
              <a:extLst>
                <a:ext uri="{FF2B5EF4-FFF2-40B4-BE49-F238E27FC236}">
                  <a16:creationId xmlns:a16="http://schemas.microsoft.com/office/drawing/2014/main" id="{0B8E96DF-FADA-41AE-2723-4623FC748FD9}"/>
                </a:ext>
              </a:extLst>
            </p:cNvPr>
            <p:cNvPicPr>
              <a:picLocks noChangeAspect="1"/>
            </p:cNvPicPr>
            <p:nvPr/>
          </p:nvPicPr>
          <p:blipFill rotWithShape="1">
            <a:blip r:embed="rId2"/>
            <a:srcRect t="24468" b="9149"/>
            <a:stretch/>
          </p:blipFill>
          <p:spPr>
            <a:xfrm>
              <a:off x="7004986" y="253720"/>
              <a:ext cx="4748305" cy="2415372"/>
            </a:xfrm>
            <a:prstGeom prst="rect">
              <a:avLst/>
            </a:prstGeom>
          </p:spPr>
        </p:pic>
        <p:pic>
          <p:nvPicPr>
            <p:cNvPr id="6" name="Picture 5">
              <a:extLst>
                <a:ext uri="{FF2B5EF4-FFF2-40B4-BE49-F238E27FC236}">
                  <a16:creationId xmlns:a16="http://schemas.microsoft.com/office/drawing/2014/main" id="{F7F1C1B4-ED96-DCDB-829D-721A3E6BB76D}"/>
                </a:ext>
              </a:extLst>
            </p:cNvPr>
            <p:cNvPicPr>
              <a:picLocks noChangeAspect="1"/>
            </p:cNvPicPr>
            <p:nvPr/>
          </p:nvPicPr>
          <p:blipFill rotWithShape="1">
            <a:blip r:embed="rId3"/>
            <a:srcRect t="9402" r="-1" b="759"/>
            <a:stretch/>
          </p:blipFill>
          <p:spPr>
            <a:xfrm>
              <a:off x="6411706" y="4228865"/>
              <a:ext cx="3126224" cy="2163181"/>
            </a:xfrm>
            <a:prstGeom prst="rect">
              <a:avLst/>
            </a:prstGeom>
          </p:spPr>
        </p:pic>
        <p:pic>
          <p:nvPicPr>
            <p:cNvPr id="5" name="Picture 4" descr="A graph of a number of jobs&#10;&#10;Description automatically generated">
              <a:extLst>
                <a:ext uri="{FF2B5EF4-FFF2-40B4-BE49-F238E27FC236}">
                  <a16:creationId xmlns:a16="http://schemas.microsoft.com/office/drawing/2014/main" id="{BB3DDB72-828F-9845-3876-F89F9DD322E2}"/>
                </a:ext>
              </a:extLst>
            </p:cNvPr>
            <p:cNvPicPr>
              <a:picLocks noChangeAspect="1"/>
            </p:cNvPicPr>
            <p:nvPr/>
          </p:nvPicPr>
          <p:blipFill rotWithShape="1">
            <a:blip r:embed="rId4"/>
            <a:srcRect t="19704" r="-1" b="6113"/>
            <a:stretch/>
          </p:blipFill>
          <p:spPr>
            <a:xfrm>
              <a:off x="8391908" y="2795099"/>
              <a:ext cx="3480062" cy="2413300"/>
            </a:xfrm>
            <a:prstGeom prst="rect">
              <a:avLst/>
            </a:prstGeom>
          </p:spPr>
        </p:pic>
      </p:grpSp>
      <p:sp>
        <p:nvSpPr>
          <p:cNvPr id="3" name="Rectangle 2">
            <a:extLst>
              <a:ext uri="{FF2B5EF4-FFF2-40B4-BE49-F238E27FC236}">
                <a16:creationId xmlns:a16="http://schemas.microsoft.com/office/drawing/2014/main" id="{BA7D943A-41A7-BE19-F0DE-A2E4D171C989}"/>
              </a:ext>
            </a:extLst>
          </p:cNvPr>
          <p:cNvSpPr/>
          <p:nvPr/>
        </p:nvSpPr>
        <p:spPr>
          <a:xfrm>
            <a:off x="8836269" y="6216162"/>
            <a:ext cx="3244362" cy="52753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4577019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277BC-4D3A-B01D-6808-AB567D208CAB}"/>
              </a:ext>
            </a:extLst>
          </p:cNvPr>
          <p:cNvSpPr>
            <a:spLocks noGrp="1"/>
          </p:cNvSpPr>
          <p:nvPr>
            <p:ph type="title"/>
          </p:nvPr>
        </p:nvSpPr>
        <p:spPr>
          <a:xfrm>
            <a:off x="762000" y="972384"/>
            <a:ext cx="8017765" cy="695688"/>
          </a:xfrm>
        </p:spPr>
        <p:txBody>
          <a:bodyPr anchor="t">
            <a:normAutofit/>
          </a:bodyPr>
          <a:lstStyle/>
          <a:p>
            <a:r>
              <a:rPr lang="en-US" sz="2400">
                <a:solidFill>
                  <a:srgbClr val="FF0000"/>
                </a:solidFill>
                <a:latin typeface="Times New Roman"/>
                <a:cs typeface="Times New Roman"/>
              </a:rPr>
              <a:t>(10th percentage, 12th percentage, and CGPA) vs Salary</a:t>
            </a:r>
            <a:endParaRPr lang="en-US" sz="2400">
              <a:solidFill>
                <a:srgbClr val="FF0000"/>
              </a:solidFill>
            </a:endParaRPr>
          </a:p>
        </p:txBody>
      </p:sp>
      <p:cxnSp>
        <p:nvCxnSpPr>
          <p:cNvPr id="15" name="Straight Connector 14">
            <a:extLst>
              <a:ext uri="{FF2B5EF4-FFF2-40B4-BE49-F238E27FC236}">
                <a16:creationId xmlns:a16="http://schemas.microsoft.com/office/drawing/2014/main" id="{1503BFE4-729B-D9D0-C17B-501E6AF112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5140"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259AC064-393C-593D-EB9B-3FF66A7F50A9}"/>
              </a:ext>
            </a:extLst>
          </p:cNvPr>
          <p:cNvSpPr>
            <a:spLocks noGrp="1"/>
          </p:cNvSpPr>
          <p:nvPr>
            <p:ph type="body" idx="1"/>
          </p:nvPr>
        </p:nvSpPr>
        <p:spPr>
          <a:xfrm>
            <a:off x="607391" y="1590394"/>
            <a:ext cx="8095069" cy="4673467"/>
          </a:xfrm>
        </p:spPr>
        <p:txBody>
          <a:bodyPr spcFirstLastPara="1" lIns="91425" tIns="45700" rIns="91425" bIns="45700" anchorCtr="0">
            <a:normAutofit lnSpcReduction="10000"/>
          </a:bodyPr>
          <a:lstStyle/>
          <a:p>
            <a:pPr marL="114300" indent="0" algn="just">
              <a:lnSpc>
                <a:spcPct val="110000"/>
              </a:lnSpc>
              <a:buNone/>
            </a:pPr>
            <a:r>
              <a:rPr lang="en-US" sz="1400" b="1">
                <a:latin typeface="Times New Roman"/>
                <a:cs typeface="Times New Roman"/>
              </a:rPr>
              <a:t>10th and 12th: </a:t>
            </a:r>
            <a:r>
              <a:rPr lang="en-US" sz="1400">
                <a:latin typeface="Times New Roman"/>
                <a:cs typeface="Times New Roman"/>
              </a:rPr>
              <a:t>There is a significant positive correlation between 10th and 12th percentages and Salary (correlation coefficients of 0.177 and 0.169 respectively, p-value=0.000). Higher academic performance, particularly in 10th and 12th grades, tends to correspond with higher Salary.</a:t>
            </a:r>
            <a:endParaRPr lang="en-US" sz="1400">
              <a:latin typeface="Times New Roman"/>
            </a:endParaRPr>
          </a:p>
          <a:p>
            <a:pPr marL="114300" indent="0" algn="just">
              <a:lnSpc>
                <a:spcPct val="150000"/>
              </a:lnSpc>
              <a:buNone/>
            </a:pPr>
            <a:r>
              <a:rPr lang="en-US" sz="1400" b="1">
                <a:latin typeface="Times New Roman"/>
                <a:cs typeface="Times New Roman"/>
              </a:rPr>
              <a:t>CGPA as a Determinant:</a:t>
            </a:r>
            <a:r>
              <a:rPr lang="en-US" sz="1400">
                <a:latin typeface="Times New Roman"/>
                <a:cs typeface="Times New Roman"/>
              </a:rPr>
              <a:t> The analysis also reveals a significant correlation between CGPA and Salary (correlation coefficient of 0.146, p-value=0.000). Candidates with a CGPA above 60% are more likely to secure jobs and negotiate higher Salaries compared to those with lower CGPA.</a:t>
            </a:r>
          </a:p>
          <a:p>
            <a:pPr marL="114300" indent="0" algn="just">
              <a:lnSpc>
                <a:spcPct val="150000"/>
              </a:lnSpc>
              <a:buNone/>
            </a:pPr>
            <a:r>
              <a:rPr lang="en-US" sz="1400" b="1">
                <a:latin typeface="Times New Roman"/>
                <a:cs typeface="Times New Roman"/>
              </a:rPr>
              <a:t>Threshold Effect of CGPA:</a:t>
            </a:r>
            <a:r>
              <a:rPr lang="en-US" sz="1400">
                <a:latin typeface="Times New Roman"/>
                <a:cs typeface="Times New Roman"/>
              </a:rPr>
              <a:t> There appears to be a threshold effect, suggesting that a minimum CGPA requirement (e.g., 60%) is necessary to enhance job prospects and Salary negotiation.</a:t>
            </a:r>
          </a:p>
          <a:p>
            <a:pPr marL="114300" indent="0" algn="just">
              <a:lnSpc>
                <a:spcPct val="150000"/>
              </a:lnSpc>
              <a:buNone/>
            </a:pPr>
            <a:r>
              <a:rPr lang="en-US" sz="1400" b="1">
                <a:latin typeface="Times New Roman"/>
                <a:cs typeface="Times New Roman"/>
              </a:rPr>
              <a:t>Consideration in Hiring Decisions:</a:t>
            </a:r>
            <a:r>
              <a:rPr lang="en-US" sz="1400">
                <a:latin typeface="Times New Roman"/>
                <a:cs typeface="Times New Roman"/>
              </a:rPr>
              <a:t> Employers may prioritize academic performance, particularly CGPA and 10th/12th percentages, when making hiring decisions. Candidates with stronger academic backgrounds may be perceived as having higher potential value to the organization.</a:t>
            </a:r>
            <a:endParaRPr lang="en-US" sz="1400">
              <a:latin typeface="Times New Roman"/>
            </a:endParaRPr>
          </a:p>
          <a:p>
            <a:pPr marL="114300" indent="0" algn="just">
              <a:lnSpc>
                <a:spcPct val="150000"/>
              </a:lnSpc>
              <a:buNone/>
            </a:pPr>
            <a:r>
              <a:rPr lang="en-US" sz="1400" b="1">
                <a:latin typeface="Times New Roman"/>
                <a:cs typeface="Times New Roman"/>
              </a:rPr>
              <a:t>Holistic Evaluation Needed:</a:t>
            </a:r>
            <a:r>
              <a:rPr lang="en-US" sz="1400">
                <a:latin typeface="Times New Roman"/>
                <a:cs typeface="Times New Roman"/>
              </a:rPr>
              <a:t> While academic performance plays a significant role, it is not the sole determinant of Salary. Employers should consider other factors such as work experience, skills, and cultural fit to make well-informed hiring decisions and ensure optimal utilization of human capital.</a:t>
            </a:r>
          </a:p>
          <a:p>
            <a:endParaRPr lang="en-US" sz="1000"/>
          </a:p>
        </p:txBody>
      </p:sp>
      <p:pic>
        <p:nvPicPr>
          <p:cNvPr id="8" name="Picture 7">
            <a:extLst>
              <a:ext uri="{FF2B5EF4-FFF2-40B4-BE49-F238E27FC236}">
                <a16:creationId xmlns:a16="http://schemas.microsoft.com/office/drawing/2014/main" id="{CC822E97-5C38-A79A-D366-0696264B901D}"/>
              </a:ext>
            </a:extLst>
          </p:cNvPr>
          <p:cNvPicPr>
            <a:picLocks noChangeAspect="1"/>
          </p:cNvPicPr>
          <p:nvPr/>
        </p:nvPicPr>
        <p:blipFill>
          <a:blip r:embed="rId2"/>
          <a:stretch>
            <a:fillRect/>
          </a:stretch>
        </p:blipFill>
        <p:spPr>
          <a:xfrm>
            <a:off x="8929809" y="410817"/>
            <a:ext cx="2891078" cy="5694016"/>
          </a:xfrm>
          <a:prstGeom prst="rect">
            <a:avLst/>
          </a:prstGeom>
        </p:spPr>
      </p:pic>
      <p:sp>
        <p:nvSpPr>
          <p:cNvPr id="4" name="Rectangle 3">
            <a:extLst>
              <a:ext uri="{FF2B5EF4-FFF2-40B4-BE49-F238E27FC236}">
                <a16:creationId xmlns:a16="http://schemas.microsoft.com/office/drawing/2014/main" id="{EC523B46-CDE3-9A12-E56A-B3B059048B26}"/>
              </a:ext>
            </a:extLst>
          </p:cNvPr>
          <p:cNvSpPr/>
          <p:nvPr/>
        </p:nvSpPr>
        <p:spPr>
          <a:xfrm>
            <a:off x="8836269" y="6216162"/>
            <a:ext cx="3244362" cy="52753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8306586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46358-6A41-AA66-DDEF-E43967F4995F}"/>
              </a:ext>
            </a:extLst>
          </p:cNvPr>
          <p:cNvSpPr>
            <a:spLocks noGrp="1"/>
          </p:cNvSpPr>
          <p:nvPr>
            <p:ph type="title"/>
          </p:nvPr>
        </p:nvSpPr>
        <p:spPr>
          <a:xfrm>
            <a:off x="861390" y="972384"/>
            <a:ext cx="7553939" cy="1292036"/>
          </a:xfrm>
        </p:spPr>
        <p:txBody>
          <a:bodyPr anchor="t">
            <a:normAutofit/>
          </a:bodyPr>
          <a:lstStyle/>
          <a:p>
            <a:r>
              <a:rPr lang="en-US" sz="2400">
                <a:solidFill>
                  <a:srgbClr val="FF0000"/>
                </a:solidFill>
                <a:latin typeface="Times New Roman"/>
                <a:cs typeface="Times New Roman"/>
              </a:rPr>
              <a:t>(Conscientiousness, Neuroticism, Extraversion) vs Salary</a:t>
            </a:r>
            <a:endParaRPr lang="en-US" sz="2200">
              <a:solidFill>
                <a:srgbClr val="000000"/>
              </a:solidFill>
            </a:endParaRPr>
          </a:p>
        </p:txBody>
      </p:sp>
      <p:cxnSp>
        <p:nvCxnSpPr>
          <p:cNvPr id="23" name="Straight Connector 22">
            <a:extLst>
              <a:ext uri="{FF2B5EF4-FFF2-40B4-BE49-F238E27FC236}">
                <a16:creationId xmlns:a16="http://schemas.microsoft.com/office/drawing/2014/main" id="{1503BFE4-729B-D9D0-C17B-501E6AF112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5140"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9F80D483-7B0C-FF5F-D1B9-21D57113510D}"/>
              </a:ext>
            </a:extLst>
          </p:cNvPr>
          <p:cNvSpPr>
            <a:spLocks noGrp="1"/>
          </p:cNvSpPr>
          <p:nvPr>
            <p:ph type="body" idx="1"/>
          </p:nvPr>
        </p:nvSpPr>
        <p:spPr>
          <a:xfrm>
            <a:off x="585303" y="1623524"/>
            <a:ext cx="7730634" cy="4309032"/>
          </a:xfrm>
        </p:spPr>
        <p:txBody>
          <a:bodyPr spcFirstLastPara="1" wrap="square" lIns="91425" tIns="45700" rIns="91425" bIns="45700" anchor="t" anchorCtr="0">
            <a:noAutofit/>
          </a:bodyPr>
          <a:lstStyle/>
          <a:p>
            <a:pPr marL="114300" indent="0">
              <a:buNone/>
            </a:pPr>
            <a:r>
              <a:rPr lang="en-US" sz="1400" b="1">
                <a:latin typeface="Times New Roman"/>
                <a:cs typeface="Times New Roman"/>
              </a:rPr>
              <a:t>Conscientiousness vs Salary</a:t>
            </a:r>
            <a:r>
              <a:rPr lang="en-US" sz="1400">
                <a:latin typeface="Times New Roman"/>
                <a:cs typeface="Times New Roman"/>
              </a:rPr>
              <a:t>:</a:t>
            </a:r>
            <a:endParaRPr lang="en-US" sz="1400">
              <a:latin typeface="Times New Roman"/>
            </a:endParaRPr>
          </a:p>
          <a:p>
            <a:r>
              <a:rPr lang="en-US" sz="1400">
                <a:latin typeface="Times New Roman"/>
              </a:rPr>
              <a:t>Conscientiousness reflects organization, responsibility, and diligence.</a:t>
            </a:r>
          </a:p>
          <a:p>
            <a:r>
              <a:rPr lang="en-US" sz="1400">
                <a:latin typeface="Times New Roman"/>
              </a:rPr>
              <a:t>Weak negative correlation (coefficient: -0.063, p-value: 0.000) with Salary.</a:t>
            </a:r>
          </a:p>
          <a:p>
            <a:r>
              <a:rPr lang="en-US" sz="1400">
                <a:latin typeface="Times New Roman"/>
              </a:rPr>
              <a:t>Individuals with higher conscientiousness tend to have higher salaries.</a:t>
            </a:r>
          </a:p>
          <a:p>
            <a:pPr marL="114300" indent="0">
              <a:buNone/>
            </a:pPr>
            <a:r>
              <a:rPr lang="en-US" sz="1400" b="1">
                <a:latin typeface="Times New Roman"/>
                <a:cs typeface="Times New Roman"/>
              </a:rPr>
              <a:t>Neuroticism vs Salary</a:t>
            </a:r>
            <a:r>
              <a:rPr lang="en-US" sz="1400">
                <a:latin typeface="Times New Roman"/>
                <a:cs typeface="Times New Roman"/>
              </a:rPr>
              <a:t>:</a:t>
            </a:r>
            <a:endParaRPr lang="en-US" sz="1400">
              <a:latin typeface="Times New Roman"/>
            </a:endParaRPr>
          </a:p>
          <a:p>
            <a:r>
              <a:rPr lang="en-US" sz="1400">
                <a:latin typeface="Times New Roman"/>
              </a:rPr>
              <a:t>Neuroticism entails negative emotions like anxiety and vulnerability.</a:t>
            </a:r>
          </a:p>
          <a:p>
            <a:r>
              <a:rPr lang="en-US" sz="1400">
                <a:latin typeface="Times New Roman"/>
              </a:rPr>
              <a:t>Significant salary difference based on neuroticism levels.</a:t>
            </a:r>
          </a:p>
          <a:p>
            <a:r>
              <a:rPr lang="en-US" sz="1400">
                <a:latin typeface="Times New Roman"/>
              </a:rPr>
              <a:t>Lower neuroticism linked to higher salaries, indicating an impact on earning potential.</a:t>
            </a:r>
          </a:p>
          <a:p>
            <a:r>
              <a:rPr lang="en-US" sz="1400">
                <a:latin typeface="Times New Roman"/>
              </a:rPr>
              <a:t>Neuroticism may affect job performance, leading to decreased productivity and career advancement challenges.</a:t>
            </a:r>
          </a:p>
          <a:p>
            <a:pPr marL="114300" indent="0">
              <a:buNone/>
            </a:pPr>
            <a:r>
              <a:rPr lang="en-US" sz="1400" b="1">
                <a:latin typeface="Times New Roman"/>
                <a:cs typeface="Times New Roman"/>
              </a:rPr>
              <a:t>Extraversion vs Salary</a:t>
            </a:r>
            <a:r>
              <a:rPr lang="en-US" sz="1400">
                <a:latin typeface="Times New Roman"/>
                <a:cs typeface="Times New Roman"/>
              </a:rPr>
              <a:t>:</a:t>
            </a:r>
          </a:p>
          <a:p>
            <a:r>
              <a:rPr lang="en-US" sz="1400">
                <a:latin typeface="Times New Roman"/>
              </a:rPr>
              <a:t>Weak and insignificant correlation (coefficient: -0.010, p-value: 0.534) with Salary.</a:t>
            </a:r>
          </a:p>
          <a:p>
            <a:r>
              <a:rPr lang="en-US" sz="1400">
                <a:latin typeface="Times New Roman"/>
              </a:rPr>
              <a:t>Individuals with high extraversion may still have opportunities for higher salaries due to networking, leadership, and ambition.</a:t>
            </a:r>
          </a:p>
          <a:p>
            <a:pPr marL="114300" indent="0">
              <a:buNone/>
            </a:pPr>
            <a:endParaRPr lang="en-US" sz="1000">
              <a:latin typeface="Times New Roman"/>
            </a:endParaRPr>
          </a:p>
          <a:p>
            <a:endParaRPr lang="en-US" sz="1000"/>
          </a:p>
        </p:txBody>
      </p:sp>
      <p:pic>
        <p:nvPicPr>
          <p:cNvPr id="7" name="Picture 6">
            <a:extLst>
              <a:ext uri="{FF2B5EF4-FFF2-40B4-BE49-F238E27FC236}">
                <a16:creationId xmlns:a16="http://schemas.microsoft.com/office/drawing/2014/main" id="{9A4C13A9-B69B-F4EB-987F-CE4DD444FC08}"/>
              </a:ext>
            </a:extLst>
          </p:cNvPr>
          <p:cNvPicPr>
            <a:picLocks noChangeAspect="1"/>
          </p:cNvPicPr>
          <p:nvPr/>
        </p:nvPicPr>
        <p:blipFill>
          <a:blip r:embed="rId2"/>
          <a:stretch>
            <a:fillRect/>
          </a:stretch>
        </p:blipFill>
        <p:spPr>
          <a:xfrm>
            <a:off x="8698953" y="311427"/>
            <a:ext cx="2866875" cy="5727147"/>
          </a:xfrm>
          <a:prstGeom prst="rect">
            <a:avLst/>
          </a:prstGeom>
        </p:spPr>
      </p:pic>
      <p:sp>
        <p:nvSpPr>
          <p:cNvPr id="4" name="Rectangle 3">
            <a:extLst>
              <a:ext uri="{FF2B5EF4-FFF2-40B4-BE49-F238E27FC236}">
                <a16:creationId xmlns:a16="http://schemas.microsoft.com/office/drawing/2014/main" id="{54D3200A-45BB-6671-1BD8-55B7CE2EBB39}"/>
              </a:ext>
            </a:extLst>
          </p:cNvPr>
          <p:cNvSpPr/>
          <p:nvPr/>
        </p:nvSpPr>
        <p:spPr>
          <a:xfrm>
            <a:off x="8836269" y="6216162"/>
            <a:ext cx="3244362" cy="52753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9719674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A65A62-F356-9D5D-42E4-3C196B335D79}"/>
              </a:ext>
            </a:extLst>
          </p:cNvPr>
          <p:cNvSpPr>
            <a:spLocks noGrp="1"/>
          </p:cNvSpPr>
          <p:nvPr>
            <p:ph type="title"/>
          </p:nvPr>
        </p:nvSpPr>
        <p:spPr>
          <a:xfrm>
            <a:off x="838200" y="365125"/>
            <a:ext cx="6345195" cy="666536"/>
          </a:xfrm>
          <a:solidFill>
            <a:schemeClr val="bg1"/>
          </a:solidFill>
          <a:ln>
            <a:solidFill>
              <a:srgbClr val="4472C4"/>
            </a:solidFill>
          </a:ln>
        </p:spPr>
        <p:txBody>
          <a:bodyPr>
            <a:noAutofit/>
          </a:bodyPr>
          <a:lstStyle/>
          <a:p>
            <a:r>
              <a:rPr lang="en-US" sz="2000">
                <a:solidFill>
                  <a:srgbClr val="C00000"/>
                </a:solidFill>
                <a:latin typeface="Times New Roman"/>
              </a:rPr>
              <a:t>Which top 20 jobs Designation has more salary in IT companies ?</a:t>
            </a:r>
          </a:p>
        </p:txBody>
      </p:sp>
      <p:sp>
        <p:nvSpPr>
          <p:cNvPr id="3" name="Text Placeholder 2">
            <a:extLst>
              <a:ext uri="{FF2B5EF4-FFF2-40B4-BE49-F238E27FC236}">
                <a16:creationId xmlns:a16="http://schemas.microsoft.com/office/drawing/2014/main" id="{0A93F41B-1575-6971-E7C4-A50769E82E9F}"/>
              </a:ext>
            </a:extLst>
          </p:cNvPr>
          <p:cNvSpPr>
            <a:spLocks noGrp="1"/>
          </p:cNvSpPr>
          <p:nvPr>
            <p:ph type="body" idx="1"/>
          </p:nvPr>
        </p:nvSpPr>
        <p:spPr>
          <a:xfrm>
            <a:off x="838200" y="1135706"/>
            <a:ext cx="6341167" cy="1807906"/>
          </a:xfrm>
          <a:solidFill>
            <a:schemeClr val="bg1"/>
          </a:solidFill>
        </p:spPr>
        <p:txBody>
          <a:bodyPr spcFirstLastPara="1" wrap="square" lIns="91425" tIns="45700" rIns="91425" bIns="45700" anchor="t" anchorCtr="0">
            <a:noAutofit/>
          </a:bodyPr>
          <a:lstStyle/>
          <a:p>
            <a:pPr algn="just"/>
            <a:r>
              <a:rPr lang="en-US" sz="1400" b="1">
                <a:latin typeface="Times New Roman"/>
                <a:cs typeface="Times New Roman"/>
              </a:rPr>
              <a:t>High-Paying Roles:</a:t>
            </a:r>
            <a:r>
              <a:rPr lang="en-US" sz="1400">
                <a:solidFill>
                  <a:srgbClr val="0D0D0D"/>
                </a:solidFill>
                <a:latin typeface="Times New Roman"/>
                <a:cs typeface="Times New Roman"/>
              </a:rPr>
              <a:t> Analysis reveals that job titles such as Data Scientist, Senior Developer, and Technology Lead are among the top 20 positions commanding higher salaries within </a:t>
            </a:r>
            <a:endParaRPr lang="en-US" sz="1400">
              <a:latin typeface="Times New Roman"/>
              <a:cs typeface="Times New Roman"/>
            </a:endParaRPr>
          </a:p>
          <a:p>
            <a:pPr algn="just"/>
            <a:r>
              <a:rPr lang="en-US" sz="1400" b="1">
                <a:latin typeface="Times New Roman"/>
                <a:cs typeface="Times New Roman"/>
              </a:rPr>
              <a:t>Leadership and Expertise:</a:t>
            </a:r>
            <a:r>
              <a:rPr lang="en-US" sz="1400">
                <a:solidFill>
                  <a:srgbClr val="0D0D0D"/>
                </a:solidFill>
                <a:latin typeface="Times New Roman"/>
                <a:cs typeface="Times New Roman"/>
              </a:rPr>
              <a:t> Positions like Branch Manager, Research Scientist, and Sales Account Manager also feature prominently in the list, indicating that leadership roles and specialized expertise contribute significantly to salary levels within the IT industry.</a:t>
            </a:r>
            <a:endParaRPr lang="en-US" sz="1400">
              <a:solidFill>
                <a:srgbClr val="000000"/>
              </a:solidFill>
              <a:latin typeface="Times New Roman"/>
              <a:cs typeface="Times New Roman"/>
            </a:endParaRPr>
          </a:p>
          <a:p>
            <a:endParaRPr lang="en-US"/>
          </a:p>
        </p:txBody>
      </p:sp>
      <p:sp>
        <p:nvSpPr>
          <p:cNvPr id="6" name="Text Placeholder 2">
            <a:extLst>
              <a:ext uri="{FF2B5EF4-FFF2-40B4-BE49-F238E27FC236}">
                <a16:creationId xmlns:a16="http://schemas.microsoft.com/office/drawing/2014/main" id="{66898315-767A-0D9D-EB1E-D5862511AEC9}"/>
              </a:ext>
            </a:extLst>
          </p:cNvPr>
          <p:cNvSpPr txBox="1">
            <a:spLocks/>
          </p:cNvSpPr>
          <p:nvPr/>
        </p:nvSpPr>
        <p:spPr>
          <a:xfrm>
            <a:off x="3520140" y="3956414"/>
            <a:ext cx="7169427" cy="2095036"/>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algn="just"/>
            <a:endParaRPr lang="en-US" sz="1400">
              <a:latin typeface="Times New Roman"/>
            </a:endParaRPr>
          </a:p>
          <a:p>
            <a:pPr algn="just"/>
            <a:r>
              <a:rPr lang="en-US" sz="1400" b="1">
                <a:solidFill>
                  <a:srgbClr val="0D0D0D"/>
                </a:solidFill>
                <a:latin typeface="Times New Roman"/>
                <a:cs typeface="Times New Roman"/>
              </a:rPr>
              <a:t>Key Employment Hubs:</a:t>
            </a:r>
            <a:r>
              <a:rPr lang="en-US" sz="1400">
                <a:solidFill>
                  <a:srgbClr val="0D0D0D"/>
                </a:solidFill>
                <a:latin typeface="Times New Roman"/>
                <a:cs typeface="Times New Roman"/>
              </a:rPr>
              <a:t> Cities such as Gurgaon, Bangalore, Pune, Noida, and Hyderabad emerge as prominent destinations for Data Analysis roles with lucrative salary packages. </a:t>
            </a:r>
            <a:endParaRPr lang="en-US" sz="1400">
              <a:solidFill>
                <a:srgbClr val="000000"/>
              </a:solidFill>
            </a:endParaRPr>
          </a:p>
          <a:p>
            <a:pPr algn="just"/>
            <a:r>
              <a:rPr lang="en-US" sz="1400" b="1">
                <a:solidFill>
                  <a:srgbClr val="0D0D0D"/>
                </a:solidFill>
                <a:latin typeface="Times New Roman"/>
                <a:cs typeface="Times New Roman"/>
              </a:rPr>
              <a:t>Growing Opportunities:</a:t>
            </a:r>
            <a:r>
              <a:rPr lang="en-US" sz="1400">
                <a:solidFill>
                  <a:srgbClr val="0D0D0D"/>
                </a:solidFill>
                <a:latin typeface="Times New Roman"/>
                <a:cs typeface="Times New Roman"/>
              </a:rPr>
              <a:t> Emerging job markets like Visakhapatnam, Chennai, Coimbatore, Mysore, and Indore also feature in the list, indicating a growing demand for data analysis professionals in these regions. </a:t>
            </a:r>
            <a:endParaRPr lang="en-US" sz="1400">
              <a:solidFill>
                <a:srgbClr val="000000"/>
              </a:solidFill>
            </a:endParaRPr>
          </a:p>
          <a:p>
            <a:pPr marL="114300" indent="0" algn="just">
              <a:buNone/>
            </a:pPr>
            <a:endParaRPr lang="en-US" sz="1400">
              <a:solidFill>
                <a:srgbClr val="0D0D0D"/>
              </a:solidFill>
              <a:latin typeface="Times New Roman"/>
              <a:cs typeface="Times New Roman"/>
            </a:endParaRPr>
          </a:p>
          <a:p>
            <a:pPr algn="just"/>
            <a:endParaRPr lang="en-US" sz="1200">
              <a:solidFill>
                <a:srgbClr val="0D0D0D"/>
              </a:solidFill>
              <a:latin typeface="Times New Roman"/>
              <a:cs typeface="Times New Roman"/>
            </a:endParaRPr>
          </a:p>
          <a:p>
            <a:endParaRPr lang="en-US"/>
          </a:p>
          <a:p>
            <a:pPr marL="114300" indent="0">
              <a:buNone/>
            </a:pPr>
            <a:endParaRPr lang="en-US"/>
          </a:p>
        </p:txBody>
      </p:sp>
      <p:pic>
        <p:nvPicPr>
          <p:cNvPr id="4" name="Picture 3" descr="A graph of blue bars with white text&#10;&#10;Description automatically generated">
            <a:extLst>
              <a:ext uri="{FF2B5EF4-FFF2-40B4-BE49-F238E27FC236}">
                <a16:creationId xmlns:a16="http://schemas.microsoft.com/office/drawing/2014/main" id="{42C4C30C-34F6-A86B-772D-C36C6B904330}"/>
              </a:ext>
            </a:extLst>
          </p:cNvPr>
          <p:cNvPicPr>
            <a:picLocks noChangeAspect="1"/>
          </p:cNvPicPr>
          <p:nvPr/>
        </p:nvPicPr>
        <p:blipFill>
          <a:blip r:embed="rId2"/>
          <a:stretch>
            <a:fillRect/>
          </a:stretch>
        </p:blipFill>
        <p:spPr>
          <a:xfrm>
            <a:off x="411864" y="3786837"/>
            <a:ext cx="3040147" cy="2806300"/>
          </a:xfrm>
          <a:prstGeom prst="rect">
            <a:avLst/>
          </a:prstGeom>
        </p:spPr>
      </p:pic>
      <p:sp>
        <p:nvSpPr>
          <p:cNvPr id="9" name="Title 1">
            <a:extLst>
              <a:ext uri="{FF2B5EF4-FFF2-40B4-BE49-F238E27FC236}">
                <a16:creationId xmlns:a16="http://schemas.microsoft.com/office/drawing/2014/main" id="{4C92C7D4-8C56-A060-170E-A2BDBE329BF8}"/>
              </a:ext>
            </a:extLst>
          </p:cNvPr>
          <p:cNvSpPr txBox="1">
            <a:spLocks/>
          </p:cNvSpPr>
          <p:nvPr/>
        </p:nvSpPr>
        <p:spPr>
          <a:xfrm>
            <a:off x="758502" y="2946379"/>
            <a:ext cx="6502433" cy="666536"/>
          </a:xfrm>
          <a:prstGeom prst="rect">
            <a:avLst/>
          </a:prstGeom>
          <a:solidFill>
            <a:schemeClr val="bg1"/>
          </a:solidFill>
          <a:ln>
            <a:solidFill>
              <a:srgbClr val="4472C4"/>
            </a:solid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US" sz="2000">
                <a:solidFill>
                  <a:srgbClr val="C00000"/>
                </a:solidFill>
                <a:latin typeface="Times New Roman"/>
                <a:cs typeface="Times New Roman"/>
              </a:rPr>
              <a:t>Which are top 20 job cities offer higher salaries for Data Analysis  Designation ?</a:t>
            </a:r>
            <a:endParaRPr lang="en-US">
              <a:cs typeface="Times New Roman"/>
            </a:endParaRPr>
          </a:p>
        </p:txBody>
      </p:sp>
      <p:pic>
        <p:nvPicPr>
          <p:cNvPr id="7" name="Picture 6" descr="A graph of different colored bars&#10;&#10;Description automatically generated">
            <a:extLst>
              <a:ext uri="{FF2B5EF4-FFF2-40B4-BE49-F238E27FC236}">
                <a16:creationId xmlns:a16="http://schemas.microsoft.com/office/drawing/2014/main" id="{ACA9A065-F68A-37CE-4B6C-9E83F8D73608}"/>
              </a:ext>
            </a:extLst>
          </p:cNvPr>
          <p:cNvPicPr>
            <a:picLocks noChangeAspect="1"/>
          </p:cNvPicPr>
          <p:nvPr/>
        </p:nvPicPr>
        <p:blipFill>
          <a:blip r:embed="rId3"/>
          <a:stretch>
            <a:fillRect/>
          </a:stretch>
        </p:blipFill>
        <p:spPr>
          <a:xfrm>
            <a:off x="7421506" y="267252"/>
            <a:ext cx="4427857" cy="3639931"/>
          </a:xfrm>
          <a:prstGeom prst="rect">
            <a:avLst/>
          </a:prstGeom>
        </p:spPr>
      </p:pic>
      <p:sp>
        <p:nvSpPr>
          <p:cNvPr id="5" name="Rectangle 4">
            <a:extLst>
              <a:ext uri="{FF2B5EF4-FFF2-40B4-BE49-F238E27FC236}">
                <a16:creationId xmlns:a16="http://schemas.microsoft.com/office/drawing/2014/main" id="{E4EC33FC-2C9B-B10F-E266-04460FFE64A5}"/>
              </a:ext>
            </a:extLst>
          </p:cNvPr>
          <p:cNvSpPr/>
          <p:nvPr/>
        </p:nvSpPr>
        <p:spPr>
          <a:xfrm>
            <a:off x="8836269" y="6216162"/>
            <a:ext cx="3244362" cy="52753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3125703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A51A0227-072A-4F5F-928C-E2C3E5CCD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graph of a salary&#10;&#10;Description automatically generated">
            <a:extLst>
              <a:ext uri="{FF2B5EF4-FFF2-40B4-BE49-F238E27FC236}">
                <a16:creationId xmlns:a16="http://schemas.microsoft.com/office/drawing/2014/main" id="{A303D4E9-4F4B-F229-83D3-D35201BDB2AF}"/>
              </a:ext>
            </a:extLst>
          </p:cNvPr>
          <p:cNvPicPr>
            <a:picLocks noChangeAspect="1"/>
          </p:cNvPicPr>
          <p:nvPr/>
        </p:nvPicPr>
        <p:blipFill>
          <a:blip r:embed="rId2"/>
          <a:stretch>
            <a:fillRect/>
          </a:stretch>
        </p:blipFill>
        <p:spPr>
          <a:xfrm>
            <a:off x="5755496" y="551953"/>
            <a:ext cx="5952322" cy="3142945"/>
          </a:xfrm>
          <a:prstGeom prst="rect">
            <a:avLst/>
          </a:prstGeom>
        </p:spPr>
      </p:pic>
      <p:pic>
        <p:nvPicPr>
          <p:cNvPr id="6" name="Picture 5" descr="A graph of a salary distribution&#10;&#10;Description automatically generated">
            <a:extLst>
              <a:ext uri="{FF2B5EF4-FFF2-40B4-BE49-F238E27FC236}">
                <a16:creationId xmlns:a16="http://schemas.microsoft.com/office/drawing/2014/main" id="{8C43A79F-F0B2-AF35-DAB3-836F724D774A}"/>
              </a:ext>
            </a:extLst>
          </p:cNvPr>
          <p:cNvPicPr>
            <a:picLocks noChangeAspect="1"/>
          </p:cNvPicPr>
          <p:nvPr/>
        </p:nvPicPr>
        <p:blipFill>
          <a:blip r:embed="rId3"/>
          <a:stretch>
            <a:fillRect/>
          </a:stretch>
        </p:blipFill>
        <p:spPr>
          <a:xfrm>
            <a:off x="70148" y="378175"/>
            <a:ext cx="5471160" cy="3501543"/>
          </a:xfrm>
          <a:prstGeom prst="rect">
            <a:avLst/>
          </a:prstGeom>
        </p:spPr>
      </p:pic>
      <p:sp>
        <p:nvSpPr>
          <p:cNvPr id="73" name="sketchy line">
            <a:extLst>
              <a:ext uri="{FF2B5EF4-FFF2-40B4-BE49-F238E27FC236}">
                <a16:creationId xmlns:a16="http://schemas.microsoft.com/office/drawing/2014/main" id="{35D99776-4B38-47DF-A302-11AD9AF87A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337304" y="529256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925661AB-48B4-0AC9-D4EB-F1C075FF87CE}"/>
              </a:ext>
            </a:extLst>
          </p:cNvPr>
          <p:cNvSpPr>
            <a:spLocks noGrp="1"/>
          </p:cNvSpPr>
          <p:nvPr>
            <p:ph type="body" idx="1"/>
          </p:nvPr>
        </p:nvSpPr>
        <p:spPr>
          <a:xfrm>
            <a:off x="5289825" y="4164278"/>
            <a:ext cx="6214871" cy="1722691"/>
          </a:xfrm>
        </p:spPr>
        <p:txBody>
          <a:bodyPr anchor="ctr">
            <a:normAutofit/>
          </a:bodyPr>
          <a:lstStyle/>
          <a:p>
            <a:pPr marL="114300" indent="0">
              <a:buNone/>
            </a:pPr>
            <a:r>
              <a:rPr lang="en-US" sz="1800">
                <a:latin typeface="Times New Roman"/>
              </a:rPr>
              <a:t>The claim that fresh graduates can earn up to 2.5-3 lakhs is not supported by the data.</a:t>
            </a:r>
            <a:endParaRPr lang="en-US"/>
          </a:p>
        </p:txBody>
      </p:sp>
      <p:sp>
        <p:nvSpPr>
          <p:cNvPr id="9" name="TextBox 8">
            <a:extLst>
              <a:ext uri="{FF2B5EF4-FFF2-40B4-BE49-F238E27FC236}">
                <a16:creationId xmlns:a16="http://schemas.microsoft.com/office/drawing/2014/main" id="{DD287DCA-CC52-C84F-9D62-1B966123378F}"/>
              </a:ext>
            </a:extLst>
          </p:cNvPr>
          <p:cNvSpPr txBox="1"/>
          <p:nvPr/>
        </p:nvSpPr>
        <p:spPr>
          <a:xfrm>
            <a:off x="897485" y="4501235"/>
            <a:ext cx="3907513"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800">
                <a:solidFill>
                  <a:srgbClr val="FF0000"/>
                </a:solidFill>
                <a:latin typeface="Times New Roman"/>
                <a:cs typeface="Times New Roman"/>
              </a:rPr>
              <a:t>Software Engineer, Hardware Engineer and Associate Engineer you can earn up to 2.5-3 lakhs as a fresh graduate..5-3 lakhs as a fresh graduate. Test this claim with the data given to you.</a:t>
            </a:r>
            <a:endParaRPr lang="en-US"/>
          </a:p>
        </p:txBody>
      </p:sp>
    </p:spTree>
    <p:extLst>
      <p:ext uri="{BB962C8B-B14F-4D97-AF65-F5344CB8AC3E}">
        <p14:creationId xmlns:p14="http://schemas.microsoft.com/office/powerpoint/2010/main" val="939966776"/>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1668</Words>
  <Application>Microsoft Office PowerPoint</Application>
  <PresentationFormat>Widescreen</PresentationFormat>
  <Paragraphs>118</Paragraphs>
  <Slides>13</Slides>
  <Notes>2</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Times New Roman</vt:lpstr>
      <vt:lpstr>Libre Baskerville</vt:lpstr>
      <vt:lpstr>Arial</vt:lpstr>
      <vt:lpstr>Calibri</vt:lpstr>
      <vt:lpstr>Office Theme</vt:lpstr>
      <vt:lpstr>Agenda </vt:lpstr>
      <vt:lpstr>Business Problem Statement</vt:lpstr>
      <vt:lpstr>Objective of project </vt:lpstr>
      <vt:lpstr>Univariate Numerical Analysis </vt:lpstr>
      <vt:lpstr>PowerPoint Presentation</vt:lpstr>
      <vt:lpstr>(10th percentage, 12th percentage, and CGPA) vs Salary</vt:lpstr>
      <vt:lpstr>(Conscientiousness, Neuroticism, Extraversion) vs Salary</vt:lpstr>
      <vt:lpstr>Which top 20 jobs Designation has more salary in IT companies ?</vt:lpstr>
      <vt:lpstr>PowerPoint Presentation</vt:lpstr>
      <vt:lpstr>Is there a relationship between gender and specialization? (i.e. Does the preference of Specialisation depend on the Gender?) </vt:lpstr>
      <vt:lpstr>Final Conclusion</vt:lpstr>
      <vt:lpstr>Final 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Raghu Ram Aduri</dc:creator>
  <cp:lastModifiedBy>charan raj</cp:lastModifiedBy>
  <cp:revision>12</cp:revision>
  <dcterms:created xsi:type="dcterms:W3CDTF">2021-02-16T05:19:01Z</dcterms:created>
  <dcterms:modified xsi:type="dcterms:W3CDTF">2024-08-27T02:56:40Z</dcterms:modified>
</cp:coreProperties>
</file>