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57" r:id="rId4"/>
    <p:sldId id="259" r:id="rId5"/>
    <p:sldId id="261" r:id="rId6"/>
    <p:sldId id="269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114AF-34E7-4718-902C-71D91C9D1AA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92564-FBEA-4C1D-B966-C234A0DD2D88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Credit risk Assessment</a:t>
          </a:r>
        </a:p>
      </dgm:t>
    </dgm:pt>
    <dgm:pt modelId="{11D3365C-78CA-4C7D-878D-5EA1AF352021}" type="parTrans" cxnId="{47594BD4-8E4A-449C-8B57-A882501AFBBC}">
      <dgm:prSet/>
      <dgm:spPr/>
      <dgm:t>
        <a:bodyPr/>
        <a:lstStyle/>
        <a:p>
          <a:endParaRPr lang="en-US"/>
        </a:p>
      </dgm:t>
    </dgm:pt>
    <dgm:pt modelId="{7A721347-288F-41CB-A6FF-9B8418A47B12}" type="sibTrans" cxnId="{47594BD4-8E4A-449C-8B57-A882501AFBBC}">
      <dgm:prSet/>
      <dgm:spPr/>
      <dgm:t>
        <a:bodyPr/>
        <a:lstStyle/>
        <a:p>
          <a:endParaRPr lang="en-US"/>
        </a:p>
      </dgm:t>
    </dgm:pt>
    <dgm:pt modelId="{DBC75497-33EA-4514-9928-60723EF083EC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To reject the loan</a:t>
          </a:r>
        </a:p>
      </dgm:t>
    </dgm:pt>
    <dgm:pt modelId="{895FE300-C73B-409A-AC66-C2E6E42B1BD9}" type="parTrans" cxnId="{A8AAE9B8-520E-46BC-ADCA-B95BAC8E852D}">
      <dgm:prSet/>
      <dgm:spPr/>
      <dgm:t>
        <a:bodyPr/>
        <a:lstStyle/>
        <a:p>
          <a:endParaRPr lang="en-US"/>
        </a:p>
      </dgm:t>
    </dgm:pt>
    <dgm:pt modelId="{9EC266F3-AB15-4B0B-B343-72D5ED3CA831}" type="sibTrans" cxnId="{A8AAE9B8-520E-46BC-ADCA-B95BAC8E852D}">
      <dgm:prSet/>
      <dgm:spPr/>
      <dgm:t>
        <a:bodyPr/>
        <a:lstStyle/>
        <a:p>
          <a:endParaRPr lang="en-US"/>
        </a:p>
      </dgm:t>
    </dgm:pt>
    <dgm:pt modelId="{C0CA751B-6CBE-47F3-9841-C0D38D0D480A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Reduce the loan amount</a:t>
          </a:r>
        </a:p>
      </dgm:t>
    </dgm:pt>
    <dgm:pt modelId="{E2B57EC4-3A4F-46F5-820C-5FC511ACC44E}" type="parTrans" cxnId="{F5C1B343-316D-4C25-B53F-01751DB01072}">
      <dgm:prSet/>
      <dgm:spPr/>
      <dgm:t>
        <a:bodyPr/>
        <a:lstStyle/>
        <a:p>
          <a:endParaRPr lang="en-US"/>
        </a:p>
      </dgm:t>
    </dgm:pt>
    <dgm:pt modelId="{D4F6A807-4CF4-4C5E-B56F-8F9AE57FC06F}" type="sibTrans" cxnId="{F5C1B343-316D-4C25-B53F-01751DB01072}">
      <dgm:prSet/>
      <dgm:spPr/>
      <dgm:t>
        <a:bodyPr/>
        <a:lstStyle/>
        <a:p>
          <a:endParaRPr lang="en-US"/>
        </a:p>
      </dgm:t>
    </dgm:pt>
    <dgm:pt modelId="{9E4E0132-2649-4C6D-9A38-4F123E224E80}">
      <dgm:prSet phldrT="[Text]"/>
      <dgm:spPr/>
      <dgm:t>
        <a:bodyPr/>
        <a:lstStyle/>
        <a:p>
          <a:r>
            <a:rPr lang="en-US" dirty="0">
              <a:latin typeface="Arial Rounded MT Bold" panose="020F0704030504030204" pitchFamily="34" charset="0"/>
            </a:rPr>
            <a:t>Increase the Interest rate</a:t>
          </a:r>
        </a:p>
      </dgm:t>
    </dgm:pt>
    <dgm:pt modelId="{5C970219-2F4C-4A8A-A5FE-F5E7310BF59F}" type="parTrans" cxnId="{B0FCD6FB-1DCC-4565-865F-331586CCAFF5}">
      <dgm:prSet/>
      <dgm:spPr/>
      <dgm:t>
        <a:bodyPr/>
        <a:lstStyle/>
        <a:p>
          <a:endParaRPr lang="en-US"/>
        </a:p>
      </dgm:t>
    </dgm:pt>
    <dgm:pt modelId="{243445CE-9D8B-43B9-BBA3-4C9D99754BBE}" type="sibTrans" cxnId="{B0FCD6FB-1DCC-4565-865F-331586CCAFF5}">
      <dgm:prSet/>
      <dgm:spPr/>
      <dgm:t>
        <a:bodyPr/>
        <a:lstStyle/>
        <a:p>
          <a:endParaRPr lang="en-US"/>
        </a:p>
      </dgm:t>
    </dgm:pt>
    <dgm:pt modelId="{F4ACF073-3A57-4B26-A5D2-0B27009719D5}" type="pres">
      <dgm:prSet presAssocID="{B03114AF-34E7-4718-902C-71D91C9D1A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B25E1B-8E64-4850-8F16-BD42CFF2598C}" type="pres">
      <dgm:prSet presAssocID="{50492564-FBEA-4C1D-B966-C234A0DD2D88}" presName="hierRoot1" presStyleCnt="0">
        <dgm:presLayoutVars>
          <dgm:hierBranch val="init"/>
        </dgm:presLayoutVars>
      </dgm:prSet>
      <dgm:spPr/>
    </dgm:pt>
    <dgm:pt modelId="{226F4EA1-09F7-4250-B29E-25B19C162E04}" type="pres">
      <dgm:prSet presAssocID="{50492564-FBEA-4C1D-B966-C234A0DD2D88}" presName="rootComposite1" presStyleCnt="0"/>
      <dgm:spPr/>
    </dgm:pt>
    <dgm:pt modelId="{2FEAC605-FED7-4785-B6CA-0273F66B99FF}" type="pres">
      <dgm:prSet presAssocID="{50492564-FBEA-4C1D-B966-C234A0DD2D88}" presName="rootText1" presStyleLbl="node0" presStyleIdx="0" presStyleCnt="1">
        <dgm:presLayoutVars>
          <dgm:chPref val="3"/>
        </dgm:presLayoutVars>
      </dgm:prSet>
      <dgm:spPr/>
    </dgm:pt>
    <dgm:pt modelId="{C61B9A4F-69B9-41F6-97B1-435D65D1CD21}" type="pres">
      <dgm:prSet presAssocID="{50492564-FBEA-4C1D-B966-C234A0DD2D88}" presName="rootConnector1" presStyleLbl="node1" presStyleIdx="0" presStyleCnt="0"/>
      <dgm:spPr/>
    </dgm:pt>
    <dgm:pt modelId="{FF62C125-535C-4211-9465-7774C2A260CC}" type="pres">
      <dgm:prSet presAssocID="{50492564-FBEA-4C1D-B966-C234A0DD2D88}" presName="hierChild2" presStyleCnt="0"/>
      <dgm:spPr/>
    </dgm:pt>
    <dgm:pt modelId="{9E6ED747-D28B-4627-8A39-C2F1FD3FFF88}" type="pres">
      <dgm:prSet presAssocID="{895FE300-C73B-409A-AC66-C2E6E42B1BD9}" presName="Name37" presStyleLbl="parChTrans1D2" presStyleIdx="0" presStyleCnt="3"/>
      <dgm:spPr/>
    </dgm:pt>
    <dgm:pt modelId="{EAA022E2-BA4B-479A-B1AD-A45326F35B03}" type="pres">
      <dgm:prSet presAssocID="{DBC75497-33EA-4514-9928-60723EF083EC}" presName="hierRoot2" presStyleCnt="0">
        <dgm:presLayoutVars>
          <dgm:hierBranch val="init"/>
        </dgm:presLayoutVars>
      </dgm:prSet>
      <dgm:spPr/>
    </dgm:pt>
    <dgm:pt modelId="{D5A4DED0-2F24-4F2C-A5F6-C76AB3F6A7E1}" type="pres">
      <dgm:prSet presAssocID="{DBC75497-33EA-4514-9928-60723EF083EC}" presName="rootComposite" presStyleCnt="0"/>
      <dgm:spPr/>
    </dgm:pt>
    <dgm:pt modelId="{A324B288-DBB2-491D-8A0A-CE518E4442A6}" type="pres">
      <dgm:prSet presAssocID="{DBC75497-33EA-4514-9928-60723EF083EC}" presName="rootText" presStyleLbl="node2" presStyleIdx="0" presStyleCnt="3" custLinFactY="53223" custLinFactNeighborX="-58496" custLinFactNeighborY="100000">
        <dgm:presLayoutVars>
          <dgm:chPref val="3"/>
        </dgm:presLayoutVars>
      </dgm:prSet>
      <dgm:spPr/>
    </dgm:pt>
    <dgm:pt modelId="{649A62C7-20DC-4A92-AADE-7B5184534A77}" type="pres">
      <dgm:prSet presAssocID="{DBC75497-33EA-4514-9928-60723EF083EC}" presName="rootConnector" presStyleLbl="node2" presStyleIdx="0" presStyleCnt="3"/>
      <dgm:spPr/>
    </dgm:pt>
    <dgm:pt modelId="{F69A857D-A117-4A9E-A472-79E47DDDE0FA}" type="pres">
      <dgm:prSet presAssocID="{DBC75497-33EA-4514-9928-60723EF083EC}" presName="hierChild4" presStyleCnt="0"/>
      <dgm:spPr/>
    </dgm:pt>
    <dgm:pt modelId="{CC8C46D2-31A6-4E17-86FE-00A5DB41457A}" type="pres">
      <dgm:prSet presAssocID="{DBC75497-33EA-4514-9928-60723EF083EC}" presName="hierChild5" presStyleCnt="0"/>
      <dgm:spPr/>
    </dgm:pt>
    <dgm:pt modelId="{9B6EBB80-7E57-4FF5-9904-F05CEBC22D69}" type="pres">
      <dgm:prSet presAssocID="{E2B57EC4-3A4F-46F5-820C-5FC511ACC44E}" presName="Name37" presStyleLbl="parChTrans1D2" presStyleIdx="1" presStyleCnt="3"/>
      <dgm:spPr/>
    </dgm:pt>
    <dgm:pt modelId="{994AA7AD-1C58-4000-AC7F-83712384FC37}" type="pres">
      <dgm:prSet presAssocID="{C0CA751B-6CBE-47F3-9841-C0D38D0D480A}" presName="hierRoot2" presStyleCnt="0">
        <dgm:presLayoutVars>
          <dgm:hierBranch val="init"/>
        </dgm:presLayoutVars>
      </dgm:prSet>
      <dgm:spPr/>
    </dgm:pt>
    <dgm:pt modelId="{74A9E644-89E9-4B64-A0D3-5F296C2F8D08}" type="pres">
      <dgm:prSet presAssocID="{C0CA751B-6CBE-47F3-9841-C0D38D0D480A}" presName="rootComposite" presStyleCnt="0"/>
      <dgm:spPr/>
    </dgm:pt>
    <dgm:pt modelId="{7D76E8CA-36FC-4989-9D63-3FD5E92FD657}" type="pres">
      <dgm:prSet presAssocID="{C0CA751B-6CBE-47F3-9841-C0D38D0D480A}" presName="rootText" presStyleLbl="node2" presStyleIdx="1" presStyleCnt="3">
        <dgm:presLayoutVars>
          <dgm:chPref val="3"/>
        </dgm:presLayoutVars>
      </dgm:prSet>
      <dgm:spPr/>
    </dgm:pt>
    <dgm:pt modelId="{673484FE-3357-4118-A10F-2F607CC592A7}" type="pres">
      <dgm:prSet presAssocID="{C0CA751B-6CBE-47F3-9841-C0D38D0D480A}" presName="rootConnector" presStyleLbl="node2" presStyleIdx="1" presStyleCnt="3"/>
      <dgm:spPr/>
    </dgm:pt>
    <dgm:pt modelId="{5782979F-FF57-4946-8B8F-801030A51591}" type="pres">
      <dgm:prSet presAssocID="{C0CA751B-6CBE-47F3-9841-C0D38D0D480A}" presName="hierChild4" presStyleCnt="0"/>
      <dgm:spPr/>
    </dgm:pt>
    <dgm:pt modelId="{92105101-370C-4B72-B137-577C32B4F1E0}" type="pres">
      <dgm:prSet presAssocID="{C0CA751B-6CBE-47F3-9841-C0D38D0D480A}" presName="hierChild5" presStyleCnt="0"/>
      <dgm:spPr/>
    </dgm:pt>
    <dgm:pt modelId="{943F615F-20D2-4F37-A07E-BC78C45F8235}" type="pres">
      <dgm:prSet presAssocID="{5C970219-2F4C-4A8A-A5FE-F5E7310BF59F}" presName="Name37" presStyleLbl="parChTrans1D2" presStyleIdx="2" presStyleCnt="3"/>
      <dgm:spPr/>
    </dgm:pt>
    <dgm:pt modelId="{C72CB87A-ADE8-4E50-96F5-0348B744E06D}" type="pres">
      <dgm:prSet presAssocID="{9E4E0132-2649-4C6D-9A38-4F123E224E80}" presName="hierRoot2" presStyleCnt="0">
        <dgm:presLayoutVars>
          <dgm:hierBranch val="init"/>
        </dgm:presLayoutVars>
      </dgm:prSet>
      <dgm:spPr/>
    </dgm:pt>
    <dgm:pt modelId="{15ABB931-8140-4798-823A-F25B49BDCE7A}" type="pres">
      <dgm:prSet presAssocID="{9E4E0132-2649-4C6D-9A38-4F123E224E80}" presName="rootComposite" presStyleCnt="0"/>
      <dgm:spPr/>
    </dgm:pt>
    <dgm:pt modelId="{15D38A65-FE77-4C2D-AA67-D69CC7890309}" type="pres">
      <dgm:prSet presAssocID="{9E4E0132-2649-4C6D-9A38-4F123E224E80}" presName="rootText" presStyleLbl="node2" presStyleIdx="2" presStyleCnt="3" custLinFactNeighborX="36127" custLinFactNeighborY="-3600">
        <dgm:presLayoutVars>
          <dgm:chPref val="3"/>
        </dgm:presLayoutVars>
      </dgm:prSet>
      <dgm:spPr/>
    </dgm:pt>
    <dgm:pt modelId="{A22C9359-1877-433C-B6AB-E650E1017069}" type="pres">
      <dgm:prSet presAssocID="{9E4E0132-2649-4C6D-9A38-4F123E224E80}" presName="rootConnector" presStyleLbl="node2" presStyleIdx="2" presStyleCnt="3"/>
      <dgm:spPr/>
    </dgm:pt>
    <dgm:pt modelId="{E0BF0BFB-34A8-4E06-BA62-BD7025C14969}" type="pres">
      <dgm:prSet presAssocID="{9E4E0132-2649-4C6D-9A38-4F123E224E80}" presName="hierChild4" presStyleCnt="0"/>
      <dgm:spPr/>
    </dgm:pt>
    <dgm:pt modelId="{2B3C82D0-3BF2-45CD-97F5-82DA3696D660}" type="pres">
      <dgm:prSet presAssocID="{9E4E0132-2649-4C6D-9A38-4F123E224E80}" presName="hierChild5" presStyleCnt="0"/>
      <dgm:spPr/>
    </dgm:pt>
    <dgm:pt modelId="{972353D1-C85A-4CC8-B204-5E776349CDDE}" type="pres">
      <dgm:prSet presAssocID="{50492564-FBEA-4C1D-B966-C234A0DD2D88}" presName="hierChild3" presStyleCnt="0"/>
      <dgm:spPr/>
    </dgm:pt>
  </dgm:ptLst>
  <dgm:cxnLst>
    <dgm:cxn modelId="{B581B105-0260-4218-8BB1-21D64034248E}" type="presOf" srcId="{9E4E0132-2649-4C6D-9A38-4F123E224E80}" destId="{15D38A65-FE77-4C2D-AA67-D69CC7890309}" srcOrd="0" destOrd="0" presId="urn:microsoft.com/office/officeart/2005/8/layout/orgChart1"/>
    <dgm:cxn modelId="{A76BB231-0301-4CEC-B8EB-0053B31A9846}" type="presOf" srcId="{5C970219-2F4C-4A8A-A5FE-F5E7310BF59F}" destId="{943F615F-20D2-4F37-A07E-BC78C45F8235}" srcOrd="0" destOrd="0" presId="urn:microsoft.com/office/officeart/2005/8/layout/orgChart1"/>
    <dgm:cxn modelId="{E899453C-AAE9-4446-8D04-E6B84BEDAF15}" type="presOf" srcId="{DBC75497-33EA-4514-9928-60723EF083EC}" destId="{A324B288-DBB2-491D-8A0A-CE518E4442A6}" srcOrd="0" destOrd="0" presId="urn:microsoft.com/office/officeart/2005/8/layout/orgChart1"/>
    <dgm:cxn modelId="{8F5F2342-66E5-4E0F-B683-6F01F7A28BFD}" type="presOf" srcId="{895FE300-C73B-409A-AC66-C2E6E42B1BD9}" destId="{9E6ED747-D28B-4627-8A39-C2F1FD3FFF88}" srcOrd="0" destOrd="0" presId="urn:microsoft.com/office/officeart/2005/8/layout/orgChart1"/>
    <dgm:cxn modelId="{F5C1B343-316D-4C25-B53F-01751DB01072}" srcId="{50492564-FBEA-4C1D-B966-C234A0DD2D88}" destId="{C0CA751B-6CBE-47F3-9841-C0D38D0D480A}" srcOrd="1" destOrd="0" parTransId="{E2B57EC4-3A4F-46F5-820C-5FC511ACC44E}" sibTransId="{D4F6A807-4CF4-4C5E-B56F-8F9AE57FC06F}"/>
    <dgm:cxn modelId="{962E8F44-63D4-4674-9957-25EE5BAA2737}" type="presOf" srcId="{E2B57EC4-3A4F-46F5-820C-5FC511ACC44E}" destId="{9B6EBB80-7E57-4FF5-9904-F05CEBC22D69}" srcOrd="0" destOrd="0" presId="urn:microsoft.com/office/officeart/2005/8/layout/orgChart1"/>
    <dgm:cxn modelId="{8AC6656A-BE14-484A-920E-41BC900EF2D6}" type="presOf" srcId="{50492564-FBEA-4C1D-B966-C234A0DD2D88}" destId="{2FEAC605-FED7-4785-B6CA-0273F66B99FF}" srcOrd="0" destOrd="0" presId="urn:microsoft.com/office/officeart/2005/8/layout/orgChart1"/>
    <dgm:cxn modelId="{2B5B9E52-ED7B-4ABF-8E3C-E9C3830F1478}" type="presOf" srcId="{50492564-FBEA-4C1D-B966-C234A0DD2D88}" destId="{C61B9A4F-69B9-41F6-97B1-435D65D1CD21}" srcOrd="1" destOrd="0" presId="urn:microsoft.com/office/officeart/2005/8/layout/orgChart1"/>
    <dgm:cxn modelId="{E11CB852-278A-498A-B589-7B9DA03A95ED}" type="presOf" srcId="{DBC75497-33EA-4514-9928-60723EF083EC}" destId="{649A62C7-20DC-4A92-AADE-7B5184534A77}" srcOrd="1" destOrd="0" presId="urn:microsoft.com/office/officeart/2005/8/layout/orgChart1"/>
    <dgm:cxn modelId="{2F658D7F-32EA-439B-AAB4-CA79160E2BA0}" type="presOf" srcId="{C0CA751B-6CBE-47F3-9841-C0D38D0D480A}" destId="{673484FE-3357-4118-A10F-2F607CC592A7}" srcOrd="1" destOrd="0" presId="urn:microsoft.com/office/officeart/2005/8/layout/orgChart1"/>
    <dgm:cxn modelId="{5D61489A-ADF4-4A71-9523-6C436E22EB7B}" type="presOf" srcId="{C0CA751B-6CBE-47F3-9841-C0D38D0D480A}" destId="{7D76E8CA-36FC-4989-9D63-3FD5E92FD657}" srcOrd="0" destOrd="0" presId="urn:microsoft.com/office/officeart/2005/8/layout/orgChart1"/>
    <dgm:cxn modelId="{46F7CBB8-CF01-413B-A17C-279B5FA54F40}" type="presOf" srcId="{B03114AF-34E7-4718-902C-71D91C9D1AA5}" destId="{F4ACF073-3A57-4B26-A5D2-0B27009719D5}" srcOrd="0" destOrd="0" presId="urn:microsoft.com/office/officeart/2005/8/layout/orgChart1"/>
    <dgm:cxn modelId="{A8AAE9B8-520E-46BC-ADCA-B95BAC8E852D}" srcId="{50492564-FBEA-4C1D-B966-C234A0DD2D88}" destId="{DBC75497-33EA-4514-9928-60723EF083EC}" srcOrd="0" destOrd="0" parTransId="{895FE300-C73B-409A-AC66-C2E6E42B1BD9}" sibTransId="{9EC266F3-AB15-4B0B-B343-72D5ED3CA831}"/>
    <dgm:cxn modelId="{334712D2-62DE-4CE3-8786-7786B2ECE815}" type="presOf" srcId="{9E4E0132-2649-4C6D-9A38-4F123E224E80}" destId="{A22C9359-1877-433C-B6AB-E650E1017069}" srcOrd="1" destOrd="0" presId="urn:microsoft.com/office/officeart/2005/8/layout/orgChart1"/>
    <dgm:cxn modelId="{47594BD4-8E4A-449C-8B57-A882501AFBBC}" srcId="{B03114AF-34E7-4718-902C-71D91C9D1AA5}" destId="{50492564-FBEA-4C1D-B966-C234A0DD2D88}" srcOrd="0" destOrd="0" parTransId="{11D3365C-78CA-4C7D-878D-5EA1AF352021}" sibTransId="{7A721347-288F-41CB-A6FF-9B8418A47B12}"/>
    <dgm:cxn modelId="{B0FCD6FB-1DCC-4565-865F-331586CCAFF5}" srcId="{50492564-FBEA-4C1D-B966-C234A0DD2D88}" destId="{9E4E0132-2649-4C6D-9A38-4F123E224E80}" srcOrd="2" destOrd="0" parTransId="{5C970219-2F4C-4A8A-A5FE-F5E7310BF59F}" sibTransId="{243445CE-9D8B-43B9-BBA3-4C9D99754BBE}"/>
    <dgm:cxn modelId="{B614E682-C0A8-44E7-A632-D51661962939}" type="presParOf" srcId="{F4ACF073-3A57-4B26-A5D2-0B27009719D5}" destId="{31B25E1B-8E64-4850-8F16-BD42CFF2598C}" srcOrd="0" destOrd="0" presId="urn:microsoft.com/office/officeart/2005/8/layout/orgChart1"/>
    <dgm:cxn modelId="{DA359F1D-7D41-482E-B8B4-E08B14E310EF}" type="presParOf" srcId="{31B25E1B-8E64-4850-8F16-BD42CFF2598C}" destId="{226F4EA1-09F7-4250-B29E-25B19C162E04}" srcOrd="0" destOrd="0" presId="urn:microsoft.com/office/officeart/2005/8/layout/orgChart1"/>
    <dgm:cxn modelId="{D394BA47-582A-4601-9B28-1257407383C4}" type="presParOf" srcId="{226F4EA1-09F7-4250-B29E-25B19C162E04}" destId="{2FEAC605-FED7-4785-B6CA-0273F66B99FF}" srcOrd="0" destOrd="0" presId="urn:microsoft.com/office/officeart/2005/8/layout/orgChart1"/>
    <dgm:cxn modelId="{A8B5186F-851C-411F-824B-A69EBCF4C16D}" type="presParOf" srcId="{226F4EA1-09F7-4250-B29E-25B19C162E04}" destId="{C61B9A4F-69B9-41F6-97B1-435D65D1CD21}" srcOrd="1" destOrd="0" presId="urn:microsoft.com/office/officeart/2005/8/layout/orgChart1"/>
    <dgm:cxn modelId="{E8DE30D6-401F-4EB8-8D74-220BDEA29DB8}" type="presParOf" srcId="{31B25E1B-8E64-4850-8F16-BD42CFF2598C}" destId="{FF62C125-535C-4211-9465-7774C2A260CC}" srcOrd="1" destOrd="0" presId="urn:microsoft.com/office/officeart/2005/8/layout/orgChart1"/>
    <dgm:cxn modelId="{395DEDBD-46B6-43F1-88A3-03B1AE91324F}" type="presParOf" srcId="{FF62C125-535C-4211-9465-7774C2A260CC}" destId="{9E6ED747-D28B-4627-8A39-C2F1FD3FFF88}" srcOrd="0" destOrd="0" presId="urn:microsoft.com/office/officeart/2005/8/layout/orgChart1"/>
    <dgm:cxn modelId="{E9271F89-298E-4000-BFB7-2F75405C0DF0}" type="presParOf" srcId="{FF62C125-535C-4211-9465-7774C2A260CC}" destId="{EAA022E2-BA4B-479A-B1AD-A45326F35B03}" srcOrd="1" destOrd="0" presId="urn:microsoft.com/office/officeart/2005/8/layout/orgChart1"/>
    <dgm:cxn modelId="{DAD87445-BAB0-44AB-BC0B-7A8FA398CFEA}" type="presParOf" srcId="{EAA022E2-BA4B-479A-B1AD-A45326F35B03}" destId="{D5A4DED0-2F24-4F2C-A5F6-C76AB3F6A7E1}" srcOrd="0" destOrd="0" presId="urn:microsoft.com/office/officeart/2005/8/layout/orgChart1"/>
    <dgm:cxn modelId="{25B8BE73-F8A3-4CE0-99E4-AC347E8441CB}" type="presParOf" srcId="{D5A4DED0-2F24-4F2C-A5F6-C76AB3F6A7E1}" destId="{A324B288-DBB2-491D-8A0A-CE518E4442A6}" srcOrd="0" destOrd="0" presId="urn:microsoft.com/office/officeart/2005/8/layout/orgChart1"/>
    <dgm:cxn modelId="{D4657944-164B-4E26-A395-AA850DEAE7C4}" type="presParOf" srcId="{D5A4DED0-2F24-4F2C-A5F6-C76AB3F6A7E1}" destId="{649A62C7-20DC-4A92-AADE-7B5184534A77}" srcOrd="1" destOrd="0" presId="urn:microsoft.com/office/officeart/2005/8/layout/orgChart1"/>
    <dgm:cxn modelId="{06C184DE-3AEE-4A50-B5F8-05C2E285A697}" type="presParOf" srcId="{EAA022E2-BA4B-479A-B1AD-A45326F35B03}" destId="{F69A857D-A117-4A9E-A472-79E47DDDE0FA}" srcOrd="1" destOrd="0" presId="urn:microsoft.com/office/officeart/2005/8/layout/orgChart1"/>
    <dgm:cxn modelId="{6A8510C9-8CB6-40B2-9BEA-0EB8EC48FD73}" type="presParOf" srcId="{EAA022E2-BA4B-479A-B1AD-A45326F35B03}" destId="{CC8C46D2-31A6-4E17-86FE-00A5DB41457A}" srcOrd="2" destOrd="0" presId="urn:microsoft.com/office/officeart/2005/8/layout/orgChart1"/>
    <dgm:cxn modelId="{8214A6DB-609D-45D9-AEDE-99B7A56D0413}" type="presParOf" srcId="{FF62C125-535C-4211-9465-7774C2A260CC}" destId="{9B6EBB80-7E57-4FF5-9904-F05CEBC22D69}" srcOrd="2" destOrd="0" presId="urn:microsoft.com/office/officeart/2005/8/layout/orgChart1"/>
    <dgm:cxn modelId="{754551BF-B1A1-4EAA-8D1A-785DF5248248}" type="presParOf" srcId="{FF62C125-535C-4211-9465-7774C2A260CC}" destId="{994AA7AD-1C58-4000-AC7F-83712384FC37}" srcOrd="3" destOrd="0" presId="urn:microsoft.com/office/officeart/2005/8/layout/orgChart1"/>
    <dgm:cxn modelId="{4D7AD327-BED8-4029-83C2-D8E26D65D68C}" type="presParOf" srcId="{994AA7AD-1C58-4000-AC7F-83712384FC37}" destId="{74A9E644-89E9-4B64-A0D3-5F296C2F8D08}" srcOrd="0" destOrd="0" presId="urn:microsoft.com/office/officeart/2005/8/layout/orgChart1"/>
    <dgm:cxn modelId="{E9A76C3C-F820-4C52-9F4C-98E62CDC8BF2}" type="presParOf" srcId="{74A9E644-89E9-4B64-A0D3-5F296C2F8D08}" destId="{7D76E8CA-36FC-4989-9D63-3FD5E92FD657}" srcOrd="0" destOrd="0" presId="urn:microsoft.com/office/officeart/2005/8/layout/orgChart1"/>
    <dgm:cxn modelId="{135242EE-6C27-4AF3-A13B-558077299BE4}" type="presParOf" srcId="{74A9E644-89E9-4B64-A0D3-5F296C2F8D08}" destId="{673484FE-3357-4118-A10F-2F607CC592A7}" srcOrd="1" destOrd="0" presId="urn:microsoft.com/office/officeart/2005/8/layout/orgChart1"/>
    <dgm:cxn modelId="{006EC79B-6DF5-4EC9-A3DE-CE6E111FAFC2}" type="presParOf" srcId="{994AA7AD-1C58-4000-AC7F-83712384FC37}" destId="{5782979F-FF57-4946-8B8F-801030A51591}" srcOrd="1" destOrd="0" presId="urn:microsoft.com/office/officeart/2005/8/layout/orgChart1"/>
    <dgm:cxn modelId="{BA9F66F0-447A-4129-A82E-9CDD273789AE}" type="presParOf" srcId="{994AA7AD-1C58-4000-AC7F-83712384FC37}" destId="{92105101-370C-4B72-B137-577C32B4F1E0}" srcOrd="2" destOrd="0" presId="urn:microsoft.com/office/officeart/2005/8/layout/orgChart1"/>
    <dgm:cxn modelId="{E8DF8C30-054E-40DF-81EB-61367D6AC73E}" type="presParOf" srcId="{FF62C125-535C-4211-9465-7774C2A260CC}" destId="{943F615F-20D2-4F37-A07E-BC78C45F8235}" srcOrd="4" destOrd="0" presId="urn:microsoft.com/office/officeart/2005/8/layout/orgChart1"/>
    <dgm:cxn modelId="{5C170B94-C1D4-492D-9BC9-4276283C8663}" type="presParOf" srcId="{FF62C125-535C-4211-9465-7774C2A260CC}" destId="{C72CB87A-ADE8-4E50-96F5-0348B744E06D}" srcOrd="5" destOrd="0" presId="urn:microsoft.com/office/officeart/2005/8/layout/orgChart1"/>
    <dgm:cxn modelId="{6B7281AD-793D-4563-BBA1-8300C0441987}" type="presParOf" srcId="{C72CB87A-ADE8-4E50-96F5-0348B744E06D}" destId="{15ABB931-8140-4798-823A-F25B49BDCE7A}" srcOrd="0" destOrd="0" presId="urn:microsoft.com/office/officeart/2005/8/layout/orgChart1"/>
    <dgm:cxn modelId="{ADEECEF3-5936-4B64-B8F2-2BBBD0B08EC6}" type="presParOf" srcId="{15ABB931-8140-4798-823A-F25B49BDCE7A}" destId="{15D38A65-FE77-4C2D-AA67-D69CC7890309}" srcOrd="0" destOrd="0" presId="urn:microsoft.com/office/officeart/2005/8/layout/orgChart1"/>
    <dgm:cxn modelId="{598B7A2E-7E01-4568-84E3-E93B2D234CD0}" type="presParOf" srcId="{15ABB931-8140-4798-823A-F25B49BDCE7A}" destId="{A22C9359-1877-433C-B6AB-E650E1017069}" srcOrd="1" destOrd="0" presId="urn:microsoft.com/office/officeart/2005/8/layout/orgChart1"/>
    <dgm:cxn modelId="{1F294128-E5A4-40DC-9487-97F52E9C8471}" type="presParOf" srcId="{C72CB87A-ADE8-4E50-96F5-0348B744E06D}" destId="{E0BF0BFB-34A8-4E06-BA62-BD7025C14969}" srcOrd="1" destOrd="0" presId="urn:microsoft.com/office/officeart/2005/8/layout/orgChart1"/>
    <dgm:cxn modelId="{2280C5A9-CFA0-4E0D-9BA6-C2CB06B24CCA}" type="presParOf" srcId="{C72CB87A-ADE8-4E50-96F5-0348B744E06D}" destId="{2B3C82D0-3BF2-45CD-97F5-82DA3696D660}" srcOrd="2" destOrd="0" presId="urn:microsoft.com/office/officeart/2005/8/layout/orgChart1"/>
    <dgm:cxn modelId="{4FC33532-328B-46D0-BF66-04B8E6B8C4B7}" type="presParOf" srcId="{31B25E1B-8E64-4850-8F16-BD42CFF2598C}" destId="{972353D1-C85A-4CC8-B204-5E776349CD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D0EF8-0DF0-4318-BEDA-D8E0CBD6B413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53CF-A3F9-4642-9A4B-299634CBD323}">
      <dgm:prSet phldrT="[Text]" custT="1"/>
      <dgm:spPr/>
      <dgm:t>
        <a:bodyPr/>
        <a:lstStyle/>
        <a:p>
          <a:r>
            <a:rPr lang="en-US" sz="1800" dirty="0">
              <a:latin typeface="Arial Rounded MT Bold" panose="020F0704030504030204" pitchFamily="34" charset="0"/>
            </a:rPr>
            <a:t>Loan status </a:t>
          </a:r>
        </a:p>
        <a:p>
          <a:r>
            <a:rPr lang="en-US" sz="1800" dirty="0">
              <a:latin typeface="Arial Rounded MT Bold" panose="020F0704030504030204" pitchFamily="34" charset="0"/>
            </a:rPr>
            <a:t>’’Non-Default – 0’’</a:t>
          </a:r>
        </a:p>
      </dgm:t>
    </dgm:pt>
    <dgm:pt modelId="{7A3BB94E-15D2-43B3-8D28-9282D2070D88}" type="parTrans" cxnId="{B6FAAE6D-222F-4E3D-B81A-E98FA331CED1}">
      <dgm:prSet/>
      <dgm:spPr/>
      <dgm:t>
        <a:bodyPr/>
        <a:lstStyle/>
        <a:p>
          <a:endParaRPr lang="en-US"/>
        </a:p>
      </dgm:t>
    </dgm:pt>
    <dgm:pt modelId="{F92FB00C-D6F1-4B8E-9D35-1F378DD398E5}" type="sibTrans" cxnId="{B6FAAE6D-222F-4E3D-B81A-E98FA331CED1}">
      <dgm:prSet/>
      <dgm:spPr/>
      <dgm:t>
        <a:bodyPr/>
        <a:lstStyle/>
        <a:p>
          <a:endParaRPr lang="en-US"/>
        </a:p>
      </dgm:t>
    </dgm:pt>
    <dgm:pt modelId="{7AC26000-5524-4ACD-93F9-B87D55B864BA}">
      <dgm:prSet phldrT="[Text]" custT="1"/>
      <dgm:spPr/>
      <dgm:t>
        <a:bodyPr/>
        <a:lstStyle/>
        <a:p>
          <a:r>
            <a:rPr lang="en-US" sz="20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dirty="0"/>
        </a:p>
      </dgm:t>
    </dgm:pt>
    <dgm:pt modelId="{6FF93817-86A7-4AD3-AE9A-90BDD499699F}" type="parTrans" cxnId="{62AEA302-C11B-4B47-8743-8AC3C6B0634D}">
      <dgm:prSet/>
      <dgm:spPr/>
      <dgm:t>
        <a:bodyPr/>
        <a:lstStyle/>
        <a:p>
          <a:endParaRPr lang="en-US"/>
        </a:p>
      </dgm:t>
    </dgm:pt>
    <dgm:pt modelId="{5498AB29-97B0-4B3D-B7DC-02DC5E113D2E}" type="sibTrans" cxnId="{62AEA302-C11B-4B47-8743-8AC3C6B0634D}">
      <dgm:prSet/>
      <dgm:spPr/>
      <dgm:t>
        <a:bodyPr/>
        <a:lstStyle/>
        <a:p>
          <a:endParaRPr lang="en-US"/>
        </a:p>
      </dgm:t>
    </dgm:pt>
    <dgm:pt modelId="{F99D4CF9-3639-4F60-A8FE-8E302A9E2451}" type="pres">
      <dgm:prSet presAssocID="{72BD0EF8-0DF0-4318-BEDA-D8E0CBD6B413}" presName="compositeShape" presStyleCnt="0">
        <dgm:presLayoutVars>
          <dgm:chMax val="2"/>
          <dgm:dir/>
          <dgm:resizeHandles val="exact"/>
        </dgm:presLayoutVars>
      </dgm:prSet>
      <dgm:spPr/>
    </dgm:pt>
    <dgm:pt modelId="{87421398-BD14-4972-86F1-26E8580E8E32}" type="pres">
      <dgm:prSet presAssocID="{2BA953CF-A3F9-4642-9A4B-299634CBD323}" presName="upArrow" presStyleLbl="node1" presStyleIdx="0" presStyleCnt="2" custScaleY="68252"/>
      <dgm:spPr/>
    </dgm:pt>
    <dgm:pt modelId="{7285F473-03A7-45CB-B191-849E47496FB0}" type="pres">
      <dgm:prSet presAssocID="{2BA953CF-A3F9-4642-9A4B-299634CBD32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7A76C14C-B083-450C-BFDC-16635E43777D}" type="pres">
      <dgm:prSet presAssocID="{7AC26000-5524-4ACD-93F9-B87D55B864BA}" presName="downArrow" presStyleLbl="node1" presStyleIdx="1" presStyleCnt="2" custScaleY="68288"/>
      <dgm:spPr/>
    </dgm:pt>
    <dgm:pt modelId="{4BD9B257-B368-4A69-83B8-BB8EB136AEBF}" type="pres">
      <dgm:prSet presAssocID="{7AC26000-5524-4ACD-93F9-B87D55B864B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2AEA302-C11B-4B47-8743-8AC3C6B0634D}" srcId="{72BD0EF8-0DF0-4318-BEDA-D8E0CBD6B413}" destId="{7AC26000-5524-4ACD-93F9-B87D55B864BA}" srcOrd="1" destOrd="0" parTransId="{6FF93817-86A7-4AD3-AE9A-90BDD499699F}" sibTransId="{5498AB29-97B0-4B3D-B7DC-02DC5E113D2E}"/>
    <dgm:cxn modelId="{B6FAAE6D-222F-4E3D-B81A-E98FA331CED1}" srcId="{72BD0EF8-0DF0-4318-BEDA-D8E0CBD6B413}" destId="{2BA953CF-A3F9-4642-9A4B-299634CBD323}" srcOrd="0" destOrd="0" parTransId="{7A3BB94E-15D2-43B3-8D28-9282D2070D88}" sibTransId="{F92FB00C-D6F1-4B8E-9D35-1F378DD398E5}"/>
    <dgm:cxn modelId="{16FAECA1-84F4-4784-8497-A852123B96AB}" type="presOf" srcId="{7AC26000-5524-4ACD-93F9-B87D55B864BA}" destId="{4BD9B257-B368-4A69-83B8-BB8EB136AEBF}" srcOrd="0" destOrd="0" presId="urn:microsoft.com/office/officeart/2005/8/layout/arrow4"/>
    <dgm:cxn modelId="{0ED252E8-E534-4F4F-A80C-367C2C2F4258}" type="presOf" srcId="{72BD0EF8-0DF0-4318-BEDA-D8E0CBD6B413}" destId="{F99D4CF9-3639-4F60-A8FE-8E302A9E2451}" srcOrd="0" destOrd="0" presId="urn:microsoft.com/office/officeart/2005/8/layout/arrow4"/>
    <dgm:cxn modelId="{F0C70DFD-6577-4D4D-BECD-A77A0AB06644}" type="presOf" srcId="{2BA953CF-A3F9-4642-9A4B-299634CBD323}" destId="{7285F473-03A7-45CB-B191-849E47496FB0}" srcOrd="0" destOrd="0" presId="urn:microsoft.com/office/officeart/2005/8/layout/arrow4"/>
    <dgm:cxn modelId="{35E18FFF-F8CF-4D50-8AC5-8D7533E50D5A}" type="presParOf" srcId="{F99D4CF9-3639-4F60-A8FE-8E302A9E2451}" destId="{87421398-BD14-4972-86F1-26E8580E8E32}" srcOrd="0" destOrd="0" presId="urn:microsoft.com/office/officeart/2005/8/layout/arrow4"/>
    <dgm:cxn modelId="{D266E359-B85F-4CE3-8AA8-193691AE421C}" type="presParOf" srcId="{F99D4CF9-3639-4F60-A8FE-8E302A9E2451}" destId="{7285F473-03A7-45CB-B191-849E47496FB0}" srcOrd="1" destOrd="0" presId="urn:microsoft.com/office/officeart/2005/8/layout/arrow4"/>
    <dgm:cxn modelId="{67F4C056-B1CC-4C11-8A74-E172347033B7}" type="presParOf" srcId="{F99D4CF9-3639-4F60-A8FE-8E302A9E2451}" destId="{7A76C14C-B083-450C-BFDC-16635E43777D}" srcOrd="2" destOrd="0" presId="urn:microsoft.com/office/officeart/2005/8/layout/arrow4"/>
    <dgm:cxn modelId="{AAE8EA1A-33F7-42C9-A282-D602D3D1EBBE}" type="presParOf" srcId="{F99D4CF9-3639-4F60-A8FE-8E302A9E2451}" destId="{4BD9B257-B368-4A69-83B8-BB8EB136AEB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615F-20D2-4F37-A07E-BC78C45F8235}">
      <dsp:nvSpPr>
        <dsp:cNvPr id="0" name=""/>
        <dsp:cNvSpPr/>
      </dsp:nvSpPr>
      <dsp:spPr>
        <a:xfrm>
          <a:off x="4819445" y="1169735"/>
          <a:ext cx="3650176" cy="44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52"/>
              </a:lnTo>
              <a:lnTo>
                <a:pt x="3650176" y="203452"/>
              </a:lnTo>
              <a:lnTo>
                <a:pt x="3650176" y="4489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EBB80-7E57-4FF5-9904-F05CEBC22D69}">
      <dsp:nvSpPr>
        <dsp:cNvPr id="0" name=""/>
        <dsp:cNvSpPr/>
      </dsp:nvSpPr>
      <dsp:spPr>
        <a:xfrm>
          <a:off x="4773725" y="1169735"/>
          <a:ext cx="91440" cy="491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0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ED747-D28B-4627-8A39-C2F1FD3FFF88}">
      <dsp:nvSpPr>
        <dsp:cNvPr id="0" name=""/>
        <dsp:cNvSpPr/>
      </dsp:nvSpPr>
      <dsp:spPr>
        <a:xfrm>
          <a:off x="1169268" y="1169735"/>
          <a:ext cx="3650176" cy="491559"/>
        </a:xfrm>
        <a:custGeom>
          <a:avLst/>
          <a:gdLst/>
          <a:ahLst/>
          <a:cxnLst/>
          <a:rect l="0" t="0" r="0" b="0"/>
          <a:pathLst>
            <a:path>
              <a:moveTo>
                <a:pt x="3650176" y="0"/>
              </a:moveTo>
              <a:lnTo>
                <a:pt x="3650176" y="246013"/>
              </a:lnTo>
              <a:lnTo>
                <a:pt x="0" y="246013"/>
              </a:lnTo>
              <a:lnTo>
                <a:pt x="0" y="4915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C605-FED7-4785-B6CA-0273F66B99FF}">
      <dsp:nvSpPr>
        <dsp:cNvPr id="0" name=""/>
        <dsp:cNvSpPr/>
      </dsp:nvSpPr>
      <dsp:spPr>
        <a:xfrm>
          <a:off x="3650176" y="467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Credit risk Assessment</a:t>
          </a:r>
        </a:p>
      </dsp:txBody>
      <dsp:txXfrm>
        <a:off x="3650176" y="467"/>
        <a:ext cx="2338537" cy="1169268"/>
      </dsp:txXfrm>
    </dsp:sp>
    <dsp:sp modelId="{A324B288-DBB2-491D-8A0A-CE518E4442A6}">
      <dsp:nvSpPr>
        <dsp:cNvPr id="0" name=""/>
        <dsp:cNvSpPr/>
      </dsp:nvSpPr>
      <dsp:spPr>
        <a:xfrm>
          <a:off x="0" y="1661295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To reject the loan</a:t>
          </a:r>
        </a:p>
      </dsp:txBody>
      <dsp:txXfrm>
        <a:off x="0" y="1661295"/>
        <a:ext cx="2338537" cy="1169268"/>
      </dsp:txXfrm>
    </dsp:sp>
    <dsp:sp modelId="{7D76E8CA-36FC-4989-9D63-3FD5E92FD657}">
      <dsp:nvSpPr>
        <dsp:cNvPr id="0" name=""/>
        <dsp:cNvSpPr/>
      </dsp:nvSpPr>
      <dsp:spPr>
        <a:xfrm>
          <a:off x="3650176" y="1660828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Reduce the loan amount</a:t>
          </a:r>
        </a:p>
      </dsp:txBody>
      <dsp:txXfrm>
        <a:off x="3650176" y="1660828"/>
        <a:ext cx="2338537" cy="1169268"/>
      </dsp:txXfrm>
    </dsp:sp>
    <dsp:sp modelId="{15D38A65-FE77-4C2D-AA67-D69CC7890309}">
      <dsp:nvSpPr>
        <dsp:cNvPr id="0" name=""/>
        <dsp:cNvSpPr/>
      </dsp:nvSpPr>
      <dsp:spPr>
        <a:xfrm>
          <a:off x="7300353" y="1618734"/>
          <a:ext cx="2338537" cy="116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 Rounded MT Bold" panose="020F0704030504030204" pitchFamily="34" charset="0"/>
            </a:rPr>
            <a:t>Increase the Interest rate</a:t>
          </a:r>
        </a:p>
      </dsp:txBody>
      <dsp:txXfrm>
        <a:off x="7300353" y="1618734"/>
        <a:ext cx="2338537" cy="11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1398-BD14-4972-86F1-26E8580E8E32}">
      <dsp:nvSpPr>
        <dsp:cNvPr id="0" name=""/>
        <dsp:cNvSpPr/>
      </dsp:nvSpPr>
      <dsp:spPr>
        <a:xfrm>
          <a:off x="1817" y="319146"/>
          <a:ext cx="1090200" cy="137220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5F473-03A7-45CB-B191-849E47496FB0}">
      <dsp:nvSpPr>
        <dsp:cNvPr id="0" name=""/>
        <dsp:cNvSpPr/>
      </dsp:nvSpPr>
      <dsp:spPr>
        <a:xfrm>
          <a:off x="1124723" y="0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Loan status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anose="020F0704030504030204" pitchFamily="34" charset="0"/>
            </a:rPr>
            <a:t>’’Non-Default – 0’’</a:t>
          </a:r>
        </a:p>
      </dsp:txBody>
      <dsp:txXfrm>
        <a:off x="1124723" y="0"/>
        <a:ext cx="1850037" cy="2010500"/>
      </dsp:txXfrm>
    </dsp:sp>
    <dsp:sp modelId="{7A76C14C-B083-450C-BFDC-16635E43777D}">
      <dsp:nvSpPr>
        <dsp:cNvPr id="0" name=""/>
        <dsp:cNvSpPr/>
      </dsp:nvSpPr>
      <dsp:spPr>
        <a:xfrm>
          <a:off x="328877" y="2496826"/>
          <a:ext cx="1090200" cy="137293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9B257-B368-4A69-83B8-BB8EB136AEBF}">
      <dsp:nvSpPr>
        <dsp:cNvPr id="0" name=""/>
        <dsp:cNvSpPr/>
      </dsp:nvSpPr>
      <dsp:spPr>
        <a:xfrm>
          <a:off x="1451784" y="2178041"/>
          <a:ext cx="1850037" cy="20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Rounded MT Bold" panose="020F0704030504030204" pitchFamily="34" charset="0"/>
            </a:rPr>
            <a:t>Loan status –’’Default – 0’’</a:t>
          </a:r>
          <a:endParaRPr lang="en-US" sz="2000" kern="1200" dirty="0"/>
        </a:p>
      </dsp:txBody>
      <dsp:txXfrm>
        <a:off x="1451784" y="2178041"/>
        <a:ext cx="1850037" cy="201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20E40-5C0D-4612-AAAD-72EFFD895E3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C19C8-EF72-4E9D-9A22-5B57BDD9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460741_Credit_risk_analysis_using_boosting_methods" TargetMode="External"/><Relationship Id="rId2" Type="http://schemas.openxmlformats.org/officeDocument/2006/relationships/hyperlink" Target="https://www.analyticsvidhya.com/blog/2022/03/exploratory-data-analysis-eda-credit-card-fraud-detection-case-stu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920-1433-D2CF-3129-A6D4B000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9" y="9331"/>
            <a:ext cx="10688246" cy="2977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Rounded MT Bold" panose="020F0704030504030204" pitchFamily="34" charset="0"/>
              </a:rPr>
              <a:t>Credit Risk Analysis -EDA</a:t>
            </a:r>
            <a:br>
              <a:rPr lang="en-US" sz="6000" dirty="0">
                <a:latin typeface="Arial Rounded MT Bold" panose="020F0704030504030204" pitchFamily="34" charset="0"/>
              </a:rPr>
            </a:br>
            <a:br>
              <a:rPr lang="en-US" sz="6000" dirty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D559-3D51-88F4-EF01-A3916A53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r="3932"/>
          <a:stretch/>
        </p:blipFill>
        <p:spPr>
          <a:xfrm>
            <a:off x="0" y="1262511"/>
            <a:ext cx="7275871" cy="50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36A-D3EA-518B-FC95-63B3238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D8C5-DCC0-DC11-FB82-992292C3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https://www.analyticsvidhya.com/blog/2022/03/exploratory-data-analysis-eda-credit-card-fraud-detection-case-study/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https://www.researchgate.net/publication/371460741_Credit_risk_analysis_using_boosting_methods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ED57-30D2-481E-E009-7F2C536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Objectives of Credit risk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58E079-F8FF-3151-42FC-0340B27EF78D}"/>
              </a:ext>
            </a:extLst>
          </p:cNvPr>
          <p:cNvGrpSpPr/>
          <p:nvPr/>
        </p:nvGrpSpPr>
        <p:grpSpPr>
          <a:xfrm>
            <a:off x="94320" y="5489486"/>
            <a:ext cx="12003360" cy="766171"/>
            <a:chOff x="185267" y="5808704"/>
            <a:chExt cx="12003360" cy="7661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22A23-AAA4-131C-9AB0-F1F1483B5244}"/>
                </a:ext>
              </a:extLst>
            </p:cNvPr>
            <p:cNvSpPr/>
            <p:nvPr/>
          </p:nvSpPr>
          <p:spPr>
            <a:xfrm>
              <a:off x="185267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Loading the data set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7FD7C2-DBEC-C00E-BAA7-CDA01C11728C}"/>
                </a:ext>
              </a:extLst>
            </p:cNvPr>
            <p:cNvSpPr/>
            <p:nvPr/>
          </p:nvSpPr>
          <p:spPr>
            <a:xfrm>
              <a:off x="1589916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63908D-A2CB-E1D2-AA72-677F90E1A1B0}"/>
                </a:ext>
              </a:extLst>
            </p:cNvPr>
            <p:cNvSpPr/>
            <p:nvPr/>
          </p:nvSpPr>
          <p:spPr>
            <a:xfrm>
              <a:off x="1973002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Detect Target variable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5BE269-1100-08CF-A92F-1A2B1B4C5CED}"/>
                </a:ext>
              </a:extLst>
            </p:cNvPr>
            <p:cNvSpPr/>
            <p:nvPr/>
          </p:nvSpPr>
          <p:spPr>
            <a:xfrm>
              <a:off x="3377650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763AAB-C262-D2B0-8F68-876117968EAB}"/>
                </a:ext>
              </a:extLst>
            </p:cNvPr>
            <p:cNvSpPr/>
            <p:nvPr/>
          </p:nvSpPr>
          <p:spPr>
            <a:xfrm>
              <a:off x="3760736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Data cleaning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E08A7F-A8A9-58B6-D972-CB2483697AF6}"/>
                </a:ext>
              </a:extLst>
            </p:cNvPr>
            <p:cNvSpPr/>
            <p:nvPr/>
          </p:nvSpPr>
          <p:spPr>
            <a:xfrm>
              <a:off x="5165385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1983ED-71ED-2FC3-E3F9-6FF52F163565}"/>
                </a:ext>
              </a:extLst>
            </p:cNvPr>
            <p:cNvSpPr/>
            <p:nvPr/>
          </p:nvSpPr>
          <p:spPr>
            <a:xfrm>
              <a:off x="5548470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Univariate Analysis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91E73F-D3E7-845E-2190-964792337C31}"/>
                </a:ext>
              </a:extLst>
            </p:cNvPr>
            <p:cNvSpPr/>
            <p:nvPr/>
          </p:nvSpPr>
          <p:spPr>
            <a:xfrm>
              <a:off x="6953119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62BC3E-6529-A343-32F5-ED19302C0211}"/>
                </a:ext>
              </a:extLst>
            </p:cNvPr>
            <p:cNvSpPr/>
            <p:nvPr/>
          </p:nvSpPr>
          <p:spPr>
            <a:xfrm>
              <a:off x="7336205" y="5808704"/>
              <a:ext cx="1276953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Bi-Variate Analysis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0B910-48B0-8F71-602D-216ACDE4A234}"/>
                </a:ext>
              </a:extLst>
            </p:cNvPr>
            <p:cNvSpPr/>
            <p:nvPr/>
          </p:nvSpPr>
          <p:spPr>
            <a:xfrm>
              <a:off x="8740853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138192-149D-6E0E-6012-86B270F04073}"/>
                </a:ext>
              </a:extLst>
            </p:cNvPr>
            <p:cNvSpPr/>
            <p:nvPr/>
          </p:nvSpPr>
          <p:spPr>
            <a:xfrm>
              <a:off x="9011567" y="5808704"/>
              <a:ext cx="1501697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Visualization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EB9085-3BBE-F804-A07F-685ACAA23DCA}"/>
                </a:ext>
              </a:extLst>
            </p:cNvPr>
            <p:cNvSpPr/>
            <p:nvPr/>
          </p:nvSpPr>
          <p:spPr>
            <a:xfrm>
              <a:off x="10528588" y="6033447"/>
              <a:ext cx="270714" cy="316684"/>
            </a:xfrm>
            <a:custGeom>
              <a:avLst/>
              <a:gdLst>
                <a:gd name="connsiteX0" fmla="*/ 0 w 270714"/>
                <a:gd name="connsiteY0" fmla="*/ 63337 h 316684"/>
                <a:gd name="connsiteX1" fmla="*/ 135357 w 270714"/>
                <a:gd name="connsiteY1" fmla="*/ 63337 h 316684"/>
                <a:gd name="connsiteX2" fmla="*/ 135357 w 270714"/>
                <a:gd name="connsiteY2" fmla="*/ 0 h 316684"/>
                <a:gd name="connsiteX3" fmla="*/ 270714 w 270714"/>
                <a:gd name="connsiteY3" fmla="*/ 158342 h 316684"/>
                <a:gd name="connsiteX4" fmla="*/ 135357 w 270714"/>
                <a:gd name="connsiteY4" fmla="*/ 316684 h 316684"/>
                <a:gd name="connsiteX5" fmla="*/ 135357 w 270714"/>
                <a:gd name="connsiteY5" fmla="*/ 253347 h 316684"/>
                <a:gd name="connsiteX6" fmla="*/ 0 w 270714"/>
                <a:gd name="connsiteY6" fmla="*/ 253347 h 316684"/>
                <a:gd name="connsiteX7" fmla="*/ 0 w 270714"/>
                <a:gd name="connsiteY7" fmla="*/ 63337 h 3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714" h="316684">
                  <a:moveTo>
                    <a:pt x="0" y="63337"/>
                  </a:moveTo>
                  <a:lnTo>
                    <a:pt x="135357" y="63337"/>
                  </a:lnTo>
                  <a:lnTo>
                    <a:pt x="135357" y="0"/>
                  </a:lnTo>
                  <a:lnTo>
                    <a:pt x="270714" y="158342"/>
                  </a:lnTo>
                  <a:lnTo>
                    <a:pt x="135357" y="316684"/>
                  </a:lnTo>
                  <a:lnTo>
                    <a:pt x="135357" y="253347"/>
                  </a:lnTo>
                  <a:lnTo>
                    <a:pt x="0" y="253347"/>
                  </a:lnTo>
                  <a:lnTo>
                    <a:pt x="0" y="6333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7" rIns="81214" bIns="63337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AADFDE-BCAC-F14D-2DF8-6DBCA38663DD}"/>
                </a:ext>
              </a:extLst>
            </p:cNvPr>
            <p:cNvSpPr/>
            <p:nvPr/>
          </p:nvSpPr>
          <p:spPr>
            <a:xfrm>
              <a:off x="10799303" y="5808704"/>
              <a:ext cx="1389324" cy="766171"/>
            </a:xfrm>
            <a:custGeom>
              <a:avLst/>
              <a:gdLst>
                <a:gd name="connsiteX0" fmla="*/ 0 w 1276953"/>
                <a:gd name="connsiteY0" fmla="*/ 76617 h 766171"/>
                <a:gd name="connsiteX1" fmla="*/ 76617 w 1276953"/>
                <a:gd name="connsiteY1" fmla="*/ 0 h 766171"/>
                <a:gd name="connsiteX2" fmla="*/ 1200336 w 1276953"/>
                <a:gd name="connsiteY2" fmla="*/ 0 h 766171"/>
                <a:gd name="connsiteX3" fmla="*/ 1276953 w 1276953"/>
                <a:gd name="connsiteY3" fmla="*/ 76617 h 766171"/>
                <a:gd name="connsiteX4" fmla="*/ 1276953 w 1276953"/>
                <a:gd name="connsiteY4" fmla="*/ 689554 h 766171"/>
                <a:gd name="connsiteX5" fmla="*/ 1200336 w 1276953"/>
                <a:gd name="connsiteY5" fmla="*/ 766171 h 766171"/>
                <a:gd name="connsiteX6" fmla="*/ 76617 w 1276953"/>
                <a:gd name="connsiteY6" fmla="*/ 766171 h 766171"/>
                <a:gd name="connsiteX7" fmla="*/ 0 w 1276953"/>
                <a:gd name="connsiteY7" fmla="*/ 689554 h 766171"/>
                <a:gd name="connsiteX8" fmla="*/ 0 w 1276953"/>
                <a:gd name="connsiteY8" fmla="*/ 76617 h 7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953" h="766171">
                  <a:moveTo>
                    <a:pt x="0" y="76617"/>
                  </a:moveTo>
                  <a:cubicBezTo>
                    <a:pt x="0" y="34303"/>
                    <a:pt x="34303" y="0"/>
                    <a:pt x="76617" y="0"/>
                  </a:cubicBezTo>
                  <a:lnTo>
                    <a:pt x="1200336" y="0"/>
                  </a:lnTo>
                  <a:cubicBezTo>
                    <a:pt x="1242650" y="0"/>
                    <a:pt x="1276953" y="34303"/>
                    <a:pt x="1276953" y="76617"/>
                  </a:cubicBezTo>
                  <a:lnTo>
                    <a:pt x="1276953" y="689554"/>
                  </a:lnTo>
                  <a:cubicBezTo>
                    <a:pt x="1276953" y="731868"/>
                    <a:pt x="1242650" y="766171"/>
                    <a:pt x="1200336" y="766171"/>
                  </a:cubicBezTo>
                  <a:lnTo>
                    <a:pt x="76617" y="766171"/>
                  </a:lnTo>
                  <a:cubicBezTo>
                    <a:pt x="34303" y="766171"/>
                    <a:pt x="0" y="731868"/>
                    <a:pt x="0" y="689554"/>
                  </a:cubicBezTo>
                  <a:lnTo>
                    <a:pt x="0" y="766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400" tIns="83400" rIns="83400" bIns="834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Conclusions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88C0B7-9249-5BE5-85B2-0A24098BD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877318"/>
              </p:ext>
            </p:extLst>
          </p:nvPr>
        </p:nvGraphicFramePr>
        <p:xfrm>
          <a:off x="1213072" y="1823914"/>
          <a:ext cx="9638891" cy="283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97E0C76-0CA2-71FE-1A24-DEC01AC4B056}"/>
              </a:ext>
            </a:extLst>
          </p:cNvPr>
          <p:cNvSpPr txBox="1"/>
          <p:nvPr/>
        </p:nvSpPr>
        <p:spPr>
          <a:xfrm>
            <a:off x="162208" y="474855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Work Flow:</a:t>
            </a:r>
          </a:p>
        </p:txBody>
      </p:sp>
    </p:spTree>
    <p:extLst>
      <p:ext uri="{BB962C8B-B14F-4D97-AF65-F5344CB8AC3E}">
        <p14:creationId xmlns:p14="http://schemas.microsoft.com/office/powerpoint/2010/main" val="16424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B06-3234-16FB-8023-ADC45D6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281"/>
          </a:xfrm>
        </p:spPr>
        <p:txBody>
          <a:bodyPr>
            <a:normAutofit/>
          </a:bodyPr>
          <a:lstStyle/>
          <a:p>
            <a:r>
              <a:rPr lang="en-US" sz="3600" i="1" u="sng" dirty="0">
                <a:latin typeface="Cambria" panose="02040503050406030204" pitchFamily="18" charset="0"/>
                <a:ea typeface="Cambria" panose="02040503050406030204" pitchFamily="18" charset="0"/>
              </a:rPr>
              <a:t>Details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4DA4-89BC-10F7-7ED5-0D1992E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759974"/>
            <a:ext cx="10310106" cy="4454013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Feature — 1 — -&gt; Age (in years)</a:t>
            </a:r>
            <a:endParaRPr lang="en-US" dirty="0"/>
          </a:p>
          <a:p>
            <a:r>
              <a:rPr lang="en-US" i="1" dirty="0"/>
              <a:t>Feature — 2 — -&gt; Annual Income (In INR)</a:t>
            </a:r>
            <a:endParaRPr lang="en-US" dirty="0"/>
          </a:p>
          <a:p>
            <a:r>
              <a:rPr lang="en-US" i="1" dirty="0"/>
              <a:t>Feature — 3 — -&gt; Home ownership (Nominal Categorical) </a:t>
            </a:r>
            <a:endParaRPr lang="en-US" dirty="0"/>
          </a:p>
          <a:p>
            <a:r>
              <a:rPr lang="en-US" i="1" dirty="0"/>
              <a:t>Feature — 4 — -&gt; Employment length (in years)  </a:t>
            </a:r>
            <a:r>
              <a:rPr lang="en-US" i="1" dirty="0">
                <a:solidFill>
                  <a:srgbClr val="FF0000"/>
                </a:solidFill>
              </a:rPr>
              <a:t>(895 Null values 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Feature — 5 — -&gt; Loan intention (Purpose of Loan)</a:t>
            </a:r>
            <a:endParaRPr lang="en-US" dirty="0"/>
          </a:p>
          <a:p>
            <a:r>
              <a:rPr lang="en-US" i="1" dirty="0"/>
              <a:t>Feature — 6 — -&gt; Loan grade (Ordinal Categorical) </a:t>
            </a:r>
            <a:endParaRPr lang="en-US" dirty="0"/>
          </a:p>
          <a:p>
            <a:r>
              <a:rPr lang="en-US" i="1" dirty="0"/>
              <a:t>Feature — 7 — -&gt; Loan amount (in INR)</a:t>
            </a:r>
            <a:endParaRPr lang="en-US" dirty="0"/>
          </a:p>
          <a:p>
            <a:r>
              <a:rPr lang="en-US" i="1" dirty="0"/>
              <a:t>Feature — 8 — -&gt; Interest rate (in percentage) </a:t>
            </a:r>
            <a:r>
              <a:rPr lang="en-US" i="1" dirty="0">
                <a:solidFill>
                  <a:srgbClr val="FF0000"/>
                </a:solidFill>
              </a:rPr>
              <a:t>(3116 Null Values)</a:t>
            </a:r>
          </a:p>
          <a:p>
            <a:r>
              <a:rPr lang="en-US" i="1" dirty="0">
                <a:highlight>
                  <a:srgbClr val="FFFF00"/>
                </a:highlight>
              </a:rPr>
              <a:t>Feature — 9 — -&gt; Loan status (Categorical) – Target Variable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i="1" dirty="0"/>
              <a:t>Feature — 10 — -&gt; Loan — Percent income (Debt — Equity Ratio) (in percentage)</a:t>
            </a:r>
            <a:endParaRPr lang="en-US" dirty="0"/>
          </a:p>
          <a:p>
            <a:r>
              <a:rPr lang="en-US" i="1" dirty="0"/>
              <a:t>Feature — 11 — -&gt; History of default (Nominal Categorical)</a:t>
            </a:r>
            <a:endParaRPr lang="en-US" dirty="0"/>
          </a:p>
          <a:p>
            <a:r>
              <a:rPr lang="en-US" i="1" dirty="0"/>
              <a:t>Feature — 12 — -&gt; Credit history length (in years)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C00000"/>
                </a:solidFill>
              </a:rPr>
              <a:t>** 165 Duplicates have been dropped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93177D-4BE2-4804-1529-2209D96603F5}"/>
              </a:ext>
            </a:extLst>
          </p:cNvPr>
          <p:cNvGrpSpPr/>
          <p:nvPr/>
        </p:nvGrpSpPr>
        <p:grpSpPr>
          <a:xfrm>
            <a:off x="6279275" y="2290916"/>
            <a:ext cx="5374071" cy="3923069"/>
            <a:chOff x="6279275" y="1624554"/>
            <a:chExt cx="5374071" cy="4589431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98D2222C-1DFC-BD8D-B16F-ABE91B32510D}"/>
                </a:ext>
              </a:extLst>
            </p:cNvPr>
            <p:cNvSpPr/>
            <p:nvPr/>
          </p:nvSpPr>
          <p:spPr>
            <a:xfrm rot="5400000">
              <a:off x="6596954" y="2953741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AC9B6A-B625-FBF0-2D22-C33495473DC8}"/>
                </a:ext>
              </a:extLst>
            </p:cNvPr>
            <p:cNvSpPr/>
            <p:nvPr/>
          </p:nvSpPr>
          <p:spPr>
            <a:xfrm>
              <a:off x="6279275" y="1624554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Original Data set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(32581,12)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8A26F8-AF7E-1BFA-1DA8-55D0EA269C4B}"/>
                </a:ext>
              </a:extLst>
            </p:cNvPr>
            <p:cNvSpPr/>
            <p:nvPr/>
          </p:nvSpPr>
          <p:spPr>
            <a:xfrm>
              <a:off x="8297794" y="1759306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Arrow: Bent-Up 11">
              <a:extLst>
                <a:ext uri="{FF2B5EF4-FFF2-40B4-BE49-F238E27FC236}">
                  <a16:creationId xmlns:a16="http://schemas.microsoft.com/office/drawing/2014/main" id="{C3A95410-3ACB-567A-ECB0-881ED4671DD8}"/>
                </a:ext>
              </a:extLst>
            </p:cNvPr>
            <p:cNvSpPr/>
            <p:nvPr/>
          </p:nvSpPr>
          <p:spPr>
            <a:xfrm rot="5400000">
              <a:off x="8270522" y="4540893"/>
              <a:ext cx="1199065" cy="136509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348EBD-2030-2579-CB08-D402FA8C6A49}"/>
                </a:ext>
              </a:extLst>
            </p:cNvPr>
            <p:cNvSpPr/>
            <p:nvPr/>
          </p:nvSpPr>
          <p:spPr>
            <a:xfrm>
              <a:off x="7952842" y="3200374"/>
              <a:ext cx="2018520" cy="1424229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After removing Null values and duplicates (28501,12)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A0608E-2428-3A74-2C1C-44A8B3FA1E39}"/>
                </a:ext>
              </a:extLst>
            </p:cNvPr>
            <p:cNvSpPr/>
            <p:nvPr/>
          </p:nvSpPr>
          <p:spPr>
            <a:xfrm>
              <a:off x="9971362" y="3346457"/>
              <a:ext cx="1468078" cy="11419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15635-0ED4-161E-C07A-0846E6C20B5A}"/>
                </a:ext>
              </a:extLst>
            </p:cNvPr>
            <p:cNvSpPr/>
            <p:nvPr/>
          </p:nvSpPr>
          <p:spPr>
            <a:xfrm>
              <a:off x="9634827" y="4801087"/>
              <a:ext cx="2018519" cy="1412898"/>
            </a:xfrm>
            <a:custGeom>
              <a:avLst/>
              <a:gdLst>
                <a:gd name="connsiteX0" fmla="*/ 0 w 2018519"/>
                <a:gd name="connsiteY0" fmla="*/ 235530 h 1412898"/>
                <a:gd name="connsiteX1" fmla="*/ 235530 w 2018519"/>
                <a:gd name="connsiteY1" fmla="*/ 0 h 1412898"/>
                <a:gd name="connsiteX2" fmla="*/ 1782989 w 2018519"/>
                <a:gd name="connsiteY2" fmla="*/ 0 h 1412898"/>
                <a:gd name="connsiteX3" fmla="*/ 2018519 w 2018519"/>
                <a:gd name="connsiteY3" fmla="*/ 235530 h 1412898"/>
                <a:gd name="connsiteX4" fmla="*/ 2018519 w 2018519"/>
                <a:gd name="connsiteY4" fmla="*/ 1177368 h 1412898"/>
                <a:gd name="connsiteX5" fmla="*/ 1782989 w 2018519"/>
                <a:gd name="connsiteY5" fmla="*/ 1412898 h 1412898"/>
                <a:gd name="connsiteX6" fmla="*/ 235530 w 2018519"/>
                <a:gd name="connsiteY6" fmla="*/ 1412898 h 1412898"/>
                <a:gd name="connsiteX7" fmla="*/ 0 w 2018519"/>
                <a:gd name="connsiteY7" fmla="*/ 1177368 h 1412898"/>
                <a:gd name="connsiteX8" fmla="*/ 0 w 2018519"/>
                <a:gd name="connsiteY8" fmla="*/ 235530 h 141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519" h="1412898">
                  <a:moveTo>
                    <a:pt x="0" y="235530"/>
                  </a:moveTo>
                  <a:cubicBezTo>
                    <a:pt x="0" y="105450"/>
                    <a:pt x="105450" y="0"/>
                    <a:pt x="235530" y="0"/>
                  </a:cubicBezTo>
                  <a:lnTo>
                    <a:pt x="1782989" y="0"/>
                  </a:lnTo>
                  <a:cubicBezTo>
                    <a:pt x="1913069" y="0"/>
                    <a:pt x="2018519" y="105450"/>
                    <a:pt x="2018519" y="235530"/>
                  </a:cubicBezTo>
                  <a:lnTo>
                    <a:pt x="2018519" y="1177368"/>
                  </a:lnTo>
                  <a:cubicBezTo>
                    <a:pt x="2018519" y="1307448"/>
                    <a:pt x="1913069" y="1412898"/>
                    <a:pt x="1782989" y="1412898"/>
                  </a:cubicBezTo>
                  <a:lnTo>
                    <a:pt x="235530" y="1412898"/>
                  </a:lnTo>
                  <a:cubicBezTo>
                    <a:pt x="105450" y="1412898"/>
                    <a:pt x="0" y="1307448"/>
                    <a:pt x="0" y="1177368"/>
                  </a:cubicBezTo>
                  <a:lnTo>
                    <a:pt x="0" y="23553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754" tIns="133754" rIns="133754" bIns="13375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Arial Rounded MT Bold" panose="020F0704030504030204" pitchFamily="34" charset="0"/>
                </a:rPr>
                <a:t>Outliers</a:t>
              </a:r>
              <a:r>
                <a:rPr lang="en-US" sz="1700" kern="1200" baseline="0" dirty="0">
                  <a:latin typeface="Arial Rounded MT Bold" panose="020F0704030504030204" pitchFamily="34" charset="0"/>
                </a:rPr>
                <a:t>  are treated using Median Imputation Method</a:t>
              </a:r>
              <a:endParaRPr lang="en-US" sz="1700" kern="12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4E60DB-1F73-E631-AEE6-783C8FF12CF9}"/>
              </a:ext>
            </a:extLst>
          </p:cNvPr>
          <p:cNvSpPr txBox="1"/>
          <p:nvPr/>
        </p:nvSpPr>
        <p:spPr>
          <a:xfrm>
            <a:off x="6279275" y="1710103"/>
            <a:ext cx="29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Data Cleaning:  </a:t>
            </a:r>
          </a:p>
        </p:txBody>
      </p:sp>
    </p:spTree>
    <p:extLst>
      <p:ext uri="{BB962C8B-B14F-4D97-AF65-F5344CB8AC3E}">
        <p14:creationId xmlns:p14="http://schemas.microsoft.com/office/powerpoint/2010/main" val="41109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3BFB-C515-219D-28D3-B47F2AC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Target Variable: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11985F-9770-0B0C-FCE9-8C637177D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108119"/>
              </p:ext>
            </p:extLst>
          </p:nvPr>
        </p:nvGraphicFramePr>
        <p:xfrm>
          <a:off x="108155" y="2035277"/>
          <a:ext cx="3303639" cy="418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3BCC3D-1D1F-FCB1-86BA-2D8EF3852C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394"/>
          <a:stretch/>
        </p:blipFill>
        <p:spPr>
          <a:xfrm>
            <a:off x="3333136" y="2315497"/>
            <a:ext cx="3538427" cy="324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DB2C9-B937-87E0-28DE-4199314FC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04" y="1838633"/>
            <a:ext cx="5290941" cy="4296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2C6CC-83B0-DC28-94DC-9ADD4354E8FD}"/>
              </a:ext>
            </a:extLst>
          </p:cNvPr>
          <p:cNvSpPr txBox="1"/>
          <p:nvPr/>
        </p:nvSpPr>
        <p:spPr>
          <a:xfrm>
            <a:off x="3411794" y="1892399"/>
            <a:ext cx="355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39554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BD7-7DC0-E335-EBAF-B86F42AD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99992"/>
            <a:ext cx="10058400" cy="767756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 Rounded MT Bold" panose="020F0704030504030204" pitchFamily="34" charset="0"/>
              </a:rPr>
              <a:t>Data Distribution and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0DC0-33C9-1C86-FCE7-D6CFC3ED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9992"/>
            <a:ext cx="5732728" cy="96119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Interest 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5.42% to 23.2%.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96% of population falls under the DTI below 40%  among which 30% falls b/w 20 -40% which is a good criteria for loan approval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3CD4C-224E-A5B1-A642-7BFA2F47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36" y="1655951"/>
            <a:ext cx="2644877" cy="3326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549D5-F7B7-A233-2082-D361E5E3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5" y="1602527"/>
            <a:ext cx="2929315" cy="3380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DB7B2-B495-F33D-74F2-348CC92721AC}"/>
              </a:ext>
            </a:extLst>
          </p:cNvPr>
          <p:cNvSpPr txBox="1"/>
          <p:nvPr/>
        </p:nvSpPr>
        <p:spPr>
          <a:xfrm>
            <a:off x="2976423" y="296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F8A21-EEA2-E6C9-CF9D-BEAF3740370B}"/>
              </a:ext>
            </a:extLst>
          </p:cNvPr>
          <p:cNvSpPr txBox="1"/>
          <p:nvPr/>
        </p:nvSpPr>
        <p:spPr>
          <a:xfrm>
            <a:off x="432318" y="1087251"/>
            <a:ext cx="67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amount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7DA84-4EFB-C1F3-866D-2BD90885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227" y="3222050"/>
            <a:ext cx="2539546" cy="2952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88265-4AF0-0D0A-36DC-3D7008EB4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587" y="3222050"/>
            <a:ext cx="301778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D98B4-98A4-3E5A-59EC-34EBA55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8" y="1095987"/>
            <a:ext cx="2848168" cy="3280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80A68-3BB0-F4FA-9D49-7D6DD6D0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061"/>
            <a:ext cx="3374316" cy="328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168B6-55B9-0149-0F2F-F042FA025C51}"/>
              </a:ext>
            </a:extLst>
          </p:cNvPr>
          <p:cNvSpPr txBox="1"/>
          <p:nvPr/>
        </p:nvSpPr>
        <p:spPr>
          <a:xfrm>
            <a:off x="74132" y="469678"/>
            <a:ext cx="115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Person Age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from 20 to 144 and Mean age of 27.74 indicates data is highly right skewed. skew = 2.58.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15137-7B5D-2030-8B48-C7DD49DB1FE0}"/>
              </a:ext>
            </a:extLst>
          </p:cNvPr>
          <p:cNvSpPr txBox="1"/>
          <p:nvPr/>
        </p:nvSpPr>
        <p:spPr>
          <a:xfrm>
            <a:off x="6347149" y="22021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Loan – Income percentage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is asymmetrical and skewed.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1530-EC0F-770A-CF8D-9DB24CED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1" y="3268321"/>
            <a:ext cx="3118520" cy="307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DAF8EA-6B16-B03C-D8AE-BF64F551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832" y="3230863"/>
            <a:ext cx="284816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1078-A7F1-F26B-0445-F075AED9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60" y="695760"/>
            <a:ext cx="5423143" cy="2682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BAA01-19C6-7419-BD77-03EE67EAB7F2}"/>
              </a:ext>
            </a:extLst>
          </p:cNvPr>
          <p:cNvSpPr txBox="1"/>
          <p:nvPr/>
        </p:nvSpPr>
        <p:spPr>
          <a:xfrm>
            <a:off x="0" y="167951"/>
            <a:ext cx="100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Home ownership </a:t>
            </a:r>
            <a:r>
              <a:rPr lang="en-US" i="1" dirty="0"/>
              <a:t>is</a:t>
            </a:r>
            <a:r>
              <a:rPr lang="en-US" b="1" i="1" dirty="0"/>
              <a:t> </a:t>
            </a:r>
            <a:r>
              <a:rPr lang="en-US" i="1" dirty="0"/>
              <a:t>categorical column with 4 different categories where ‘others’ column can be neglected.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205B7-A413-CCB0-9A2F-39C8289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" y="644993"/>
            <a:ext cx="4831704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9EF0F-DA1F-3D63-35DC-1F7CBE18BE4A}"/>
              </a:ext>
            </a:extLst>
          </p:cNvPr>
          <p:cNvSpPr txBox="1"/>
          <p:nvPr/>
        </p:nvSpPr>
        <p:spPr>
          <a:xfrm>
            <a:off x="123825" y="3620278"/>
            <a:ext cx="35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u="sng" dirty="0"/>
              <a:t>Person- Income </a:t>
            </a:r>
            <a:r>
              <a:rPr lang="en-US" i="1" dirty="0"/>
              <a:t>ranges from 4000 to 6000000 where most of the population are below 2000000/- beyond that seems to be outliers from the distribution plots.</a:t>
            </a:r>
          </a:p>
          <a:p>
            <a:pPr algn="just"/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7AC82-D128-084C-EF5C-1E7198FA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08" y="3428999"/>
            <a:ext cx="3228394" cy="2784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C6D0-48EC-40D4-0292-6842A7F33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078" y="3556076"/>
            <a:ext cx="297646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079-72D1-1560-69A4-D93E3259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02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498-969E-A8A8-2C38-6B4867D8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845734"/>
            <a:ext cx="11727402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FF9F-3C50-7610-DEC9-BC0EF754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53621"/>
            <a:ext cx="12039600" cy="382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751FE-4B9A-46AB-A58D-1B05306D0589}"/>
              </a:ext>
            </a:extLst>
          </p:cNvPr>
          <p:cNvSpPr txBox="1"/>
          <p:nvPr/>
        </p:nvSpPr>
        <p:spPr>
          <a:xfrm>
            <a:off x="347709" y="4627051"/>
            <a:ext cx="11286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Grade has no particular information , from the observations Higher the letter denoting the </a:t>
            </a:r>
            <a:r>
              <a:rPr lang="en-US" dirty="0" err="1"/>
              <a:t>loan_grade</a:t>
            </a:r>
            <a:r>
              <a:rPr lang="en-US" dirty="0"/>
              <a:t>, higher is the chance of getting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is the employment length , Higher is the chance for loan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defaulters are there in medical and debt consolidation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24C7-D575-F71C-A039-684D2020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79"/>
            <a:ext cx="10058400" cy="608132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 Rounded MT Bold" panose="020F0704030504030204" pitchFamily="34" charset="0"/>
              </a:rPr>
              <a:t>Inferences and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1DE-1B9C-D2F3-6B36-E5B4CD8E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118671"/>
            <a:ext cx="6649374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1" dirty="0"/>
              <a:t> Most of the  plots are asymmetric and right skewed even after removal of outliers.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Percentage of Income </a:t>
            </a:r>
            <a:r>
              <a:rPr lang="en-US" i="1" dirty="0"/>
              <a:t>is the most influential parameter for the target variable(Debt to income ratio(DTI) in banking terms) Good DTI  - below 20%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Person’s Credit History length </a:t>
            </a:r>
            <a:r>
              <a:rPr lang="en-US" dirty="0"/>
              <a:t>variable is positively correlated with Target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Loan Interest rate </a:t>
            </a:r>
            <a:r>
              <a:rPr lang="en-US" i="1" dirty="0"/>
              <a:t>is the next influential factor that effects loan status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u="sng" dirty="0"/>
              <a:t>Highest correlated factors: </a:t>
            </a:r>
            <a:r>
              <a:rPr lang="en-US" dirty="0"/>
              <a:t>Age &amp; Credit History length — 0.86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 algn="just">
              <a:buNone/>
            </a:pPr>
            <a:endParaRPr lang="en-US" i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96DC7-5B30-8921-350D-8ABB54171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b="843"/>
          <a:stretch/>
        </p:blipFill>
        <p:spPr>
          <a:xfrm>
            <a:off x="6791417" y="1118671"/>
            <a:ext cx="5138312" cy="5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18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1084</TotalTime>
  <Words>567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Cambria</vt:lpstr>
      <vt:lpstr>Retrospect</vt:lpstr>
      <vt:lpstr>Credit Risk Analysis -EDA  </vt:lpstr>
      <vt:lpstr>Objectives of Credit risk analysis:</vt:lpstr>
      <vt:lpstr>Details of the data set</vt:lpstr>
      <vt:lpstr>Target Variable:</vt:lpstr>
      <vt:lpstr>Data Distribution and Patterns </vt:lpstr>
      <vt:lpstr>PowerPoint Presentation</vt:lpstr>
      <vt:lpstr>PowerPoint Presentation</vt:lpstr>
      <vt:lpstr>Other Parameters</vt:lpstr>
      <vt:lpstr>Inferences and Insights: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-EDA</dc:title>
  <dc:creator>user</dc:creator>
  <cp:lastModifiedBy>charan raj</cp:lastModifiedBy>
  <cp:revision>6</cp:revision>
  <dcterms:created xsi:type="dcterms:W3CDTF">2023-10-18T15:12:17Z</dcterms:created>
  <dcterms:modified xsi:type="dcterms:W3CDTF">2024-08-27T02:20:47Z</dcterms:modified>
</cp:coreProperties>
</file>