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718" autoAdjust="0"/>
  </p:normalViewPr>
  <p:slideViewPr>
    <p:cSldViewPr>
      <p:cViewPr varScale="1">
        <p:scale>
          <a:sx n="84" d="100"/>
          <a:sy n="84" d="100"/>
        </p:scale>
        <p:origin x="-140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D68BC95-C668-49CC-831E-A5033D3669FB}" type="datetimeFigureOut">
              <a:rPr lang="en-US" smtClean="0"/>
              <a:pPr/>
              <a:t>1/24/2023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4AD3677-6DF6-4319-854E-D173D09589C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68BC95-C668-49CC-831E-A5033D3669FB}"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D3677-6DF6-4319-854E-D173D09589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68BC95-C668-49CC-831E-A5033D3669FB}"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D3677-6DF6-4319-854E-D173D09589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68BC95-C668-49CC-831E-A5033D3669FB}"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D3677-6DF6-4319-854E-D173D09589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68BC95-C668-49CC-831E-A5033D3669FB}"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AD3677-6DF6-4319-854E-D173D09589C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68BC95-C668-49CC-831E-A5033D3669FB}"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D3677-6DF6-4319-854E-D173D09589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D68BC95-C668-49CC-831E-A5033D3669FB}" type="datetimeFigureOut">
              <a:rPr lang="en-US" smtClean="0"/>
              <a:pPr/>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AD3677-6DF6-4319-854E-D173D09589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68BC95-C668-49CC-831E-A5033D3669FB}" type="datetimeFigureOut">
              <a:rPr lang="en-US" smtClean="0"/>
              <a:pPr/>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AD3677-6DF6-4319-854E-D173D09589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8BC95-C668-49CC-831E-A5033D3669FB}" type="datetimeFigureOut">
              <a:rPr lang="en-US" smtClean="0"/>
              <a:pPr/>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AD3677-6DF6-4319-854E-D173D09589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68BC95-C668-49CC-831E-A5033D3669FB}"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AD3677-6DF6-4319-854E-D173D09589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68BC95-C668-49CC-831E-A5033D3669FB}"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4AD3677-6DF6-4319-854E-D173D09589C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D68BC95-C668-49CC-831E-A5033D3669FB}" type="datetimeFigureOut">
              <a:rPr lang="en-US" smtClean="0"/>
              <a:pPr/>
              <a:t>1/24/2023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4AD3677-6DF6-4319-854E-D173D09589C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lectronicshub.org/wp-content/uploads/2017/03/IR-Sensor-Module.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8004" y="1371600"/>
            <a:ext cx="7851648" cy="1828800"/>
          </a:xfrm>
        </p:spPr>
        <p:txBody>
          <a:bodyPr/>
          <a:lstStyle/>
          <a:p>
            <a:r>
              <a:rPr lang="en-IN" dirty="0" smtClean="0"/>
              <a:t>LINE FOLLOWING ROBOT</a:t>
            </a:r>
            <a:endParaRPr lang="en-US" dirty="0"/>
          </a:p>
        </p:txBody>
      </p:sp>
      <p:sp>
        <p:nvSpPr>
          <p:cNvPr id="3" name="Subtitle 2"/>
          <p:cNvSpPr>
            <a:spLocks noGrp="1"/>
          </p:cNvSpPr>
          <p:nvPr>
            <p:ph type="subTitle" idx="1"/>
          </p:nvPr>
        </p:nvSpPr>
        <p:spPr/>
        <p:txBody>
          <a:bodyPr/>
          <a:lstStyle/>
          <a:p>
            <a:r>
              <a:rPr lang="en-IN" dirty="0" smtClean="0"/>
              <a:t> </a:t>
            </a:r>
            <a:endParaRPr lang="en-US" dirty="0"/>
          </a:p>
        </p:txBody>
      </p:sp>
    </p:spTree>
  </p:cSld>
  <p:clrMapOvr>
    <a:masterClrMapping/>
  </p:clrMapOvr>
  <p:transition>
    <p:comb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7430"/>
            <a:ext cx="8229600" cy="1857388"/>
          </a:xfrm>
        </p:spPr>
        <p:txBody>
          <a:bodyPr/>
          <a:lstStyle/>
          <a:p>
            <a:pPr algn="ctr"/>
            <a:r>
              <a:rPr lang="en-IN" dirty="0" smtClean="0"/>
              <a:t> </a:t>
            </a:r>
            <a:r>
              <a:rPr lang="en-IN" sz="8800" dirty="0" smtClean="0"/>
              <a:t>THANK</a:t>
            </a:r>
            <a:r>
              <a:rPr lang="en-IN" dirty="0" smtClean="0"/>
              <a:t> YOU</a:t>
            </a:r>
            <a:endParaRPr lang="en-US" dirty="0"/>
          </a:p>
        </p:txBody>
      </p:sp>
      <p:sp>
        <p:nvSpPr>
          <p:cNvPr id="3" name="Content Placeholder 2"/>
          <p:cNvSpPr>
            <a:spLocks noGrp="1"/>
          </p:cNvSpPr>
          <p:nvPr>
            <p:ph idx="1"/>
          </p:nvPr>
        </p:nvSpPr>
        <p:spPr>
          <a:xfrm>
            <a:off x="7500958" y="857232"/>
            <a:ext cx="1185842" cy="1714512"/>
          </a:xfrm>
        </p:spPr>
        <p:txBody>
          <a:bodyPr/>
          <a:lstStyle/>
          <a:p>
            <a:pPr>
              <a:buNone/>
            </a:pPr>
            <a:r>
              <a:rPr lang="en-IN" dirty="0" smtClean="0"/>
              <a:t> </a:t>
            </a:r>
            <a:endParaRPr lang="en-US" sz="7200"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043890" cy="581772"/>
          </a:xfrm>
        </p:spPr>
        <p:txBody>
          <a:bodyPr>
            <a:normAutofit fontScale="90000"/>
          </a:bodyPr>
          <a:lstStyle/>
          <a:p>
            <a:pPr algn="ctr"/>
            <a:r>
              <a:rPr lang="en-IN" dirty="0" smtClean="0"/>
              <a:t>LINE FOLLOWING ROBOT</a:t>
            </a:r>
            <a:endParaRPr lang="en-US" dirty="0"/>
          </a:p>
        </p:txBody>
      </p:sp>
      <p:sp>
        <p:nvSpPr>
          <p:cNvPr id="3" name="Content Placeholder 2"/>
          <p:cNvSpPr>
            <a:spLocks noGrp="1"/>
          </p:cNvSpPr>
          <p:nvPr>
            <p:ph idx="1"/>
          </p:nvPr>
        </p:nvSpPr>
        <p:spPr>
          <a:xfrm>
            <a:off x="457200" y="1357298"/>
            <a:ext cx="8229600" cy="4967302"/>
          </a:xfrm>
        </p:spPr>
        <p:txBody>
          <a:bodyPr>
            <a:normAutofit fontScale="62500" lnSpcReduction="20000"/>
          </a:bodyPr>
          <a:lstStyle/>
          <a:p>
            <a:r>
              <a:rPr lang="en-IN" b="1" dirty="0" smtClean="0"/>
              <a:t>A course project report submitted in a partial </a:t>
            </a:r>
            <a:r>
              <a:rPr lang="en-IN" b="1" dirty="0" err="1" smtClean="0"/>
              <a:t>fulfillment</a:t>
            </a:r>
            <a:r>
              <a:rPr lang="en-IN" b="1" dirty="0" smtClean="0"/>
              <a:t> of the requirement </a:t>
            </a:r>
          </a:p>
          <a:p>
            <a:pPr>
              <a:buNone/>
            </a:pPr>
            <a:r>
              <a:rPr lang="en-IN" b="1" dirty="0" smtClean="0"/>
              <a:t>      of smart system design</a:t>
            </a:r>
          </a:p>
          <a:p>
            <a:endParaRPr lang="en-IN" b="1" dirty="0" smtClean="0"/>
          </a:p>
          <a:p>
            <a:r>
              <a:rPr lang="en-IN" b="1" dirty="0" smtClean="0"/>
              <a:t>SMART SYSTEM DESIGN</a:t>
            </a:r>
            <a:endParaRPr lang="en-US" dirty="0" smtClean="0"/>
          </a:p>
          <a:p>
            <a:r>
              <a:rPr lang="en-IN" b="1" dirty="0" smtClean="0"/>
              <a:t> </a:t>
            </a:r>
            <a:endParaRPr lang="en-US" dirty="0" smtClean="0"/>
          </a:p>
          <a:p>
            <a:r>
              <a:rPr lang="en-IN" dirty="0" smtClean="0"/>
              <a:t>by</a:t>
            </a:r>
            <a:endParaRPr lang="en-US" dirty="0" smtClean="0"/>
          </a:p>
          <a:p>
            <a:r>
              <a:rPr lang="en-IN" dirty="0" smtClean="0"/>
              <a:t> </a:t>
            </a:r>
            <a:endParaRPr lang="en-US" dirty="0" smtClean="0"/>
          </a:p>
          <a:p>
            <a:r>
              <a:rPr lang="en-IN" dirty="0" smtClean="0"/>
              <a:t>K.THARUNCHARY				(2203A51486)</a:t>
            </a:r>
            <a:endParaRPr lang="en-US" dirty="0" smtClean="0"/>
          </a:p>
          <a:p>
            <a:r>
              <a:rPr lang="en-IN" dirty="0" smtClean="0"/>
              <a:t>S.CHARNYADAV					(2203A51518)</a:t>
            </a:r>
            <a:endParaRPr lang="en-US" dirty="0" smtClean="0"/>
          </a:p>
          <a:p>
            <a:r>
              <a:rPr lang="en-IN" dirty="0" smtClean="0"/>
              <a:t>T.SATVIKA					(2203A51523)</a:t>
            </a:r>
            <a:endParaRPr lang="en-US" dirty="0" smtClean="0"/>
          </a:p>
          <a:p>
            <a:r>
              <a:rPr lang="en-IN" dirty="0" smtClean="0"/>
              <a:t>T.SREE HARSHITHA				(2203A51522)</a:t>
            </a:r>
            <a:endParaRPr lang="en-US" dirty="0" smtClean="0"/>
          </a:p>
          <a:p>
            <a:r>
              <a:rPr lang="en-IN" dirty="0" smtClean="0"/>
              <a:t> </a:t>
            </a:r>
            <a:endParaRPr lang="en-US" dirty="0" smtClean="0"/>
          </a:p>
          <a:p>
            <a:r>
              <a:rPr lang="en-IN" dirty="0" smtClean="0"/>
              <a:t> </a:t>
            </a:r>
            <a:endParaRPr lang="en-US" dirty="0" smtClean="0"/>
          </a:p>
          <a:p>
            <a:r>
              <a:rPr lang="en-IN" dirty="0" smtClean="0"/>
              <a:t> </a:t>
            </a:r>
            <a:endParaRPr lang="en-US" dirty="0" smtClean="0"/>
          </a:p>
          <a:p>
            <a:r>
              <a:rPr lang="en-IN" dirty="0" smtClean="0"/>
              <a:t>Under the guidance of</a:t>
            </a:r>
            <a:endParaRPr lang="en-US" dirty="0" smtClean="0"/>
          </a:p>
          <a:p>
            <a:r>
              <a:rPr lang="en-IN" b="1" dirty="0" err="1" smtClean="0"/>
              <a:t>Mr.P</a:t>
            </a:r>
            <a:r>
              <a:rPr lang="en-IN" b="1" dirty="0" smtClean="0"/>
              <a:t>. RAMCHANDHAR RAO, </a:t>
            </a:r>
            <a:endParaRPr lang="en-US" dirty="0" smtClean="0"/>
          </a:p>
          <a:p>
            <a:r>
              <a:rPr lang="en-IN" dirty="0" smtClean="0"/>
              <a:t>Asst. Prof., Department of ECE</a:t>
            </a:r>
            <a:endParaRPr lang="en-US" dirty="0" smtClean="0"/>
          </a:p>
          <a:p>
            <a:r>
              <a:rPr lang="en-IN" dirty="0" smtClean="0"/>
              <a:t> </a:t>
            </a:r>
            <a:endParaRPr lang="en-US" dirty="0" smtClean="0"/>
          </a:p>
          <a:p>
            <a:r>
              <a:rPr lang="en-IN" b="1" dirty="0" smtClean="0"/>
              <a:t>DR.SUMITH GUPTHA ,</a:t>
            </a:r>
            <a:endParaRPr lang="en-US" dirty="0" smtClean="0"/>
          </a:p>
          <a:p>
            <a:r>
              <a:rPr lang="en-IN" dirty="0" smtClean="0"/>
              <a:t>Asst. Prof., Department of ECE</a:t>
            </a:r>
            <a:endParaRPr lang="en-US" dirty="0" smtClean="0"/>
          </a:p>
          <a:p>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idx="1"/>
          </p:nvPr>
        </p:nvSpPr>
        <p:spPr/>
        <p:txBody>
          <a:bodyPr>
            <a:normAutofit lnSpcReduction="10000"/>
          </a:bodyPr>
          <a:lstStyle/>
          <a:p>
            <a:pPr algn="ctr">
              <a:buNone/>
            </a:pPr>
            <a:r>
              <a:rPr lang="en-IN" b="1" dirty="0" smtClean="0"/>
              <a:t>ABSTRACT</a:t>
            </a:r>
            <a:endParaRPr lang="en-US" dirty="0" smtClean="0"/>
          </a:p>
          <a:p>
            <a:r>
              <a:rPr lang="en-IN" sz="1800" dirty="0" smtClean="0"/>
              <a:t>Line Following is one of the most important aspects of robotics. A Line Following Robot is an autonomous robot which is able to follow either a black line that is drawn on the surface consisting of a contrasting </a:t>
            </a:r>
            <a:r>
              <a:rPr lang="en-IN" sz="1800" dirty="0" err="1" smtClean="0"/>
              <a:t>color</a:t>
            </a:r>
            <a:r>
              <a:rPr lang="en-IN" sz="1800" dirty="0" smtClean="0"/>
              <a:t>. It is designed to move automatically and follow the line. The robot uses arrays of optical sensors to identify the line, thus assisting the robot to stay on the track. The array of four sensor makes its movement precise and flexible. The robot is driven by DC gear motors to control the movement of the wheels. The </a:t>
            </a:r>
            <a:r>
              <a:rPr lang="en-IN" sz="1800" dirty="0" err="1" smtClean="0"/>
              <a:t>Arduino</a:t>
            </a:r>
            <a:r>
              <a:rPr lang="en-IN" sz="1800" dirty="0" smtClean="0"/>
              <a:t> Uno interface is used to perform and implement algorithms to control the speed of the motors, steering the robot to travel along the line </a:t>
            </a:r>
            <a:r>
              <a:rPr lang="en-IN" sz="1800" dirty="0" err="1" smtClean="0"/>
              <a:t>smoothly.This</a:t>
            </a:r>
            <a:r>
              <a:rPr lang="en-IN" sz="1800" dirty="0" smtClean="0"/>
              <a:t> project aims to implement the algorithm and control the movement of the robot by proper tuning of the control parameters and thus achieve better </a:t>
            </a:r>
            <a:r>
              <a:rPr lang="en-IN" sz="1800" dirty="0" err="1" smtClean="0"/>
              <a:t>performance.In</a:t>
            </a:r>
            <a:r>
              <a:rPr lang="en-IN" sz="1800" dirty="0" smtClean="0"/>
              <a:t> addition the LCD interface is added in order to display the distance travelled by the robot. It can be used industrial automated equipment carriers, small household applications, tour guides in museums and other similar applications, etc</a:t>
            </a:r>
            <a:endParaRPr lang="en-US" sz="1800" dirty="0" smtClean="0"/>
          </a:p>
          <a:p>
            <a:endParaRPr lang="en-US" dirty="0"/>
          </a:p>
        </p:txBody>
      </p:sp>
      <p:pic>
        <p:nvPicPr>
          <p:cNvPr id="4" name="Google Shape;148;p1"/>
          <p:cNvPicPr/>
          <p:nvPr/>
        </p:nvPicPr>
        <p:blipFill rotWithShape="1">
          <a:blip r:embed="rId2">
            <a:alphaModFix/>
          </a:blip>
          <a:srcRect/>
          <a:stretch/>
        </p:blipFill>
        <p:spPr>
          <a:xfrm>
            <a:off x="1571604" y="214290"/>
            <a:ext cx="5457190" cy="14230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1928826"/>
          </a:xfrm>
        </p:spPr>
        <p:txBody>
          <a:bodyPr>
            <a:normAutofit/>
          </a:bodyPr>
          <a:lstStyle/>
          <a:p>
            <a:pPr algn="ctr"/>
            <a:r>
              <a:rPr lang="en-IN" b="1" dirty="0" smtClean="0"/>
              <a:t>BLOCK DIAGRAM</a:t>
            </a:r>
            <a:r>
              <a:rPr lang="en-US" dirty="0" smtClean="0"/>
              <a:t/>
            </a:r>
            <a:br>
              <a:rPr lang="en-US" dirty="0" smtClean="0"/>
            </a:br>
            <a:endParaRPr lang="en-US" dirty="0"/>
          </a:p>
        </p:txBody>
      </p:sp>
      <p:pic>
        <p:nvPicPr>
          <p:cNvPr id="4" name="Content Placeholder 3" descr="C:\Users\jantha poojitha\AppData\Local\Microsoft\Windows\INetCache\Content.Word\Working-of-Line-Follower-Ro.gif"/>
          <p:cNvPicPr>
            <a:picLocks noGrp="1"/>
          </p:cNvPicPr>
          <p:nvPr>
            <p:ph idx="1"/>
          </p:nvPr>
        </p:nvPicPr>
        <p:blipFill>
          <a:blip r:embed="rId2"/>
          <a:stretch>
            <a:fillRect/>
          </a:stretch>
        </p:blipFill>
        <p:spPr bwMode="auto">
          <a:xfrm>
            <a:off x="2095500" y="3177381"/>
            <a:ext cx="4953000" cy="1905000"/>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58204" cy="1643074"/>
          </a:xfrm>
        </p:spPr>
        <p:txBody>
          <a:bodyPr>
            <a:normAutofit/>
          </a:bodyPr>
          <a:lstStyle/>
          <a:p>
            <a:pPr algn="ctr"/>
            <a:r>
              <a:rPr lang="en-IN" b="1" dirty="0" smtClean="0"/>
              <a:t>HARDWARE DESCRIPTION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IN" dirty="0" smtClean="0"/>
              <a:t>  </a:t>
            </a:r>
            <a:endParaRPr lang="en-US" dirty="0"/>
          </a:p>
        </p:txBody>
      </p:sp>
      <p:pic>
        <p:nvPicPr>
          <p:cNvPr id="1027" name="Picture 3" descr="C:\Users\jantha poojitha\Downloads\line-following-robot-ideal-for-age-10-years-and-above-stem-original-imag8tyf6fyfu5ag.png"/>
          <p:cNvPicPr>
            <a:picLocks noChangeAspect="1" noChangeArrowheads="1"/>
          </p:cNvPicPr>
          <p:nvPr/>
        </p:nvPicPr>
        <p:blipFill>
          <a:blip r:embed="rId2"/>
          <a:srcRect/>
          <a:stretch>
            <a:fillRect/>
          </a:stretch>
        </p:blipFill>
        <p:spPr bwMode="auto">
          <a:xfrm>
            <a:off x="2571736" y="1214422"/>
            <a:ext cx="3714776" cy="2286016"/>
          </a:xfrm>
          <a:prstGeom prst="rect">
            <a:avLst/>
          </a:prstGeom>
          <a:noFill/>
        </p:spPr>
      </p:pic>
      <p:sp>
        <p:nvSpPr>
          <p:cNvPr id="7" name="Rectangle 6"/>
          <p:cNvSpPr/>
          <p:nvPr/>
        </p:nvSpPr>
        <p:spPr>
          <a:xfrm>
            <a:off x="500034" y="3429000"/>
            <a:ext cx="8215370" cy="2031325"/>
          </a:xfrm>
          <a:prstGeom prst="rect">
            <a:avLst/>
          </a:prstGeom>
        </p:spPr>
        <p:txBody>
          <a:bodyPr wrap="square">
            <a:spAutoFit/>
          </a:bodyPr>
          <a:lstStyle/>
          <a:p>
            <a:r>
              <a:rPr lang="en-US" dirty="0" err="1" smtClean="0"/>
              <a:t>Arduino</a:t>
            </a:r>
            <a:r>
              <a:rPr lang="en-US" dirty="0" smtClean="0"/>
              <a:t> Uno</a:t>
            </a:r>
          </a:p>
          <a:p>
            <a:r>
              <a:rPr lang="en-US" dirty="0" smtClean="0"/>
              <a:t>IR sensor </a:t>
            </a:r>
          </a:p>
          <a:p>
            <a:r>
              <a:rPr lang="en-US" dirty="0" smtClean="0"/>
              <a:t>L293D </a:t>
            </a:r>
          </a:p>
          <a:p>
            <a:r>
              <a:rPr lang="en-US" dirty="0" smtClean="0"/>
              <a:t>motor </a:t>
            </a:r>
            <a:r>
              <a:rPr lang="en-US" dirty="0" err="1" smtClean="0"/>
              <a:t>driverBO</a:t>
            </a:r>
            <a:r>
              <a:rPr lang="en-US" dirty="0" smtClean="0"/>
              <a:t> </a:t>
            </a:r>
          </a:p>
          <a:p>
            <a:r>
              <a:rPr lang="en-US" dirty="0" err="1" smtClean="0"/>
              <a:t>motorWheels</a:t>
            </a:r>
            <a:endParaRPr lang="en-US" dirty="0" smtClean="0"/>
          </a:p>
          <a:p>
            <a:r>
              <a:rPr lang="en-US" dirty="0" smtClean="0"/>
              <a:t> Lithium-ion battery</a:t>
            </a:r>
          </a:p>
          <a:p>
            <a:r>
              <a:rPr lang="en-US" dirty="0" smtClean="0"/>
              <a:t> Jumper cables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24714"/>
          </a:xfrm>
        </p:spPr>
        <p:txBody>
          <a:bodyPr/>
          <a:lstStyle/>
          <a:p>
            <a:pPr algn="ctr"/>
            <a:r>
              <a:rPr lang="en-IN" b="1" dirty="0" smtClean="0"/>
              <a:t>Brief details of hardware</a:t>
            </a:r>
            <a:endParaRPr lang="en-US" b="1" dirty="0"/>
          </a:p>
        </p:txBody>
      </p:sp>
      <p:sp>
        <p:nvSpPr>
          <p:cNvPr id="3" name="Content Placeholder 2"/>
          <p:cNvSpPr>
            <a:spLocks noGrp="1"/>
          </p:cNvSpPr>
          <p:nvPr>
            <p:ph idx="1"/>
          </p:nvPr>
        </p:nvSpPr>
        <p:spPr>
          <a:xfrm>
            <a:off x="457200" y="2285992"/>
            <a:ext cx="8229600" cy="4038608"/>
          </a:xfrm>
        </p:spPr>
        <p:txBody>
          <a:bodyPr>
            <a:normAutofit fontScale="70000" lnSpcReduction="20000"/>
          </a:bodyPr>
          <a:lstStyle/>
          <a:p>
            <a:r>
              <a:rPr lang="en-US" b="1" dirty="0" smtClean="0"/>
              <a:t>Sensors (IR Sensor)</a:t>
            </a:r>
            <a:r>
              <a:rPr lang="en-US" dirty="0" smtClean="0"/>
              <a:t>: We have used IR Sensor Module as the line detecting sensor for the project. It consists of an IR LED and a Photo diode and some other components like comparator, LED etc.</a:t>
            </a:r>
          </a:p>
          <a:p>
            <a:r>
              <a:rPr lang="en-US" dirty="0" smtClean="0">
                <a:hlinkClick r:id="rId2"/>
              </a:rPr>
              <a:t/>
            </a:r>
            <a:br>
              <a:rPr lang="en-US" dirty="0" smtClean="0">
                <a:hlinkClick r:id="rId2"/>
              </a:rPr>
            </a:br>
            <a:r>
              <a:rPr lang="en-US" b="1" dirty="0" smtClean="0"/>
              <a:t>Controller (</a:t>
            </a:r>
            <a:r>
              <a:rPr lang="en-US" b="1" dirty="0" err="1" smtClean="0"/>
              <a:t>Arduino</a:t>
            </a:r>
            <a:r>
              <a:rPr lang="en-US" b="1" dirty="0" smtClean="0"/>
              <a:t> UNO)</a:t>
            </a:r>
            <a:r>
              <a:rPr lang="en-US" dirty="0" smtClean="0"/>
              <a:t>: </a:t>
            </a:r>
            <a:r>
              <a:rPr lang="en-US" dirty="0" err="1" smtClean="0"/>
              <a:t>Arduino</a:t>
            </a:r>
            <a:r>
              <a:rPr lang="en-US" dirty="0" smtClean="0"/>
              <a:t> UNO is the main controller in the project. The data from the sensors (IR Sensors) will be given to </a:t>
            </a:r>
            <a:r>
              <a:rPr lang="en-US" dirty="0" err="1" smtClean="0"/>
              <a:t>Arduino</a:t>
            </a:r>
            <a:r>
              <a:rPr lang="en-US" dirty="0" smtClean="0"/>
              <a:t> and it gives corresponding signals to the Motor Driver IC.</a:t>
            </a:r>
          </a:p>
          <a:p>
            <a:endParaRPr lang="en-US" dirty="0" smtClean="0"/>
          </a:p>
          <a:p>
            <a:r>
              <a:rPr lang="en-US" b="1" dirty="0" smtClean="0"/>
              <a:t>Motor Driver (L293D)</a:t>
            </a:r>
            <a:r>
              <a:rPr lang="en-US" dirty="0" smtClean="0"/>
              <a:t>: L293D Motor Driver IC is used in this project to drive the motors of the robot. It receives signals from </a:t>
            </a:r>
            <a:r>
              <a:rPr lang="en-US" dirty="0" err="1" smtClean="0"/>
              <a:t>Arduino</a:t>
            </a:r>
            <a:r>
              <a:rPr lang="en-US" dirty="0" smtClean="0"/>
              <a:t> based on the information from the IR Sensors.</a:t>
            </a:r>
          </a:p>
          <a:p>
            <a:endParaRPr lang="en-US" dirty="0" smtClean="0"/>
          </a:p>
          <a:p>
            <a:r>
              <a:rPr lang="en-US" b="1" dirty="0" smtClean="0"/>
              <a:t>Motors (Geared Motors)</a:t>
            </a:r>
            <a:r>
              <a:rPr lang="en-US" dirty="0" smtClean="0"/>
              <a:t>: We have used two geared motors at the rear of the line follower robot. These motors provide more torque than normal motors and can be used for carrying some load as well.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CIRCUIT DIAGRAM</a:t>
            </a:r>
            <a:endParaRPr lang="en-US" dirty="0"/>
          </a:p>
        </p:txBody>
      </p:sp>
      <p:sp>
        <p:nvSpPr>
          <p:cNvPr id="3" name="Content Placeholder 2"/>
          <p:cNvSpPr>
            <a:spLocks noGrp="1"/>
          </p:cNvSpPr>
          <p:nvPr>
            <p:ph idx="1"/>
          </p:nvPr>
        </p:nvSpPr>
        <p:spPr>
          <a:xfrm>
            <a:off x="357158" y="1928802"/>
            <a:ext cx="8229600" cy="4389120"/>
          </a:xfrm>
        </p:spPr>
        <p:txBody>
          <a:bodyPr/>
          <a:lstStyle/>
          <a:p>
            <a:r>
              <a:rPr lang="en-IN" dirty="0" smtClean="0"/>
              <a:t> </a:t>
            </a:r>
            <a:endParaRPr lang="en-US" dirty="0"/>
          </a:p>
        </p:txBody>
      </p:sp>
      <p:pic>
        <p:nvPicPr>
          <p:cNvPr id="2050" name="Picture 2" descr="C:\Users\jantha poojitha\OneDrive\Pictures\Screenshots\Screenshot_20230124_192709.png"/>
          <p:cNvPicPr>
            <a:picLocks noChangeAspect="1" noChangeArrowheads="1"/>
          </p:cNvPicPr>
          <p:nvPr/>
        </p:nvPicPr>
        <p:blipFill>
          <a:blip r:embed="rId2"/>
          <a:srcRect/>
          <a:stretch>
            <a:fillRect/>
          </a:stretch>
        </p:blipFill>
        <p:spPr bwMode="auto">
          <a:xfrm>
            <a:off x="390520" y="1785926"/>
            <a:ext cx="7950288" cy="450059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RESULTS</a:t>
            </a:r>
            <a:endParaRPr lang="en-US" dirty="0"/>
          </a:p>
        </p:txBody>
      </p:sp>
      <p:sp>
        <p:nvSpPr>
          <p:cNvPr id="3" name="Content Placeholder 2"/>
          <p:cNvSpPr>
            <a:spLocks noGrp="1"/>
          </p:cNvSpPr>
          <p:nvPr>
            <p:ph idx="1"/>
          </p:nvPr>
        </p:nvSpPr>
        <p:spPr/>
        <p:txBody>
          <a:bodyPr>
            <a:normAutofit fontScale="92500"/>
          </a:bodyPr>
          <a:lstStyle/>
          <a:p>
            <a:r>
              <a:rPr lang="en-US" sz="2100" dirty="0" smtClean="0"/>
              <a:t>The concept of the line follower robot is related to light. Here, we use the </a:t>
            </a:r>
            <a:r>
              <a:rPr lang="en-US" sz="2100" dirty="0" err="1" smtClean="0"/>
              <a:t>behaviour</a:t>
            </a:r>
            <a:r>
              <a:rPr lang="en-US" sz="2100" dirty="0" smtClean="0"/>
              <a:t> of light on the black and white surface. The white </a:t>
            </a:r>
            <a:r>
              <a:rPr lang="en-US" sz="2100" dirty="0" err="1" smtClean="0"/>
              <a:t>colour</a:t>
            </a:r>
            <a:r>
              <a:rPr lang="en-US" sz="2100" dirty="0" smtClean="0"/>
              <a:t> reflects all the light that falls on it, whereas the black </a:t>
            </a:r>
            <a:r>
              <a:rPr lang="en-US" sz="2100" dirty="0" err="1" smtClean="0"/>
              <a:t>colour</a:t>
            </a:r>
            <a:r>
              <a:rPr lang="en-US" sz="2100" dirty="0" smtClean="0"/>
              <a:t> absorbs the light.</a:t>
            </a:r>
          </a:p>
          <a:p>
            <a:r>
              <a:rPr lang="en-US" sz="2100" dirty="0" smtClean="0"/>
              <a:t>In this line follower robot, we use IR transmitters and receivers (photodiodes). They are used to send and receive the lights. When IR rays fall on a white surface, it is reflected towards IR receiver, generating some voltage changes.</a:t>
            </a:r>
          </a:p>
          <a:p>
            <a:r>
              <a:rPr lang="en-US" sz="2100" dirty="0" smtClean="0"/>
              <a:t>When IR rays fall on a black surface, it is absorbed by the black surface, and no rays are reflected; thus, the IR receiver doesn’t receive any rays.</a:t>
            </a:r>
          </a:p>
          <a:p>
            <a:r>
              <a:rPr lang="en-US" sz="2100" dirty="0" smtClean="0"/>
              <a:t>In this project, when the IR sensor senses a white surface, an </a:t>
            </a:r>
            <a:r>
              <a:rPr lang="en-US" sz="2100" dirty="0" err="1" smtClean="0"/>
              <a:t>Arduino</a:t>
            </a:r>
            <a:r>
              <a:rPr lang="en-US" sz="2100" dirty="0" smtClean="0"/>
              <a:t> gets 1 ( HIGH ) as input, and when it senses a black line, an </a:t>
            </a:r>
            <a:r>
              <a:rPr lang="en-US" sz="2100" dirty="0" err="1" smtClean="0"/>
              <a:t>Arduino</a:t>
            </a:r>
            <a:r>
              <a:rPr lang="en-US" sz="2100" dirty="0" smtClean="0"/>
              <a:t> gets 0 ( LOW ) as input. Based on these inputs, an </a:t>
            </a:r>
            <a:r>
              <a:rPr lang="en-US" sz="2100" dirty="0" err="1" smtClean="0"/>
              <a:t>Arduino</a:t>
            </a:r>
            <a:r>
              <a:rPr lang="en-US" sz="2100" dirty="0" smtClean="0"/>
              <a:t> Uno provides the proper output to control the bot.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93</TotalTime>
  <Words>479</Words>
  <Application>Microsoft Office PowerPoint</Application>
  <PresentationFormat>On-screen Show (4:3)</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LINE FOLLOWING ROBOT</vt:lpstr>
      <vt:lpstr>LINE FOLLOWING ROBOT</vt:lpstr>
      <vt:lpstr> </vt:lpstr>
      <vt:lpstr>BLOCK DIAGRAM </vt:lpstr>
      <vt:lpstr>HARDWARE DESCRIPTION </vt:lpstr>
      <vt:lpstr>Brief details of hardware</vt:lpstr>
      <vt:lpstr>CIRCUIT DIAGRAM</vt:lpstr>
      <vt:lpstr>RESULTS</vt:lpstr>
      <vt:lpstr>Slide 9</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FOLLOWING ROBOT</dc:title>
  <dc:creator>jantha poojitha</dc:creator>
  <cp:lastModifiedBy>jantha poojitha</cp:lastModifiedBy>
  <cp:revision>12</cp:revision>
  <dcterms:created xsi:type="dcterms:W3CDTF">2023-01-24T12:35:14Z</dcterms:created>
  <dcterms:modified xsi:type="dcterms:W3CDTF">2023-01-24T14:14:53Z</dcterms:modified>
</cp:coreProperties>
</file>