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24" r:id="rId5"/>
    <p:sldId id="302" r:id="rId6"/>
    <p:sldId id="294" r:id="rId7"/>
    <p:sldId id="315" r:id="rId8"/>
    <p:sldId id="295" r:id="rId9"/>
    <p:sldId id="310" r:id="rId10"/>
    <p:sldId id="327" r:id="rId11"/>
    <p:sldId id="325" r:id="rId12"/>
    <p:sldId id="311" r:id="rId13"/>
    <p:sldId id="328" r:id="rId14"/>
    <p:sldId id="312" r:id="rId15"/>
    <p:sldId id="313" r:id="rId16"/>
    <p:sldId id="329"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4" autoAdjust="0"/>
    <p:restoredTop sz="95033" autoAdjust="0"/>
  </p:normalViewPr>
  <p:slideViewPr>
    <p:cSldViewPr snapToGrid="0">
      <p:cViewPr varScale="1">
        <p:scale>
          <a:sx n="81" d="100"/>
          <a:sy n="81" d="100"/>
        </p:scale>
        <p:origin x="485" y="4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8/20/2024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1467687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8/20/2024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kaggle.com/datasets/ninzaami/loan-predicatio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2544231"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2941162" y="2678004"/>
            <a:ext cx="5043705" cy="1695637"/>
          </a:xfrm>
        </p:spPr>
        <p:txBody>
          <a:bodyPr/>
          <a:lstStyle/>
          <a:p>
            <a:pPr algn="ctr"/>
            <a:r>
              <a:rPr lang="en-US" dirty="0">
                <a:latin typeface="Times New Roman" panose="02020603050405020304" pitchFamily="18" charset="0"/>
                <a:cs typeface="Times New Roman" panose="02020603050405020304" pitchFamily="18" charset="0"/>
              </a:rPr>
              <a:t>Loan Prediction System</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370226" y="1899514"/>
            <a:ext cx="1999152" cy="490538"/>
          </a:xfrm>
        </p:spPr>
        <p:txBody>
          <a:bodyPr/>
          <a:lstStyle/>
          <a:p>
            <a:r>
              <a:rPr lang="en-US" dirty="0">
                <a:latin typeface="Times New Roman" panose="02020603050405020304" pitchFamily="18" charset="0"/>
                <a:cs typeface="Times New Roman" panose="02020603050405020304" pitchFamily="18" charset="0"/>
              </a:rPr>
              <a:t>Project Title: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3493532" y="4459105"/>
            <a:ext cx="3924934" cy="1168530"/>
          </a:xfrm>
        </p:spPr>
        <p:txBody>
          <a:bodyPr/>
          <a:lstStyle/>
          <a:p>
            <a:pPr algn="ctr"/>
            <a:r>
              <a:rPr lang="en-US" sz="2400" b="1" dirty="0">
                <a:latin typeface="Times New Roman" panose="02020603050405020304" pitchFamily="18" charset="0"/>
                <a:cs typeface="Times New Roman" panose="02020603050405020304" pitchFamily="18" charset="0"/>
              </a:rPr>
              <a:t>Meta </a:t>
            </a:r>
            <a:r>
              <a:rPr lang="en-US" sz="2400" b="1" dirty="0" err="1">
                <a:latin typeface="Times New Roman" panose="02020603050405020304" pitchFamily="18" charset="0"/>
                <a:cs typeface="Times New Roman" panose="02020603050405020304" pitchFamily="18" charset="0"/>
              </a:rPr>
              <a:t>Scifor</a:t>
            </a:r>
            <a:r>
              <a:rPr lang="en-US" sz="2400" b="1" dirty="0">
                <a:latin typeface="Times New Roman" panose="02020603050405020304" pitchFamily="18" charset="0"/>
                <a:cs typeface="Times New Roman" panose="02020603050405020304" pitchFamily="18" charset="0"/>
              </a:rPr>
              <a:t> Technologies</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1831315"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1488643"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A69000E-A256-674B-04E9-F9ABAC13CF8B}"/>
              </a:ext>
            </a:extLst>
          </p:cNvPr>
          <p:cNvSpPr txBox="1">
            <a:spLocks/>
          </p:cNvSpPr>
          <p:nvPr/>
        </p:nvSpPr>
        <p:spPr>
          <a:xfrm>
            <a:off x="8441035" y="5542421"/>
            <a:ext cx="3634701" cy="1181542"/>
          </a:xfrm>
          <a:prstGeom prst="rect">
            <a:avLst/>
          </a:prstGeom>
        </p:spPr>
        <p:txBody>
          <a:bodyPr/>
          <a:lstStyle>
            <a:lvl1pPr algn="l" defTabSz="914400" rtl="0" eaLnBrk="1" latinLnBrk="0" hangingPunct="1">
              <a:lnSpc>
                <a:spcPct val="90000"/>
              </a:lnSpc>
              <a:spcBef>
                <a:spcPts val="1000"/>
              </a:spcBef>
              <a:buNone/>
              <a:defRPr sz="4800" b="1" kern="1200">
                <a:solidFill>
                  <a:schemeClr val="bg1"/>
                </a:solidFill>
                <a:latin typeface="+mj-lt"/>
                <a:ea typeface="+mj-ea"/>
                <a:cs typeface="+mj-cs"/>
              </a:defRPr>
            </a:lvl1pPr>
          </a:lstStyle>
          <a:p>
            <a:r>
              <a:rPr lang="en-US" sz="2000" dirty="0">
                <a:solidFill>
                  <a:srgbClr val="FFFF00"/>
                </a:solidFill>
                <a:latin typeface="Times New Roman" panose="02020603050405020304" pitchFamily="18" charset="0"/>
                <a:cs typeface="Times New Roman" panose="02020603050405020304" pitchFamily="18" charset="0"/>
              </a:rPr>
              <a:t>Presented BY : Patricia Stanley</a:t>
            </a:r>
            <a:br>
              <a:rPr lang="en-US" sz="2000" dirty="0">
                <a:solidFill>
                  <a:srgbClr val="FFFF00"/>
                </a:solidFill>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Intern ID : </a:t>
            </a:r>
            <a:r>
              <a:rPr lang="en-IN" sz="1600" dirty="0">
                <a:solidFill>
                  <a:srgbClr val="FFFF00"/>
                </a:solidFill>
                <a:latin typeface="Times New Roman" panose="02020603050405020304" pitchFamily="18" charset="0"/>
                <a:cs typeface="Times New Roman" panose="02020603050405020304" pitchFamily="18" charset="0"/>
              </a:rPr>
              <a:t>MST03-0053</a:t>
            </a:r>
            <a:br>
              <a:rPr lang="en-US" sz="2000" dirty="0">
                <a:solidFill>
                  <a:srgbClr val="FFFF00"/>
                </a:solidFill>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Guided BY : Urooj Khan</a:t>
            </a:r>
          </a:p>
        </p:txBody>
      </p:sp>
      <p:sp>
        <p:nvSpPr>
          <p:cNvPr id="9" name="TextBox 8">
            <a:extLst>
              <a:ext uri="{FF2B5EF4-FFF2-40B4-BE49-F238E27FC236}">
                <a16:creationId xmlns:a16="http://schemas.microsoft.com/office/drawing/2014/main" id="{9597766A-3D3A-9902-EF9B-93168B73068F}"/>
              </a:ext>
            </a:extLst>
          </p:cNvPr>
          <p:cNvSpPr txBox="1"/>
          <p:nvPr/>
        </p:nvSpPr>
        <p:spPr>
          <a:xfrm>
            <a:off x="8441035" y="6441533"/>
            <a:ext cx="3750965" cy="369332"/>
          </a:xfrm>
          <a:prstGeom prst="rect">
            <a:avLst/>
          </a:prstGeom>
          <a:noFill/>
        </p:spPr>
        <p:txBody>
          <a:bodyPr wrap="square">
            <a:spAutoFit/>
          </a:bodyPr>
          <a:lstStyle/>
          <a:p>
            <a:r>
              <a:rPr lang="en-US" b="1" dirty="0">
                <a:solidFill>
                  <a:srgbClr val="92D050"/>
                </a:solidFill>
                <a:latin typeface="Times New Roman" panose="02020603050405020304" pitchFamily="18" charset="0"/>
                <a:cs typeface="Times New Roman" panose="02020603050405020304" pitchFamily="18" charset="0"/>
              </a:rPr>
              <a:t>Submission: 20</a:t>
            </a:r>
            <a:r>
              <a:rPr lang="en-US" b="1" baseline="30000" dirty="0">
                <a:solidFill>
                  <a:srgbClr val="92D050"/>
                </a:solidFill>
                <a:latin typeface="Times New Roman" panose="02020603050405020304" pitchFamily="18" charset="0"/>
                <a:cs typeface="Times New Roman" panose="02020603050405020304" pitchFamily="18" charset="0"/>
              </a:rPr>
              <a:t>th</a:t>
            </a:r>
            <a:r>
              <a:rPr lang="en-US" b="1" dirty="0">
                <a:solidFill>
                  <a:srgbClr val="92D050"/>
                </a:solidFill>
                <a:latin typeface="Times New Roman" panose="02020603050405020304" pitchFamily="18" charset="0"/>
                <a:cs typeface="Times New Roman" panose="02020603050405020304" pitchFamily="18" charset="0"/>
              </a:rPr>
              <a:t> August, 2024</a:t>
            </a:r>
          </a:p>
        </p:txBody>
      </p:sp>
      <p:pic>
        <p:nvPicPr>
          <p:cNvPr id="5" name="Picture 4">
            <a:extLst>
              <a:ext uri="{FF2B5EF4-FFF2-40B4-BE49-F238E27FC236}">
                <a16:creationId xmlns:a16="http://schemas.microsoft.com/office/drawing/2014/main" id="{1A5722A0-31F2-A26B-5146-9E9766308EEB}"/>
              </a:ext>
            </a:extLst>
          </p:cNvPr>
          <p:cNvPicPr>
            <a:picLocks noChangeAspect="1"/>
          </p:cNvPicPr>
          <p:nvPr/>
        </p:nvPicPr>
        <p:blipFill>
          <a:blip r:embed="rId4"/>
          <a:stretch>
            <a:fillRect/>
          </a:stretch>
        </p:blipFill>
        <p:spPr>
          <a:xfrm>
            <a:off x="10947657" y="-5486"/>
            <a:ext cx="1249907" cy="1249907"/>
          </a:xfrm>
          <a:prstGeom prst="rect">
            <a:avLst/>
          </a:prstGeom>
        </p:spPr>
      </p:pic>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E6CB7A2-5080-1B12-1E88-977AB233356C}"/>
              </a:ext>
            </a:extLst>
          </p:cNvPr>
          <p:cNvSpPr txBox="1"/>
          <p:nvPr/>
        </p:nvSpPr>
        <p:spPr>
          <a:xfrm>
            <a:off x="266309" y="166309"/>
            <a:ext cx="11319234" cy="1384995"/>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Visuals:</a:t>
            </a:r>
          </a:p>
          <a:p>
            <a:pPr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Screenshots:</a:t>
            </a:r>
            <a:r>
              <a:rPr lang="en-US" sz="2000" dirty="0">
                <a:latin typeface="Times New Roman" panose="02020603050405020304" pitchFamily="18" charset="0"/>
                <a:cs typeface="Times New Roman" panose="02020603050405020304" pitchFamily="18" charset="0"/>
              </a:rPr>
              <a:t> Include screenshots of the app, highlighting the input form and the resulting prediction output. This visual evidence demonstrates how the model functions in a practical, real-world scenario.</a:t>
            </a:r>
          </a:p>
        </p:txBody>
      </p:sp>
      <p:pic>
        <p:nvPicPr>
          <p:cNvPr id="11" name="Picture 10">
            <a:extLst>
              <a:ext uri="{FF2B5EF4-FFF2-40B4-BE49-F238E27FC236}">
                <a16:creationId xmlns:a16="http://schemas.microsoft.com/office/drawing/2014/main" id="{46BFCCA2-4D07-ED7D-DEA0-CF59360BD343}"/>
              </a:ext>
            </a:extLst>
          </p:cNvPr>
          <p:cNvPicPr>
            <a:picLocks noChangeAspect="1"/>
          </p:cNvPicPr>
          <p:nvPr/>
        </p:nvPicPr>
        <p:blipFill>
          <a:blip r:embed="rId2"/>
          <a:stretch>
            <a:fillRect/>
          </a:stretch>
        </p:blipFill>
        <p:spPr>
          <a:xfrm>
            <a:off x="1203488" y="1615026"/>
            <a:ext cx="9785023" cy="4336428"/>
          </a:xfrm>
          <a:prstGeom prst="rect">
            <a:avLst/>
          </a:prstGeom>
        </p:spPr>
      </p:pic>
      <p:sp>
        <p:nvSpPr>
          <p:cNvPr id="12" name="TextBox 11">
            <a:extLst>
              <a:ext uri="{FF2B5EF4-FFF2-40B4-BE49-F238E27FC236}">
                <a16:creationId xmlns:a16="http://schemas.microsoft.com/office/drawing/2014/main" id="{F366A7FF-B620-1D99-60AF-087F6C732512}"/>
              </a:ext>
            </a:extLst>
          </p:cNvPr>
          <p:cNvSpPr txBox="1"/>
          <p:nvPr/>
        </p:nvSpPr>
        <p:spPr>
          <a:xfrm>
            <a:off x="320509" y="6117996"/>
            <a:ext cx="823902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App Link : </a:t>
            </a:r>
            <a:r>
              <a:rPr lang="en-IN" sz="2000" dirty="0">
                <a:latin typeface="Times New Roman" panose="02020603050405020304" pitchFamily="18" charset="0"/>
                <a:cs typeface="Times New Roman" panose="02020603050405020304" pitchFamily="18" charset="0"/>
              </a:rPr>
              <a:t>https://major-project-ugcs6t2u6bufyas59vh6ey.streamlit.app/</a:t>
            </a:r>
          </a:p>
        </p:txBody>
      </p:sp>
    </p:spTree>
    <p:extLst>
      <p:ext uri="{BB962C8B-B14F-4D97-AF65-F5344CB8AC3E}">
        <p14:creationId xmlns:p14="http://schemas.microsoft.com/office/powerpoint/2010/main" val="377985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a:xfrm>
            <a:off x="170206" y="135909"/>
            <a:ext cx="10693400" cy="513594"/>
          </a:xfrm>
        </p:spPr>
        <p:txBody>
          <a:bodyPr/>
          <a:lstStyle/>
          <a:p>
            <a:r>
              <a:rPr lang="en-US" sz="2400" u="sng" dirty="0">
                <a:latin typeface="Times New Roman" panose="02020603050405020304" pitchFamily="18" charset="0"/>
                <a:cs typeface="Times New Roman" panose="02020603050405020304" pitchFamily="18" charset="0"/>
              </a:rPr>
              <a:t>Result and Discussion:</a:t>
            </a:r>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898384"/>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969563"/>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48531" y="852558"/>
            <a:ext cx="9649956" cy="1484509"/>
          </a:xfrm>
          <a:prstGeom prst="rect">
            <a:avLst/>
          </a:prstGeom>
          <a:noFill/>
        </p:spPr>
        <p:txBody>
          <a:bodyPr wrap="square">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b="1" dirty="0">
                <a:solidFill>
                  <a:schemeClr val="accent4"/>
                </a:solidFill>
                <a:latin typeface="Times New Roman" panose="02020603050405020304" pitchFamily="18" charset="0"/>
                <a:cs typeface="Times New Roman" panose="02020603050405020304" pitchFamily="18" charset="0"/>
              </a:rPr>
              <a:t>SVM Model Performance:</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latin typeface="Times New Roman" panose="02020603050405020304" pitchFamily="18" charset="0"/>
                <a:cs typeface="Times New Roman" panose="02020603050405020304" pitchFamily="18" charset="0"/>
              </a:rPr>
              <a:t>The SVM model achieved an accuracy of 80% on the test data, indicating a reliable prediction capability for loan approvals.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model also showed balanced precision, recall, and F1 scores, suggesting that it performs well across both classes(approved/denied loans).</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2657067"/>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Shopping bag">
            <a:extLst>
              <a:ext uri="{FF2B5EF4-FFF2-40B4-BE49-F238E27FC236}">
                <a16:creationId xmlns:a16="http://schemas.microsoft.com/office/drawing/2014/main" id="{245749D8-5A06-44F2-B96E-6718BBEB6C4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3513" y="2759123"/>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0" y="2606775"/>
            <a:ext cx="9649956" cy="1612749"/>
          </a:xfrm>
          <a:prstGeom prst="rect">
            <a:avLst/>
          </a:prstGeom>
          <a:noFill/>
        </p:spPr>
        <p:txBody>
          <a:bodyPr wrap="square">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b="1" dirty="0">
                <a:solidFill>
                  <a:schemeClr val="accent4"/>
                </a:solidFill>
                <a:latin typeface="Times New Roman" panose="02020603050405020304" pitchFamily="18" charset="0"/>
                <a:cs typeface="Times New Roman" panose="02020603050405020304" pitchFamily="18" charset="0"/>
              </a:rPr>
              <a:t>Implications for Financial Institutions: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latin typeface="Times New Roman" panose="02020603050405020304" pitchFamily="18" charset="0"/>
                <a:cs typeface="Times New Roman" panose="02020603050405020304" pitchFamily="18" charset="0"/>
              </a:rPr>
              <a:t>Automates the loan approval process, reducing manual workload and decision time.</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latin typeface="Times New Roman" panose="02020603050405020304" pitchFamily="18" charset="0"/>
                <a:cs typeface="Times New Roman" panose="02020603050405020304" pitchFamily="18" charset="0"/>
              </a:rPr>
              <a:t>Provides consistent and data-driven decisions, minimizing human bias and errors.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latin typeface="Times New Roman" panose="02020603050405020304" pitchFamily="18" charset="0"/>
                <a:cs typeface="Times New Roman" panose="02020603050405020304" pitchFamily="18" charset="0"/>
              </a:rPr>
              <a:t>The model can easily scale to handle larger datasets or new data features, making it adaptable for various financial institutions.</a:t>
            </a:r>
            <a:endParaRPr kumimoji="0" lang="en-IN" sz="1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926742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68404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User network">
            <a:extLst>
              <a:ext uri="{FF2B5EF4-FFF2-40B4-BE49-F238E27FC236}">
                <a16:creationId xmlns:a16="http://schemas.microsoft.com/office/drawing/2014/main" id="{B6919A3F-A031-4557-AAC9-0C948C6E4D6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93513" y="4778454"/>
            <a:ext cx="548640"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0" y="4553249"/>
            <a:ext cx="9649955" cy="1484509"/>
          </a:xfrm>
          <a:prstGeom prst="rect">
            <a:avLst/>
          </a:prstGeom>
          <a:noFill/>
        </p:spPr>
        <p:txBody>
          <a:bodyPr wrap="square">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b="1" dirty="0">
                <a:solidFill>
                  <a:schemeClr val="accent4"/>
                </a:solidFill>
                <a:latin typeface="Times New Roman" panose="02020603050405020304" pitchFamily="18" charset="0"/>
                <a:cs typeface="Times New Roman" panose="02020603050405020304" pitchFamily="18" charset="0"/>
              </a:rPr>
              <a:t>Limitations and Mitigations: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latin typeface="Times New Roman" panose="02020603050405020304" pitchFamily="18" charset="0"/>
                <a:cs typeface="Times New Roman" panose="02020603050405020304" pitchFamily="18" charset="0"/>
              </a:rPr>
              <a:t>The model’s accuracy could be further improved by including more features, such as credit scores or detailed employment history, which are currently not available in the dataset.</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latin typeface="Times New Roman" panose="02020603050405020304" pitchFamily="18" charset="0"/>
                <a:cs typeface="Times New Roman" panose="02020603050405020304" pitchFamily="18" charset="0"/>
              </a:rPr>
              <a:t>While SVM provides high accuracy, it can be less interpretable than simpler models. This was mitigated by focusing on a linear kernel, which offers more straightforward insights.</a:t>
            </a:r>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9352268"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067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415300" y="908909"/>
            <a:ext cx="4275138" cy="420272"/>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endParaRPr lang="en-US" sz="2400"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414780" y="1664636"/>
            <a:ext cx="5643512" cy="3501256"/>
          </a:xfrm>
        </p:spPr>
        <p:txBody>
          <a:bodyPr/>
          <a:lstStyle/>
          <a:p>
            <a:pPr algn="just"/>
            <a:r>
              <a:rPr lang="en-US" sz="1800" dirty="0">
                <a:latin typeface="Times New Roman" panose="02020603050405020304" pitchFamily="18" charset="0"/>
                <a:cs typeface="Times New Roman" panose="02020603050405020304" pitchFamily="18" charset="0"/>
              </a:rPr>
              <a:t>The Loan Prediction System effectively automated the loan approval process, achieving an 80% accuracy with the SVM model. This demonstrates the project's ability to make reliable predictions and streamline decision-making in financial institutions.</a:t>
            </a:r>
          </a:p>
          <a:p>
            <a:pPr algn="just"/>
            <a:r>
              <a:rPr lang="en-US" sz="1800" dirty="0">
                <a:latin typeface="Times New Roman" panose="02020603050405020304" pitchFamily="18" charset="0"/>
                <a:cs typeface="Times New Roman" panose="02020603050405020304" pitchFamily="18" charset="0"/>
              </a:rPr>
              <a:t>By integrating machine learning, the system enhances the efficiency, consistency, and scalability of loan approvals. It reduces human errors and bias, leading to more accurate and fair decisions. This reflects the broader potential of machine learning to revolutionize financial services.</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6331098" y="316584"/>
            <a:ext cx="5541962" cy="5611813"/>
          </a:xfrm>
        </p:spPr>
      </p:pic>
    </p:spTree>
    <p:extLst>
      <p:ext uri="{BB962C8B-B14F-4D97-AF65-F5344CB8AC3E}">
        <p14:creationId xmlns:p14="http://schemas.microsoft.com/office/powerpoint/2010/main" val="715534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1F5EB8-414E-8003-813D-AA67353FEFB4}"/>
              </a:ext>
            </a:extLst>
          </p:cNvPr>
          <p:cNvSpPr txBox="1"/>
          <p:nvPr/>
        </p:nvSpPr>
        <p:spPr>
          <a:xfrm>
            <a:off x="386497" y="3433068"/>
            <a:ext cx="10850253" cy="2725746"/>
          </a:xfrm>
          <a:prstGeom prst="rect">
            <a:avLst/>
          </a:prstGeom>
          <a:noFill/>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Future Improvements:</a:t>
            </a:r>
            <a:endParaRPr lang="en-US" sz="2000" u="sng"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Adding More Features:</a:t>
            </a:r>
            <a:r>
              <a:rPr lang="en-US" sz="1600" dirty="0">
                <a:latin typeface="Times New Roman" panose="02020603050405020304" pitchFamily="18" charset="0"/>
                <a:cs typeface="Times New Roman" panose="02020603050405020304" pitchFamily="18" charset="0"/>
              </a:rPr>
              <a:t> Incorporate additional data points, such as credit scores or detailed employment history, to further improve prediction accuracy.</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Enhancing Model Interpretability:</a:t>
            </a:r>
            <a:r>
              <a:rPr lang="en-US" sz="1600" dirty="0">
                <a:latin typeface="Times New Roman" panose="02020603050405020304" pitchFamily="18" charset="0"/>
                <a:cs typeface="Times New Roman" panose="02020603050405020304" pitchFamily="18" charset="0"/>
              </a:rPr>
              <a:t> Explore techniques to make the model’s decision-making process more transparent, helping stakeholders understand the factors influencing loan approval.</a:t>
            </a:r>
          </a:p>
          <a:p>
            <a:pPr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Expanding Scope:</a:t>
            </a:r>
            <a:r>
              <a:rPr lang="en-US" sz="1600" dirty="0">
                <a:latin typeface="Times New Roman" panose="02020603050405020304" pitchFamily="18" charset="0"/>
                <a:cs typeface="Times New Roman" panose="02020603050405020304" pitchFamily="18" charset="0"/>
              </a:rPr>
              <a:t> Extend the system to predict other financial outcomes, such as loan default risk or long-term financial stability of borrowers.</a:t>
            </a:r>
          </a:p>
        </p:txBody>
      </p:sp>
      <p:pic>
        <p:nvPicPr>
          <p:cNvPr id="6" name="Picture 5">
            <a:extLst>
              <a:ext uri="{FF2B5EF4-FFF2-40B4-BE49-F238E27FC236}">
                <a16:creationId xmlns:a16="http://schemas.microsoft.com/office/drawing/2014/main" id="{ECDA5363-9315-88D0-F8F3-2B3A33AA48F0}"/>
              </a:ext>
            </a:extLst>
          </p:cNvPr>
          <p:cNvPicPr>
            <a:picLocks noChangeAspect="1"/>
          </p:cNvPicPr>
          <p:nvPr/>
        </p:nvPicPr>
        <p:blipFill rotWithShape="1">
          <a:blip r:embed="rId2"/>
          <a:srcRect l="5259" t="1" r="2268" b="16397"/>
          <a:stretch/>
        </p:blipFill>
        <p:spPr>
          <a:xfrm>
            <a:off x="3701591" y="407631"/>
            <a:ext cx="4788817" cy="2879030"/>
          </a:xfrm>
          <a:prstGeom prst="rect">
            <a:avLst/>
          </a:prstGeom>
        </p:spPr>
      </p:pic>
    </p:spTree>
    <p:extLst>
      <p:ext uri="{BB962C8B-B14F-4D97-AF65-F5344CB8AC3E}">
        <p14:creationId xmlns:p14="http://schemas.microsoft.com/office/powerpoint/2010/main" val="300513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4B9BE53B-D2BD-75C3-C46D-9F2031EAC427}"/>
              </a:ext>
            </a:extLst>
          </p:cNvPr>
          <p:cNvSpPr>
            <a:spLocks noGrp="1"/>
          </p:cNvSpPr>
          <p:nvPr>
            <p:ph type="title"/>
          </p:nvPr>
        </p:nvSpPr>
        <p:spPr>
          <a:xfrm>
            <a:off x="3733693" y="2241903"/>
            <a:ext cx="4713402" cy="2374194"/>
          </a:xfrm>
        </p:spPr>
        <p:txBody>
          <a:bodyPr/>
          <a:lstStyle/>
          <a:p>
            <a:r>
              <a:rPr lang="en-IN" sz="8800" b="1" dirty="0">
                <a:ln w="6600">
                  <a:solidFill>
                    <a:schemeClr val="accent2"/>
                  </a:solidFill>
                  <a:prstDash val="solid"/>
                </a:ln>
                <a:solidFill>
                  <a:srgbClr val="FFFFFF"/>
                </a:solidFill>
                <a:effectLst>
                  <a:glow rad="63500">
                    <a:schemeClr val="accent5">
                      <a:satMod val="175000"/>
                      <a:alpha val="40000"/>
                    </a:schemeClr>
                  </a:glow>
                  <a:outerShdw dist="38100" dir="2700000" algn="tl" rotWithShape="0">
                    <a:schemeClr val="accent2"/>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366969"/>
            <a:ext cx="4275138" cy="514540"/>
          </a:xfrm>
        </p:spPr>
        <p:txBody>
          <a:bodyPr/>
          <a:lstStyle/>
          <a:p>
            <a:r>
              <a:rPr lang="en-US" sz="2400" dirty="0">
                <a:latin typeface="Times New Roman" panose="02020603050405020304" pitchFamily="18" charset="0"/>
                <a:cs typeface="Times New Roman" panose="02020603050405020304" pitchFamily="18" charset="0"/>
              </a:rPr>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999241"/>
            <a:ext cx="4275138" cy="5137607"/>
          </a:xfrm>
        </p:spPr>
        <p:txBody>
          <a:bodyPr/>
          <a:lstStyle/>
          <a:p>
            <a:r>
              <a:rPr lang="en-US" b="1" dirty="0">
                <a:solidFill>
                  <a:schemeClr val="bg2">
                    <a:lumMod val="10000"/>
                  </a:schemeClr>
                </a:solidFill>
                <a:latin typeface="Times New Roman" panose="02020603050405020304" pitchFamily="18" charset="0"/>
                <a:cs typeface="Times New Roman" panose="02020603050405020304" pitchFamily="18" charset="0"/>
              </a:rPr>
              <a:t>Introduction (Loan Prediction)</a:t>
            </a:r>
          </a:p>
          <a:p>
            <a:r>
              <a:rPr lang="en-US" b="1" dirty="0">
                <a:solidFill>
                  <a:schemeClr val="bg2">
                    <a:lumMod val="10000"/>
                  </a:schemeClr>
                </a:solidFill>
                <a:latin typeface="Times New Roman" panose="02020603050405020304" pitchFamily="18" charset="0"/>
                <a:cs typeface="Times New Roman" panose="02020603050405020304" pitchFamily="18" charset="0"/>
              </a:rPr>
              <a:t>Project Overview</a:t>
            </a:r>
          </a:p>
          <a:p>
            <a:r>
              <a:rPr lang="en-US" b="1" dirty="0">
                <a:solidFill>
                  <a:schemeClr val="bg2">
                    <a:lumMod val="10000"/>
                  </a:schemeClr>
                </a:solidFill>
                <a:latin typeface="Times New Roman" panose="02020603050405020304" pitchFamily="18" charset="0"/>
                <a:cs typeface="Times New Roman" panose="02020603050405020304" pitchFamily="18" charset="0"/>
              </a:rPr>
              <a:t>Dataset Information</a:t>
            </a:r>
          </a:p>
          <a:p>
            <a:r>
              <a:rPr lang="en-US" b="1" dirty="0">
                <a:solidFill>
                  <a:schemeClr val="bg2">
                    <a:lumMod val="10000"/>
                  </a:schemeClr>
                </a:solidFill>
                <a:latin typeface="Times New Roman" panose="02020603050405020304" pitchFamily="18" charset="0"/>
                <a:cs typeface="Times New Roman" panose="02020603050405020304" pitchFamily="18" charset="0"/>
              </a:rPr>
              <a:t>Technology Stack</a:t>
            </a:r>
          </a:p>
          <a:p>
            <a:r>
              <a:rPr lang="en-US" b="1" dirty="0">
                <a:solidFill>
                  <a:schemeClr val="bg2">
                    <a:lumMod val="10000"/>
                  </a:schemeClr>
                </a:solidFill>
                <a:latin typeface="Times New Roman" panose="02020603050405020304" pitchFamily="18" charset="0"/>
                <a:cs typeface="Times New Roman" panose="02020603050405020304" pitchFamily="18" charset="0"/>
              </a:rPr>
              <a:t>Methodology</a:t>
            </a:r>
          </a:p>
          <a:p>
            <a:r>
              <a:rPr lang="en-US" b="1" dirty="0">
                <a:solidFill>
                  <a:schemeClr val="bg2">
                    <a:lumMod val="10000"/>
                  </a:schemeClr>
                </a:solidFill>
                <a:latin typeface="Times New Roman" panose="02020603050405020304" pitchFamily="18" charset="0"/>
                <a:cs typeface="Times New Roman" panose="02020603050405020304" pitchFamily="18" charset="0"/>
              </a:rPr>
              <a:t>SVM Model</a:t>
            </a:r>
          </a:p>
          <a:p>
            <a:r>
              <a:rPr lang="en-US" b="1" dirty="0">
                <a:solidFill>
                  <a:schemeClr val="bg2">
                    <a:lumMod val="10000"/>
                  </a:schemeClr>
                </a:solidFill>
                <a:latin typeface="Times New Roman" panose="02020603050405020304" pitchFamily="18" charset="0"/>
                <a:cs typeface="Times New Roman" panose="02020603050405020304" pitchFamily="18" charset="0"/>
              </a:rPr>
              <a:t>Deployment and Visuals</a:t>
            </a:r>
          </a:p>
          <a:p>
            <a:r>
              <a:rPr lang="en-US" b="1" dirty="0">
                <a:solidFill>
                  <a:schemeClr val="bg2">
                    <a:lumMod val="10000"/>
                  </a:schemeClr>
                </a:solidFill>
                <a:latin typeface="Times New Roman" panose="02020603050405020304" pitchFamily="18" charset="0"/>
                <a:cs typeface="Times New Roman" panose="02020603050405020304" pitchFamily="18" charset="0"/>
              </a:rPr>
              <a:t>Result and Discussion</a:t>
            </a:r>
          </a:p>
          <a:p>
            <a:r>
              <a:rPr lang="en-US" b="1" dirty="0">
                <a:solidFill>
                  <a:schemeClr val="bg2">
                    <a:lumMod val="10000"/>
                  </a:schemeClr>
                </a:solidFill>
                <a:latin typeface="Times New Roman" panose="02020603050405020304" pitchFamily="18" charset="0"/>
                <a:cs typeface="Times New Roman" panose="02020603050405020304" pitchFamily="18" charset="0"/>
              </a:rPr>
              <a:t>Conclusion</a:t>
            </a:r>
          </a:p>
          <a:p>
            <a:endParaRPr lang="en-US" b="1" dirty="0">
              <a:solidFill>
                <a:schemeClr val="bg2">
                  <a:lumMod val="10000"/>
                </a:schemeClr>
              </a:solidFill>
              <a:latin typeface="Times New Roman" panose="02020603050405020304" pitchFamily="18" charset="0"/>
              <a:cs typeface="Times New Roman" panose="02020603050405020304" pitchFamily="18" charset="0"/>
            </a:endParaRPr>
          </a:p>
          <a:p>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A03E00-A8A9-39B0-39EE-F5157A5DD39E}"/>
              </a:ext>
            </a:extLst>
          </p:cNvPr>
          <p:cNvSpPr txBox="1"/>
          <p:nvPr/>
        </p:nvSpPr>
        <p:spPr>
          <a:xfrm>
            <a:off x="873550" y="465810"/>
            <a:ext cx="10444899" cy="2893100"/>
          </a:xfrm>
          <a:prstGeom prst="rect">
            <a:avLst/>
          </a:prstGeom>
          <a:noFill/>
        </p:spPr>
        <p:txBody>
          <a:bodyPr wrap="square">
            <a:spAutoFit/>
          </a:bodyPr>
          <a:lstStyle/>
          <a:p>
            <a:pPr algn="l"/>
            <a:r>
              <a:rPr lang="en-US" sz="2000" b="1" i="0" dirty="0">
                <a:solidFill>
                  <a:srgbClr val="000000"/>
                </a:solidFill>
                <a:effectLst/>
                <a:latin typeface="Times New Roman" panose="02020603050405020304" pitchFamily="18" charset="0"/>
                <a:cs typeface="Times New Roman" panose="02020603050405020304" pitchFamily="18" charset="0"/>
              </a:rPr>
              <a:t>What is Loan Prediction?</a:t>
            </a:r>
          </a:p>
          <a:p>
            <a:pPr algn="l"/>
            <a:endParaRPr lang="en-US" dirty="0">
              <a:solidFill>
                <a:srgbClr val="000000"/>
              </a:solidFill>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Loan approval is a critical decision-making process for financial institutions. The ability to accurately predict the likelihood of loan approval helps in reducing the risk of default and optimizing the loan approval process. This project develops a Loan Prediction System that automates the prediction process using machine learning algorithms. The system analyzes various factors such as applicant income, credit history, and property area to predict the approval status of a loan application. The goal is to enhance decision-making efficiency and reduce human bias.</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000000"/>
                </a:solidFill>
                <a:effectLst/>
                <a:latin typeface="Times New Roman" panose="02020603050405020304" pitchFamily="18" charset="0"/>
                <a:cs typeface="Times New Roman" panose="02020603050405020304" pitchFamily="18" charset="0"/>
              </a:rPr>
              <a:t>Dataset link: </a:t>
            </a:r>
            <a:r>
              <a:rPr lang="en-US" b="0" i="0" u="sng" dirty="0">
                <a:solidFill>
                  <a:srgbClr val="296EAA"/>
                </a:solidFill>
                <a:effectLst/>
                <a:latin typeface="Times New Roman" panose="02020603050405020304" pitchFamily="18" charset="0"/>
                <a:cs typeface="Times New Roman" panose="02020603050405020304" pitchFamily="18" charset="0"/>
                <a:hlinkClick r:id="rId2"/>
              </a:rPr>
              <a:t>https://www.kaggle.com/datasets/ninzaami/loan-predication</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5935700-ACB5-1DCD-59CE-FB064C07B05B}"/>
              </a:ext>
            </a:extLst>
          </p:cNvPr>
          <p:cNvPicPr>
            <a:picLocks noChangeAspect="1"/>
          </p:cNvPicPr>
          <p:nvPr/>
        </p:nvPicPr>
        <p:blipFill>
          <a:blip r:embed="rId3"/>
          <a:stretch>
            <a:fillRect/>
          </a:stretch>
        </p:blipFill>
        <p:spPr>
          <a:xfrm>
            <a:off x="7139233" y="3973272"/>
            <a:ext cx="4031530" cy="2418918"/>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367646" y="603315"/>
            <a:ext cx="5015060" cy="5646655"/>
          </a:xfrm>
        </p:spPr>
        <p:txBody>
          <a:bodyPr/>
          <a:lstStyle/>
          <a:p>
            <a:pPr marL="0" indent="0" algn="just">
              <a:buNone/>
            </a:pPr>
            <a:r>
              <a:rPr lang="en-US" sz="2400" b="1" u="sng" dirty="0">
                <a:solidFill>
                  <a:schemeClr val="tx1"/>
                </a:solidFill>
                <a:latin typeface="Times New Roman" panose="02020603050405020304" pitchFamily="18" charset="0"/>
                <a:cs typeface="Times New Roman" panose="02020603050405020304" pitchFamily="18" charset="0"/>
              </a:rPr>
              <a:t>Project Overview:</a:t>
            </a:r>
          </a:p>
          <a:p>
            <a:pPr algn="just"/>
            <a:r>
              <a:rPr lang="en-US" dirty="0">
                <a:solidFill>
                  <a:schemeClr val="tx1"/>
                </a:solidFill>
                <a:latin typeface="Times New Roman" panose="02020603050405020304" pitchFamily="18" charset="0"/>
                <a:cs typeface="Times New Roman" panose="02020603050405020304" pitchFamily="18" charset="0"/>
              </a:rPr>
              <a:t>The Loan Prediction System is a machine learning project designed to predict the approval status of loan applications based on various applicant data. This system leverages historical data, including factors like income, credit history, and employment status, to automate the decision-making process typically performed by financial institutions. The project employs multiple machine learning algorithms, with one including Support Vector Machines (SVM) to achieve high prediction accuracy. The final model is deployed using </a:t>
            </a:r>
            <a:r>
              <a:rPr lang="en-US" dirty="0" err="1">
                <a:solidFill>
                  <a:schemeClr val="tx1"/>
                </a:solidFill>
                <a:latin typeface="Times New Roman" panose="02020603050405020304" pitchFamily="18" charset="0"/>
                <a:cs typeface="Times New Roman" panose="02020603050405020304" pitchFamily="18" charset="0"/>
              </a:rPr>
              <a:t>Streamlit</a:t>
            </a:r>
            <a:r>
              <a:rPr lang="en-US" dirty="0">
                <a:solidFill>
                  <a:schemeClr val="tx1"/>
                </a:solidFill>
                <a:latin typeface="Times New Roman" panose="02020603050405020304" pitchFamily="18" charset="0"/>
                <a:cs typeface="Times New Roman" panose="02020603050405020304" pitchFamily="18" charset="0"/>
              </a:rPr>
              <a:t>, a Python-based framework that allows for real-time predictions and interactive data visualization through a web interface.</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77CBCF0-24F0-CCCE-0FDB-CDD951A98DAC}"/>
              </a:ext>
            </a:extLst>
          </p:cNvPr>
          <p:cNvPicPr>
            <a:picLocks noChangeAspect="1"/>
          </p:cNvPicPr>
          <p:nvPr/>
        </p:nvPicPr>
        <p:blipFill>
          <a:blip r:embed="rId2"/>
          <a:stretch>
            <a:fillRect/>
          </a:stretch>
        </p:blipFill>
        <p:spPr>
          <a:xfrm>
            <a:off x="8877398" y="783602"/>
            <a:ext cx="2892654" cy="1577811"/>
          </a:xfrm>
          <a:prstGeom prst="rect">
            <a:avLst/>
          </a:prstGeom>
        </p:spPr>
      </p:pic>
      <p:pic>
        <p:nvPicPr>
          <p:cNvPr id="12" name="Picture 11">
            <a:extLst>
              <a:ext uri="{FF2B5EF4-FFF2-40B4-BE49-F238E27FC236}">
                <a16:creationId xmlns:a16="http://schemas.microsoft.com/office/drawing/2014/main" id="{2969FC4F-C68C-9C00-314C-E34B90B8F673}"/>
              </a:ext>
            </a:extLst>
          </p:cNvPr>
          <p:cNvPicPr>
            <a:picLocks noChangeAspect="1"/>
          </p:cNvPicPr>
          <p:nvPr/>
        </p:nvPicPr>
        <p:blipFill>
          <a:blip r:embed="rId3"/>
          <a:stretch>
            <a:fillRect/>
          </a:stretch>
        </p:blipFill>
        <p:spPr>
          <a:xfrm>
            <a:off x="5861117" y="1854867"/>
            <a:ext cx="2892654" cy="1590960"/>
          </a:xfrm>
          <a:prstGeom prst="rect">
            <a:avLst/>
          </a:prstGeom>
        </p:spPr>
      </p:pic>
      <p:pic>
        <p:nvPicPr>
          <p:cNvPr id="14" name="Picture 13">
            <a:extLst>
              <a:ext uri="{FF2B5EF4-FFF2-40B4-BE49-F238E27FC236}">
                <a16:creationId xmlns:a16="http://schemas.microsoft.com/office/drawing/2014/main" id="{3FA9B58E-898C-6750-BD96-7BECC50EE2F8}"/>
              </a:ext>
            </a:extLst>
          </p:cNvPr>
          <p:cNvPicPr>
            <a:picLocks noChangeAspect="1"/>
          </p:cNvPicPr>
          <p:nvPr/>
        </p:nvPicPr>
        <p:blipFill>
          <a:blip r:embed="rId4"/>
          <a:stretch>
            <a:fillRect/>
          </a:stretch>
        </p:blipFill>
        <p:spPr>
          <a:xfrm>
            <a:off x="8877398" y="2648930"/>
            <a:ext cx="2892654" cy="1607030"/>
          </a:xfrm>
          <a:prstGeom prst="rect">
            <a:avLst/>
          </a:prstGeom>
        </p:spPr>
      </p:pic>
      <p:pic>
        <p:nvPicPr>
          <p:cNvPr id="16" name="Picture 15">
            <a:extLst>
              <a:ext uri="{FF2B5EF4-FFF2-40B4-BE49-F238E27FC236}">
                <a16:creationId xmlns:a16="http://schemas.microsoft.com/office/drawing/2014/main" id="{442AD551-58A7-D2D7-7225-C65575FD5553}"/>
              </a:ext>
            </a:extLst>
          </p:cNvPr>
          <p:cNvPicPr>
            <a:picLocks noChangeAspect="1"/>
          </p:cNvPicPr>
          <p:nvPr/>
        </p:nvPicPr>
        <p:blipFill>
          <a:blip r:embed="rId5"/>
          <a:stretch>
            <a:fillRect/>
          </a:stretch>
        </p:blipFill>
        <p:spPr>
          <a:xfrm>
            <a:off x="5842263" y="3698603"/>
            <a:ext cx="2892654" cy="1562033"/>
          </a:xfrm>
          <a:prstGeom prst="rect">
            <a:avLst/>
          </a:prstGeom>
        </p:spPr>
      </p:pic>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06E2C4-E407-AE84-13F5-E4C74F23D0E6}"/>
              </a:ext>
            </a:extLst>
          </p:cNvPr>
          <p:cNvSpPr txBox="1"/>
          <p:nvPr/>
        </p:nvSpPr>
        <p:spPr>
          <a:xfrm>
            <a:off x="216818" y="198233"/>
            <a:ext cx="9125148" cy="6524863"/>
          </a:xfrm>
          <a:prstGeom prst="rect">
            <a:avLst/>
          </a:prstGeom>
          <a:noFill/>
        </p:spPr>
        <p:txBody>
          <a:bodyPr wrap="square">
            <a:spAutoFit/>
          </a:bodyPr>
          <a:lstStyle/>
          <a:p>
            <a:r>
              <a:rPr lang="en-IN" sz="2400" b="1" u="sng" dirty="0">
                <a:latin typeface="Times New Roman" panose="02020603050405020304" pitchFamily="18" charset="0"/>
                <a:cs typeface="Times New Roman" panose="02020603050405020304" pitchFamily="18" charset="0"/>
              </a:rPr>
              <a:t>Dataset Information:</a:t>
            </a:r>
          </a:p>
          <a:p>
            <a:endParaRPr lang="en-US" sz="20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 Key Features: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Loan_ID</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Unique identifier for each loan application.</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Gender:</a:t>
            </a:r>
            <a:r>
              <a:rPr lang="en-US" sz="1600" dirty="0">
                <a:latin typeface="Times New Roman" panose="02020603050405020304" pitchFamily="18" charset="0"/>
                <a:cs typeface="Times New Roman" panose="02020603050405020304" pitchFamily="18" charset="0"/>
              </a:rPr>
              <a:t> Applicant’s gender (Male/Female).</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Married:</a:t>
            </a:r>
            <a:r>
              <a:rPr lang="en-US" sz="1600" dirty="0">
                <a:latin typeface="Times New Roman" panose="02020603050405020304" pitchFamily="18" charset="0"/>
                <a:cs typeface="Times New Roman" panose="02020603050405020304" pitchFamily="18" charset="0"/>
              </a:rPr>
              <a:t> Marital status (Yes/No).</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Dependents:</a:t>
            </a:r>
            <a:r>
              <a:rPr lang="en-US" sz="1600" dirty="0">
                <a:latin typeface="Times New Roman" panose="02020603050405020304" pitchFamily="18" charset="0"/>
                <a:cs typeface="Times New Roman" panose="02020603050405020304" pitchFamily="18" charset="0"/>
              </a:rPr>
              <a:t> Number of dependents (0, 1, 2, 3+).</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Education:</a:t>
            </a:r>
            <a:r>
              <a:rPr lang="en-US" sz="1600" dirty="0">
                <a:latin typeface="Times New Roman" panose="02020603050405020304" pitchFamily="18" charset="0"/>
                <a:cs typeface="Times New Roman" panose="02020603050405020304" pitchFamily="18" charset="0"/>
              </a:rPr>
              <a:t> Education level (Graduate/Not Graduate).</a:t>
            </a: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Self_Employed</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Employment status (Yes/No).</a:t>
            </a: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ApplicantIncome</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Income of the applicant.</a:t>
            </a: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CoapplicantIncome</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Income of the co-applicant.</a:t>
            </a: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LoanAmount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Amount of the loan requested.</a:t>
            </a: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Loan_Amount_Term</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Term of the loan in months.</a:t>
            </a: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Credit_History</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Credit history status (1: Good, 0: Poor).</a:t>
            </a: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Property_Area</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Area where the property is located (Urban, Semiurban, Rural).</a:t>
            </a:r>
          </a:p>
          <a:p>
            <a:pPr>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Loan_Status</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Target variable indicating loan approval (Y: Approved, N: Not Approved).</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Data Source: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was sourced from </a:t>
            </a:r>
            <a:r>
              <a:rPr lang="en-US" sz="1600" b="1" dirty="0">
                <a:latin typeface="Times New Roman" panose="02020603050405020304" pitchFamily="18" charset="0"/>
                <a:cs typeface="Times New Roman" panose="02020603050405020304" pitchFamily="18" charset="0"/>
              </a:rPr>
              <a:t>Kaggle</a:t>
            </a:r>
            <a:r>
              <a:rPr lang="en-US" sz="1600" dirty="0">
                <a:latin typeface="Times New Roman" panose="02020603050405020304" pitchFamily="18" charset="0"/>
                <a:cs typeface="Times New Roman" panose="02020603050405020304" pitchFamily="18" charset="0"/>
              </a:rPr>
              <a:t>, which provides a rich collection of financial datasets, including this one focused on loan applications.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Visual Representation: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Distribution of Loan Status: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a bar chart to show the proportion of approved (Y) vs. not approved (N) loans.</a:t>
            </a:r>
          </a:p>
        </p:txBody>
      </p:sp>
      <p:pic>
        <p:nvPicPr>
          <p:cNvPr id="12" name="Picture 11">
            <a:extLst>
              <a:ext uri="{FF2B5EF4-FFF2-40B4-BE49-F238E27FC236}">
                <a16:creationId xmlns:a16="http://schemas.microsoft.com/office/drawing/2014/main" id="{862C6743-7A45-04C9-2BF8-D7E5FD21FA5A}"/>
              </a:ext>
            </a:extLst>
          </p:cNvPr>
          <p:cNvPicPr>
            <a:picLocks noChangeAspect="1"/>
          </p:cNvPicPr>
          <p:nvPr/>
        </p:nvPicPr>
        <p:blipFill rotWithShape="1">
          <a:blip r:embed="rId3"/>
          <a:srcRect t="29057" r="33196"/>
          <a:stretch/>
        </p:blipFill>
        <p:spPr>
          <a:xfrm>
            <a:off x="7187328" y="471340"/>
            <a:ext cx="4309276" cy="2639506"/>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3" name="TextBox 2">
            <a:extLst>
              <a:ext uri="{FF2B5EF4-FFF2-40B4-BE49-F238E27FC236}">
                <a16:creationId xmlns:a16="http://schemas.microsoft.com/office/drawing/2014/main" id="{817FB114-C0B9-1BA7-FE49-15779A4071E5}"/>
              </a:ext>
            </a:extLst>
          </p:cNvPr>
          <p:cNvSpPr txBox="1"/>
          <p:nvPr/>
        </p:nvSpPr>
        <p:spPr>
          <a:xfrm>
            <a:off x="181465" y="173552"/>
            <a:ext cx="8689158" cy="5386090"/>
          </a:xfrm>
          <a:prstGeom prst="rect">
            <a:avLst/>
          </a:prstGeom>
          <a:noFill/>
        </p:spPr>
        <p:txBody>
          <a:bodyPr wrap="square">
            <a:spAutoFit/>
          </a:bodyPr>
          <a:lstStyle/>
          <a:p>
            <a:r>
              <a:rPr lang="en-IN" sz="2400" b="1" u="sng" dirty="0">
                <a:latin typeface="Times New Roman" panose="02020603050405020304" pitchFamily="18" charset="0"/>
                <a:cs typeface="Times New Roman" panose="02020603050405020304" pitchFamily="18" charset="0"/>
              </a:rPr>
              <a:t>Technology Stack:</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Objective: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Outline the tools and technologies used in the Loan Prediction System project.</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Programming Language:</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Python:</a:t>
            </a:r>
            <a:r>
              <a:rPr lang="en-US" sz="1600" dirty="0">
                <a:latin typeface="Times New Roman" panose="02020603050405020304" pitchFamily="18" charset="0"/>
                <a:cs typeface="Times New Roman" panose="02020603050405020304" pitchFamily="18" charset="0"/>
              </a:rPr>
              <a:t> The primary language used for all aspects of the project, from data preprocessing to model development and deployment. Python’s versatility and extensive libraries make it ideal for machine learning projects.</a:t>
            </a:r>
          </a:p>
          <a:p>
            <a:pPr algn="just"/>
            <a:endParaRPr lang="en-IN"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Libraries:</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Pandas &amp; NumPy:</a:t>
            </a:r>
            <a:r>
              <a:rPr lang="en-US" sz="1600" dirty="0">
                <a:latin typeface="Times New Roman" panose="02020603050405020304" pitchFamily="18" charset="0"/>
                <a:cs typeface="Times New Roman" panose="02020603050405020304" pitchFamily="18" charset="0"/>
              </a:rPr>
              <a:t> Essential for data manipulation and analysis. Pandas is used for handling data frames, while NumPy provides support for numerical computations.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Scikit-learn:</a:t>
            </a:r>
            <a:r>
              <a:rPr lang="en-US" sz="1600" dirty="0">
                <a:latin typeface="Times New Roman" panose="02020603050405020304" pitchFamily="18" charset="0"/>
                <a:cs typeface="Times New Roman" panose="02020603050405020304" pitchFamily="18" charset="0"/>
              </a:rPr>
              <a:t> The core library for building and evaluating machine learning models, including SVM, Random Forest, and Logistic Regression.</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Matplotlib &amp; Seaborn:</a:t>
            </a:r>
            <a:r>
              <a:rPr lang="en-US" sz="1600" dirty="0">
                <a:latin typeface="Times New Roman" panose="02020603050405020304" pitchFamily="18" charset="0"/>
                <a:cs typeface="Times New Roman" panose="02020603050405020304" pitchFamily="18" charset="0"/>
              </a:rPr>
              <a:t> Used for data visualization and plotting graphs to gain insights into the dataset and model performance.</a:t>
            </a:r>
          </a:p>
          <a:p>
            <a:pPr algn="just"/>
            <a:endParaRPr lang="en-IN"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Deployment Framework:</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Streamlit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 Python-based web framework used to deploy the model as an interactive web application. It enables real-time predictions and provides a user-friendly interface for end-users.</a:t>
            </a:r>
          </a:p>
        </p:txBody>
      </p:sp>
      <p:pic>
        <p:nvPicPr>
          <p:cNvPr id="5" name="Picture 4">
            <a:extLst>
              <a:ext uri="{FF2B5EF4-FFF2-40B4-BE49-F238E27FC236}">
                <a16:creationId xmlns:a16="http://schemas.microsoft.com/office/drawing/2014/main" id="{76394B34-6B2F-7453-4854-F1B876A1D3F3}"/>
              </a:ext>
            </a:extLst>
          </p:cNvPr>
          <p:cNvPicPr>
            <a:picLocks noChangeAspect="1"/>
          </p:cNvPicPr>
          <p:nvPr/>
        </p:nvPicPr>
        <p:blipFill>
          <a:blip r:embed="rId3"/>
          <a:stretch>
            <a:fillRect/>
          </a:stretch>
        </p:blipFill>
        <p:spPr>
          <a:xfrm>
            <a:off x="9349839" y="1659118"/>
            <a:ext cx="2842161" cy="5175020"/>
          </a:xfrm>
          <a:prstGeom prst="rect">
            <a:avLst/>
          </a:prstGeom>
        </p:spPr>
      </p:pic>
    </p:spTree>
    <p:extLst>
      <p:ext uri="{BB962C8B-B14F-4D97-AF65-F5344CB8AC3E}">
        <p14:creationId xmlns:p14="http://schemas.microsoft.com/office/powerpoint/2010/main" val="300737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3F7D10-5AE0-1678-18DD-20AD7FBD3B60}"/>
              </a:ext>
            </a:extLst>
          </p:cNvPr>
          <p:cNvSpPr txBox="1"/>
          <p:nvPr/>
        </p:nvSpPr>
        <p:spPr>
          <a:xfrm>
            <a:off x="160256" y="144010"/>
            <a:ext cx="11821212" cy="5745163"/>
          </a:xfrm>
          <a:prstGeom prst="rect">
            <a:avLst/>
          </a:prstGeom>
          <a:noFill/>
        </p:spPr>
        <p:txBody>
          <a:bodyPr wrap="square">
            <a:spAutoFit/>
          </a:bodyPr>
          <a:lstStyle/>
          <a:p>
            <a:pPr algn="just">
              <a:spcAft>
                <a:spcPts val="800"/>
              </a:spcAft>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methodology for the Loan Prediction System involves the following steps: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1. Data Preprocessing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Handling Missing Values: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Missing data in columns such as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LoanAmount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Credit_History</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is imputed using the median or mode.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Encoding Categorical Variables: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Categorical variables like Gender, Education, and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Property_Area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are converted into numerical formats using one-hot encoding.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Feature Scaling: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Features such as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ApplicantIncome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LoanAmount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are scaled using standardization to improve model performance.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2. Model Selection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Support Vector Machine (SVM):</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Selected for its ability to handle high-dimensional data and provide accurate classification results.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3. Model Training and Evaluation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dataset is split into training and testing sets (80/20 split).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models are trained on the training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performance is evaluated using accuracy, precision, recall, and F1-score metrics.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E3A2DF8-A0F6-5538-FE93-3B05CA542CAB}"/>
              </a:ext>
            </a:extLst>
          </p:cNvPr>
          <p:cNvPicPr>
            <a:picLocks noChangeAspect="1"/>
          </p:cNvPicPr>
          <p:nvPr/>
        </p:nvPicPr>
        <p:blipFill>
          <a:blip r:embed="rId2"/>
          <a:stretch>
            <a:fillRect/>
          </a:stretch>
        </p:blipFill>
        <p:spPr>
          <a:xfrm>
            <a:off x="8923649" y="4277412"/>
            <a:ext cx="2331956" cy="2331956"/>
          </a:xfrm>
          <a:prstGeom prst="rect">
            <a:avLst/>
          </a:prstGeom>
        </p:spPr>
      </p:pic>
    </p:spTree>
    <p:extLst>
      <p:ext uri="{BB962C8B-B14F-4D97-AF65-F5344CB8AC3E}">
        <p14:creationId xmlns:p14="http://schemas.microsoft.com/office/powerpoint/2010/main" val="111457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3" y="0"/>
            <a:ext cx="12192001" cy="6858000"/>
          </a:xfrm>
          <a:prstGeom prst="rect">
            <a:avLst/>
          </a:prstGeom>
          <a:ln>
            <a:noFill/>
          </a:ln>
          <a:effectLst>
            <a:glow rad="254000">
              <a:schemeClr val="tx1">
                <a:alpha val="59000"/>
              </a:schemeClr>
            </a:glow>
            <a:outerShdw blurRad="190500" algn="tl" rotWithShape="0">
              <a:srgbClr val="000000">
                <a:alpha val="70000"/>
              </a:srgbClr>
            </a:outerShdw>
            <a:reflection blurRad="508000" stA="44000" endPos="65000" dist="63500" dir="5400000" sy="-100000" algn="bl" rotWithShape="0"/>
          </a:effectLst>
        </p:spPr>
      </p:pic>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2CF0929-BF92-53FD-081A-96AAA6C19B87}"/>
              </a:ext>
            </a:extLst>
          </p:cNvPr>
          <p:cNvSpPr txBox="1"/>
          <p:nvPr/>
        </p:nvSpPr>
        <p:spPr>
          <a:xfrm>
            <a:off x="700619" y="202277"/>
            <a:ext cx="10821971" cy="6182718"/>
          </a:xfrm>
          <a:prstGeom prst="rect">
            <a:avLst/>
          </a:prstGeom>
          <a:noFill/>
        </p:spPr>
        <p:txBody>
          <a:bodyPr wrap="square">
            <a:spAutoFit/>
          </a:bodyPr>
          <a:lstStyle/>
          <a:p>
            <a:pPr algn="just">
              <a:lnSpc>
                <a:spcPct val="150000"/>
              </a:lnSpc>
            </a:pPr>
            <a:r>
              <a:rPr lang="en-US" sz="2400" b="1" u="sng" dirty="0">
                <a:solidFill>
                  <a:schemeClr val="bg1"/>
                </a:solidFill>
                <a:latin typeface="Times New Roman" panose="02020603050405020304" pitchFamily="18" charset="0"/>
                <a:cs typeface="Times New Roman" panose="02020603050405020304" pitchFamily="18" charset="0"/>
              </a:rPr>
              <a:t>SVM Model in the Loan Prediction System:</a:t>
            </a:r>
          </a:p>
          <a:p>
            <a:pPr algn="just">
              <a:lnSpc>
                <a:spcPct val="150000"/>
              </a:lnSpc>
            </a:pPr>
            <a:endParaRPr lang="en-US" sz="2400" b="1" u="sng"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The </a:t>
            </a:r>
            <a:r>
              <a:rPr lang="en-US" b="1" dirty="0">
                <a:solidFill>
                  <a:srgbClr val="FFC000"/>
                </a:solidFill>
                <a:latin typeface="Times New Roman" panose="02020603050405020304" pitchFamily="18" charset="0"/>
                <a:cs typeface="Times New Roman" panose="02020603050405020304" pitchFamily="18" charset="0"/>
              </a:rPr>
              <a:t>Support Vector Machine (SVM) </a:t>
            </a:r>
            <a:r>
              <a:rPr lang="en-US" dirty="0">
                <a:solidFill>
                  <a:schemeClr val="bg1"/>
                </a:solidFill>
                <a:latin typeface="Times New Roman" panose="02020603050405020304" pitchFamily="18" charset="0"/>
                <a:cs typeface="Times New Roman" panose="02020603050405020304" pitchFamily="18" charset="0"/>
              </a:rPr>
              <a:t>model plays a central role in the Loan Prediction System, offering a robust approach to binary classification. The SVM model was selected for its ability to handle high-dimensional data and its effectiveness in creating clear decision boundaries between classes—in this case, predicting whether a loan will be approved or not.</a:t>
            </a:r>
          </a:p>
          <a:p>
            <a:pPr algn="just">
              <a:lnSpc>
                <a:spcPct val="150000"/>
              </a:lnSpc>
            </a:pPr>
            <a:r>
              <a:rPr lang="en-US" sz="2000" b="1" dirty="0">
                <a:solidFill>
                  <a:srgbClr val="FF0000"/>
                </a:solidFill>
                <a:latin typeface="Times New Roman" panose="02020603050405020304" pitchFamily="18" charset="0"/>
                <a:cs typeface="Times New Roman" panose="02020603050405020304" pitchFamily="18" charset="0"/>
              </a:rPr>
              <a:t>Why SVM?</a:t>
            </a:r>
          </a:p>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SVM is particularly suited for this project because:</a:t>
            </a:r>
          </a:p>
          <a:p>
            <a:pPr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Margin Maximization:</a:t>
            </a:r>
            <a:r>
              <a:rPr lang="en-US" dirty="0">
                <a:solidFill>
                  <a:schemeClr val="bg1"/>
                </a:solidFill>
                <a:latin typeface="Times New Roman" panose="02020603050405020304" pitchFamily="18" charset="0"/>
                <a:cs typeface="Times New Roman" panose="02020603050405020304" pitchFamily="18" charset="0"/>
              </a:rPr>
              <a:t> SVM focuses on finding the hyperplane that maximizes the margin between two classes, reducing the risk of misclassification.</a:t>
            </a:r>
          </a:p>
          <a:p>
            <a:pPr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Effectiveness in High-Dimensional Spaces:</a:t>
            </a:r>
            <a:r>
              <a:rPr lang="en-US" dirty="0">
                <a:solidFill>
                  <a:schemeClr val="bg1"/>
                </a:solidFill>
                <a:latin typeface="Times New Roman" panose="02020603050405020304" pitchFamily="18" charset="0"/>
                <a:cs typeface="Times New Roman" panose="02020603050405020304" pitchFamily="18" charset="0"/>
              </a:rPr>
              <a:t> SVM works well even when the number of features exceeds the number of samples.</a:t>
            </a:r>
          </a:p>
          <a:p>
            <a:pPr algn="just">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Flexibility with Kernels:</a:t>
            </a:r>
            <a:r>
              <a:rPr lang="en-US" dirty="0">
                <a:solidFill>
                  <a:schemeClr val="bg1"/>
                </a:solidFill>
                <a:latin typeface="Times New Roman" panose="02020603050405020304" pitchFamily="18" charset="0"/>
                <a:cs typeface="Times New Roman" panose="02020603050405020304" pitchFamily="18" charset="0"/>
              </a:rPr>
              <a:t> SVM can handle non-linear classification problems using kernel functions, though a linear kernel was sufficient for this project.</a:t>
            </a:r>
          </a:p>
        </p:txBody>
      </p:sp>
    </p:spTree>
    <p:extLst>
      <p:ext uri="{BB962C8B-B14F-4D97-AF65-F5344CB8AC3E}">
        <p14:creationId xmlns:p14="http://schemas.microsoft.com/office/powerpoint/2010/main" val="111025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3" name="TextBox 2">
            <a:extLst>
              <a:ext uri="{FF2B5EF4-FFF2-40B4-BE49-F238E27FC236}">
                <a16:creationId xmlns:a16="http://schemas.microsoft.com/office/drawing/2014/main" id="{2BDF540B-7431-A199-21D8-8CDC428F7917}"/>
              </a:ext>
            </a:extLst>
          </p:cNvPr>
          <p:cNvSpPr txBox="1"/>
          <p:nvPr/>
        </p:nvSpPr>
        <p:spPr>
          <a:xfrm>
            <a:off x="153183" y="286671"/>
            <a:ext cx="10763056" cy="2616101"/>
          </a:xfrm>
          <a:prstGeom prst="rect">
            <a:avLst/>
          </a:prstGeom>
          <a:noFill/>
        </p:spPr>
        <p:txBody>
          <a:bodyPr wrap="square">
            <a:spAutoFit/>
          </a:bodyPr>
          <a:lstStyle/>
          <a:p>
            <a:pPr algn="just"/>
            <a:r>
              <a:rPr lang="en-IN" sz="2400" b="1" u="sng" dirty="0">
                <a:latin typeface="Times New Roman" panose="02020603050405020304" pitchFamily="18" charset="0"/>
                <a:cs typeface="Times New Roman" panose="02020603050405020304" pitchFamily="18" charset="0"/>
              </a:rPr>
              <a:t>Model Deployment with </a:t>
            </a:r>
            <a:r>
              <a:rPr lang="en-IN" sz="2400" b="1" u="sng" dirty="0" err="1">
                <a:latin typeface="Times New Roman" panose="02020603050405020304" pitchFamily="18" charset="0"/>
                <a:cs typeface="Times New Roman" panose="02020603050405020304" pitchFamily="18" charset="0"/>
              </a:rPr>
              <a:t>Streamlit</a:t>
            </a:r>
            <a:r>
              <a:rPr lang="en-IN" sz="2400" b="1" u="sng" dirty="0">
                <a:latin typeface="Times New Roman" panose="02020603050405020304" pitchFamily="18" charset="0"/>
                <a:cs typeface="Times New Roman" panose="02020603050405020304" pitchFamily="18" charset="0"/>
              </a:rPr>
              <a:t>:</a:t>
            </a:r>
          </a:p>
          <a:p>
            <a:pPr algn="just"/>
            <a:endParaRPr lang="en-IN"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Deployment with </a:t>
            </a:r>
            <a:r>
              <a:rPr lang="en-US" sz="2000" b="1" dirty="0" err="1">
                <a:latin typeface="Times New Roman" panose="02020603050405020304" pitchFamily="18" charset="0"/>
                <a:cs typeface="Times New Roman" panose="02020603050405020304" pitchFamily="18" charset="0"/>
              </a:rPr>
              <a:t>Streamlit</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Streamlit</a:t>
            </a:r>
            <a:r>
              <a:rPr lang="en-US" sz="2000" b="1" dirty="0">
                <a:latin typeface="Times New Roman" panose="02020603050405020304" pitchFamily="18" charset="0"/>
                <a:cs typeface="Times New Roman" panose="02020603050405020304" pitchFamily="18" charset="0"/>
              </a:rPr>
              <a:t> Overview: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was chosen for deploying the Loan Prediction System due to its simplicity and ability to quickly convert Python scripts into interactive web applications.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Web App Creation:</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framework was used to build a user-friendly web app where users can input loan application details (such as income, loan amount, credit history) and receive instant predictions on loan approval status.</a:t>
            </a:r>
          </a:p>
        </p:txBody>
      </p:sp>
      <p:pic>
        <p:nvPicPr>
          <p:cNvPr id="5" name="Picture 4">
            <a:extLst>
              <a:ext uri="{FF2B5EF4-FFF2-40B4-BE49-F238E27FC236}">
                <a16:creationId xmlns:a16="http://schemas.microsoft.com/office/drawing/2014/main" id="{7643C4D3-C797-8710-A84A-755347D4981C}"/>
              </a:ext>
            </a:extLst>
          </p:cNvPr>
          <p:cNvPicPr>
            <a:picLocks noChangeAspect="1"/>
          </p:cNvPicPr>
          <p:nvPr/>
        </p:nvPicPr>
        <p:blipFill>
          <a:blip r:embed="rId3"/>
          <a:stretch>
            <a:fillRect/>
          </a:stretch>
        </p:blipFill>
        <p:spPr>
          <a:xfrm>
            <a:off x="8663239" y="3874745"/>
            <a:ext cx="3444984" cy="2499534"/>
          </a:xfrm>
          <a:prstGeom prst="rect">
            <a:avLst/>
          </a:prstGeom>
        </p:spPr>
      </p:pic>
      <p:sp>
        <p:nvSpPr>
          <p:cNvPr id="7" name="TextBox 6">
            <a:extLst>
              <a:ext uri="{FF2B5EF4-FFF2-40B4-BE49-F238E27FC236}">
                <a16:creationId xmlns:a16="http://schemas.microsoft.com/office/drawing/2014/main" id="{525454A4-744E-A33E-D085-BDF9401769C4}"/>
              </a:ext>
            </a:extLst>
          </p:cNvPr>
          <p:cNvSpPr txBox="1"/>
          <p:nvPr/>
        </p:nvSpPr>
        <p:spPr>
          <a:xfrm>
            <a:off x="153185" y="3235105"/>
            <a:ext cx="8359220" cy="255454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App Functionality:</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Inputs:</a:t>
            </a:r>
            <a:r>
              <a:rPr lang="en-US" sz="2000" dirty="0">
                <a:latin typeface="Times New Roman" panose="02020603050405020304" pitchFamily="18" charset="0"/>
                <a:cs typeface="Times New Roman" panose="02020603050405020304" pitchFamily="18" charset="0"/>
              </a:rPr>
              <a:t> The app allows users to enter relevant information like applicant income, loan amount, and credit history through interactive form fields.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Output Predictions:</a:t>
            </a:r>
            <a:r>
              <a:rPr lang="en-US" sz="2000" dirty="0">
                <a:latin typeface="Times New Roman" panose="02020603050405020304" pitchFamily="18" charset="0"/>
                <a:cs typeface="Times New Roman" panose="02020603050405020304" pitchFamily="18" charset="0"/>
              </a:rPr>
              <a:t> Upon submission, the app instantly displays the prediction (Approved/Not Approved) based on the trained machine learning model.</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Real-Time Predictions:</a:t>
            </a:r>
            <a:r>
              <a:rPr lang="en-US" sz="2000" dirty="0">
                <a:latin typeface="Times New Roman" panose="02020603050405020304" pitchFamily="18" charset="0"/>
                <a:cs typeface="Times New Roman" panose="02020603050405020304" pitchFamily="18" charset="0"/>
              </a:rPr>
              <a:t> The web app leverages real-time prediction capabilities, providing immediate results as users input their data.</a:t>
            </a:r>
          </a:p>
        </p:txBody>
      </p:sp>
    </p:spTree>
    <p:extLst>
      <p:ext uri="{BB962C8B-B14F-4D97-AF65-F5344CB8AC3E}">
        <p14:creationId xmlns:p14="http://schemas.microsoft.com/office/powerpoint/2010/main" val="3903608907"/>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551</TotalTime>
  <Words>1493</Words>
  <Application>Microsoft Office PowerPoint</Application>
  <PresentationFormat>Widescreen</PresentationFormat>
  <Paragraphs>115</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Symbol</vt:lpstr>
      <vt:lpstr>Times New Roman</vt:lpstr>
      <vt:lpstr>Wingdings</vt:lpstr>
      <vt:lpstr>Office Theme</vt:lpstr>
      <vt:lpstr>Loan Prediction System</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and Discussion:</vt:lpstr>
      <vt:lpstr>Conclusion: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Patricia S</dc:creator>
  <cp:lastModifiedBy>Patricia S</cp:lastModifiedBy>
  <cp:revision>27</cp:revision>
  <dcterms:created xsi:type="dcterms:W3CDTF">2024-08-19T14:30:08Z</dcterms:created>
  <dcterms:modified xsi:type="dcterms:W3CDTF">2024-08-20T05:59:06Z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