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349361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281720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838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95072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003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340849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3714113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75834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50674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414067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1F6C35-6784-44F3-97B5-ED0397582B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02166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F6C35-6784-44F3-97B5-ED0397582B4A}"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29007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1F6C35-6784-44F3-97B5-ED0397582B4A}"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1045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F6C35-6784-44F3-97B5-ED0397582B4A}"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55319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F6C35-6784-44F3-97B5-ED0397582B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78588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1F6C35-6784-44F3-97B5-ED0397582B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355315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1F6C35-6784-44F3-97B5-ED0397582B4A}" type="datetimeFigureOut">
              <a:rPr lang="en-IN" smtClean="0"/>
              <a:t>06-01-2024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A5104C-D1C7-44B3-805D-F514BD1915AE}" type="slidenum">
              <a:rPr lang="en-IN" smtClean="0"/>
              <a:t>‹#›</a:t>
            </a:fld>
            <a:endParaRPr lang="en-IN"/>
          </a:p>
        </p:txBody>
      </p:sp>
    </p:spTree>
    <p:extLst>
      <p:ext uri="{BB962C8B-B14F-4D97-AF65-F5344CB8AC3E}">
        <p14:creationId xmlns:p14="http://schemas.microsoft.com/office/powerpoint/2010/main" val="125188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20058C-6B09-FE86-3515-73C1A4D5AA84}"/>
              </a:ext>
            </a:extLst>
          </p:cNvPr>
          <p:cNvSpPr>
            <a:spLocks noGrp="1"/>
          </p:cNvSpPr>
          <p:nvPr>
            <p:ph type="ctrTitle"/>
          </p:nvPr>
        </p:nvSpPr>
        <p:spPr>
          <a:xfrm>
            <a:off x="1539152" y="2147860"/>
            <a:ext cx="7710788" cy="1646302"/>
          </a:xfrm>
        </p:spPr>
        <p:txBody>
          <a:bodyPr/>
          <a:lstStyle/>
          <a:p>
            <a:pPr algn="ctr"/>
            <a:r>
              <a:rPr lang="en-IN" dirty="0"/>
              <a:t>TCL(TOOL COMMAND LANGUAGE)</a:t>
            </a:r>
          </a:p>
        </p:txBody>
      </p:sp>
    </p:spTree>
    <p:extLst>
      <p:ext uri="{BB962C8B-B14F-4D97-AF65-F5344CB8AC3E}">
        <p14:creationId xmlns:p14="http://schemas.microsoft.com/office/powerpoint/2010/main" val="383807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6EE21-80A6-32EA-DBD8-2CD7DC68684E}"/>
              </a:ext>
            </a:extLst>
          </p:cNvPr>
          <p:cNvSpPr>
            <a:spLocks noGrp="1"/>
          </p:cNvSpPr>
          <p:nvPr>
            <p:ph type="title"/>
          </p:nvPr>
        </p:nvSpPr>
        <p:spPr/>
        <p:txBody>
          <a:bodyPr/>
          <a:lstStyle/>
          <a:p>
            <a:r>
              <a:rPr lang="en-IN" dirty="0"/>
              <a:t>Bitwise Operators</a:t>
            </a:r>
          </a:p>
        </p:txBody>
      </p:sp>
      <p:pic>
        <p:nvPicPr>
          <p:cNvPr id="5" name="Content Placeholder 4">
            <a:extLst>
              <a:ext uri="{FF2B5EF4-FFF2-40B4-BE49-F238E27FC236}">
                <a16:creationId xmlns:a16="http://schemas.microsoft.com/office/drawing/2014/main" id="{F8A6D0DB-4FC7-857A-2657-FFD50D99CC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552" t="35470" r="27048" b="41316"/>
          <a:stretch/>
        </p:blipFill>
        <p:spPr>
          <a:xfrm>
            <a:off x="621187" y="2442776"/>
            <a:ext cx="2815389" cy="1483897"/>
          </a:xfrm>
        </p:spPr>
      </p:pic>
      <p:sp>
        <p:nvSpPr>
          <p:cNvPr id="6" name="TextBox 5">
            <a:extLst>
              <a:ext uri="{FF2B5EF4-FFF2-40B4-BE49-F238E27FC236}">
                <a16:creationId xmlns:a16="http://schemas.microsoft.com/office/drawing/2014/main" id="{69A320F5-805B-8A43-9C25-802AB439F22C}"/>
              </a:ext>
            </a:extLst>
          </p:cNvPr>
          <p:cNvSpPr txBox="1"/>
          <p:nvPr/>
        </p:nvSpPr>
        <p:spPr>
          <a:xfrm>
            <a:off x="898358" y="2093497"/>
            <a:ext cx="184731" cy="369332"/>
          </a:xfrm>
          <a:prstGeom prst="rect">
            <a:avLst/>
          </a:prstGeom>
          <a:noFill/>
        </p:spPr>
        <p:txBody>
          <a:bodyPr wrap="none" rtlCol="0">
            <a:spAutoFit/>
          </a:bodyPr>
          <a:lstStyle/>
          <a:p>
            <a:endParaRPr lang="en-IN" dirty="0"/>
          </a:p>
        </p:txBody>
      </p:sp>
      <p:sp>
        <p:nvSpPr>
          <p:cNvPr id="8" name="TextBox 7">
            <a:extLst>
              <a:ext uri="{FF2B5EF4-FFF2-40B4-BE49-F238E27FC236}">
                <a16:creationId xmlns:a16="http://schemas.microsoft.com/office/drawing/2014/main" id="{ED382FDF-41F2-9EE9-6716-C97AC07414E0}"/>
              </a:ext>
            </a:extLst>
          </p:cNvPr>
          <p:cNvSpPr txBox="1"/>
          <p:nvPr/>
        </p:nvSpPr>
        <p:spPr>
          <a:xfrm>
            <a:off x="621187" y="1611050"/>
            <a:ext cx="6100010" cy="923330"/>
          </a:xfrm>
          <a:prstGeom prst="rect">
            <a:avLst/>
          </a:prstGeom>
          <a:noFill/>
        </p:spPr>
        <p:txBody>
          <a:bodyPr wrap="square">
            <a:spAutoFit/>
          </a:bodyPr>
          <a:lstStyle/>
          <a:p>
            <a:r>
              <a:rPr lang="en-US" dirty="0"/>
              <a:t>Bitwise operator works on bits and perform bit-by-bit operation. The truth tables for &amp;, |, and ^ are as follows −</a:t>
            </a:r>
            <a:endParaRPr lang="en-IN" dirty="0"/>
          </a:p>
        </p:txBody>
      </p:sp>
      <p:pic>
        <p:nvPicPr>
          <p:cNvPr id="11" name="Picture 10">
            <a:extLst>
              <a:ext uri="{FF2B5EF4-FFF2-40B4-BE49-F238E27FC236}">
                <a16:creationId xmlns:a16="http://schemas.microsoft.com/office/drawing/2014/main" id="{FFA4F76C-FCDE-7FC7-2857-C7825173E49A}"/>
              </a:ext>
            </a:extLst>
          </p:cNvPr>
          <p:cNvPicPr>
            <a:picLocks noChangeAspect="1"/>
          </p:cNvPicPr>
          <p:nvPr/>
        </p:nvPicPr>
        <p:blipFill rotWithShape="1">
          <a:blip r:embed="rId3">
            <a:extLst>
              <a:ext uri="{28A0092B-C50C-407E-A947-70E740481C1C}">
                <a14:useLocalDpi xmlns:a14="http://schemas.microsoft.com/office/drawing/2010/main" val="0"/>
              </a:ext>
            </a:extLst>
          </a:blip>
          <a:srcRect l="30616" t="25848" r="27396" b="20585"/>
          <a:stretch/>
        </p:blipFill>
        <p:spPr>
          <a:xfrm>
            <a:off x="5654398" y="2278163"/>
            <a:ext cx="4812632" cy="3673642"/>
          </a:xfrm>
          <a:prstGeom prst="rect">
            <a:avLst/>
          </a:prstGeom>
        </p:spPr>
      </p:pic>
      <p:sp>
        <p:nvSpPr>
          <p:cNvPr id="12" name="TextBox 11">
            <a:extLst>
              <a:ext uri="{FF2B5EF4-FFF2-40B4-BE49-F238E27FC236}">
                <a16:creationId xmlns:a16="http://schemas.microsoft.com/office/drawing/2014/main" id="{517F9A30-CD2F-8972-2489-6AF54A1A81CA}"/>
              </a:ext>
            </a:extLst>
          </p:cNvPr>
          <p:cNvSpPr txBox="1"/>
          <p:nvPr/>
        </p:nvSpPr>
        <p:spPr>
          <a:xfrm>
            <a:off x="417095" y="4539916"/>
            <a:ext cx="184731" cy="369332"/>
          </a:xfrm>
          <a:prstGeom prst="rect">
            <a:avLst/>
          </a:prstGeom>
          <a:noFill/>
        </p:spPr>
        <p:txBody>
          <a:bodyPr wrap="none" rtlCol="0">
            <a:spAutoFit/>
          </a:bodyPr>
          <a:lstStyle/>
          <a:p>
            <a:endParaRPr lang="en-IN" dirty="0"/>
          </a:p>
        </p:txBody>
      </p:sp>
      <p:sp>
        <p:nvSpPr>
          <p:cNvPr id="15" name="TextBox 14">
            <a:extLst>
              <a:ext uri="{FF2B5EF4-FFF2-40B4-BE49-F238E27FC236}">
                <a16:creationId xmlns:a16="http://schemas.microsoft.com/office/drawing/2014/main" id="{F082AEEB-7A51-C7A8-3A2A-0C97F40456FC}"/>
              </a:ext>
            </a:extLst>
          </p:cNvPr>
          <p:cNvSpPr txBox="1"/>
          <p:nvPr/>
        </p:nvSpPr>
        <p:spPr>
          <a:xfrm>
            <a:off x="601826" y="4016884"/>
            <a:ext cx="5362519" cy="2677656"/>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Assume if A = 60; and B = 13; now in binary format they will be as follows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 = 0011 1100</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 = 0000 1101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A&amp;B = 0000 1100</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A|B = 0011 1101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A^B = 0011 0001</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67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DBD5-C416-F957-41F3-665DC5AB0419}"/>
              </a:ext>
            </a:extLst>
          </p:cNvPr>
          <p:cNvSpPr>
            <a:spLocks noGrp="1"/>
          </p:cNvSpPr>
          <p:nvPr>
            <p:ph type="title"/>
          </p:nvPr>
        </p:nvSpPr>
        <p:spPr/>
        <p:txBody>
          <a:bodyPr/>
          <a:lstStyle/>
          <a:p>
            <a:r>
              <a:rPr lang="en-IN" dirty="0"/>
              <a:t>Ternary Operator</a:t>
            </a:r>
          </a:p>
        </p:txBody>
      </p:sp>
      <p:pic>
        <p:nvPicPr>
          <p:cNvPr id="5" name="Content Placeholder 4">
            <a:extLst>
              <a:ext uri="{FF2B5EF4-FFF2-40B4-BE49-F238E27FC236}">
                <a16:creationId xmlns:a16="http://schemas.microsoft.com/office/drawing/2014/main" id="{990E4482-28D2-85CE-F095-182A1BF039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546" t="36915" r="26672" b="48620"/>
          <a:stretch/>
        </p:blipFill>
        <p:spPr>
          <a:xfrm>
            <a:off x="6252300" y="2055041"/>
            <a:ext cx="3721770" cy="1856874"/>
          </a:xfrm>
        </p:spPr>
      </p:pic>
      <p:sp>
        <p:nvSpPr>
          <p:cNvPr id="6" name="TextBox 5">
            <a:extLst>
              <a:ext uri="{FF2B5EF4-FFF2-40B4-BE49-F238E27FC236}">
                <a16:creationId xmlns:a16="http://schemas.microsoft.com/office/drawing/2014/main" id="{BEE89ED2-5FFF-1471-7D93-EE4AE55E5E84}"/>
              </a:ext>
            </a:extLst>
          </p:cNvPr>
          <p:cNvSpPr txBox="1"/>
          <p:nvPr/>
        </p:nvSpPr>
        <p:spPr>
          <a:xfrm>
            <a:off x="422082" y="1690817"/>
            <a:ext cx="5270264"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t>
            </a:r>
          </a:p>
          <a:p>
            <a:r>
              <a:rPr lang="en-US" dirty="0">
                <a:latin typeface="Times New Roman" panose="02020603050405020304" pitchFamily="18" charset="0"/>
                <a:cs typeface="Times New Roman" panose="02020603050405020304" pitchFamily="18" charset="0"/>
              </a:rPr>
              <a:t>set x 10</a:t>
            </a:r>
          </a:p>
          <a:p>
            <a:r>
              <a:rPr lang="en-US" dirty="0">
                <a:latin typeface="Times New Roman" panose="02020603050405020304" pitchFamily="18" charset="0"/>
                <a:cs typeface="Times New Roman" panose="02020603050405020304" pitchFamily="18" charset="0"/>
              </a:rPr>
              <a:t>set result [expr {$x &gt; 5 ? "Greater than 5" : "Not greater than 5"}]</a:t>
            </a:r>
          </a:p>
          <a:p>
            <a:r>
              <a:rPr lang="en-US" dirty="0">
                <a:latin typeface="Times New Roman" panose="02020603050405020304" pitchFamily="18" charset="0"/>
                <a:cs typeface="Times New Roman" panose="02020603050405020304" pitchFamily="18" charset="0"/>
              </a:rPr>
              <a:t>puts $result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this example, the expr command is used to evaluate the ternary condition $x &gt; 5. If it is true, the result is set to "Greater than 5"; otherwise, it is set to "Not greater than 5". The result is then printed.</a:t>
            </a:r>
          </a:p>
        </p:txBody>
      </p:sp>
    </p:spTree>
    <p:extLst>
      <p:ext uri="{BB962C8B-B14F-4D97-AF65-F5344CB8AC3E}">
        <p14:creationId xmlns:p14="http://schemas.microsoft.com/office/powerpoint/2010/main" val="46451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8449-C747-078D-24B2-774F07CC8FAE}"/>
              </a:ext>
            </a:extLst>
          </p:cNvPr>
          <p:cNvSpPr>
            <a:spLocks noGrp="1"/>
          </p:cNvSpPr>
          <p:nvPr>
            <p:ph type="title"/>
          </p:nvPr>
        </p:nvSpPr>
        <p:spPr/>
        <p:txBody>
          <a:bodyPr/>
          <a:lstStyle/>
          <a:p>
            <a:r>
              <a:rPr lang="en-IN" dirty="0" err="1"/>
              <a:t>Tcl</a:t>
            </a:r>
            <a:r>
              <a:rPr lang="en-IN" dirty="0"/>
              <a:t> - Loops</a:t>
            </a:r>
          </a:p>
        </p:txBody>
      </p:sp>
      <p:pic>
        <p:nvPicPr>
          <p:cNvPr id="7" name="Content Placeholder 6">
            <a:extLst>
              <a:ext uri="{FF2B5EF4-FFF2-40B4-BE49-F238E27FC236}">
                <a16:creationId xmlns:a16="http://schemas.microsoft.com/office/drawing/2014/main" id="{7505EFEE-1163-3230-176E-9C3936C820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418" t="19350" r="27047" b="43246"/>
          <a:stretch/>
        </p:blipFill>
        <p:spPr>
          <a:xfrm>
            <a:off x="906376" y="3336758"/>
            <a:ext cx="4716381" cy="2775284"/>
          </a:xfrm>
        </p:spPr>
      </p:pic>
      <p:pic>
        <p:nvPicPr>
          <p:cNvPr id="9" name="Picture 8">
            <a:extLst>
              <a:ext uri="{FF2B5EF4-FFF2-40B4-BE49-F238E27FC236}">
                <a16:creationId xmlns:a16="http://schemas.microsoft.com/office/drawing/2014/main" id="{7655B91E-ECC4-A8B3-A31E-04BB4F68574F}"/>
              </a:ext>
            </a:extLst>
          </p:cNvPr>
          <p:cNvPicPr>
            <a:picLocks noChangeAspect="1"/>
          </p:cNvPicPr>
          <p:nvPr/>
        </p:nvPicPr>
        <p:blipFill rotWithShape="1">
          <a:blip r:embed="rId3">
            <a:extLst>
              <a:ext uri="{28A0092B-C50C-407E-A947-70E740481C1C}">
                <a14:useLocalDpi xmlns:a14="http://schemas.microsoft.com/office/drawing/2010/main" val="0"/>
              </a:ext>
            </a:extLst>
          </a:blip>
          <a:srcRect l="39083" t="55088" r="36354" b="4445"/>
          <a:stretch/>
        </p:blipFill>
        <p:spPr>
          <a:xfrm>
            <a:off x="6994359" y="1506893"/>
            <a:ext cx="2815390" cy="2775284"/>
          </a:xfrm>
          <a:prstGeom prst="rect">
            <a:avLst/>
          </a:prstGeom>
        </p:spPr>
      </p:pic>
      <p:sp>
        <p:nvSpPr>
          <p:cNvPr id="10" name="TextBox 9">
            <a:extLst>
              <a:ext uri="{FF2B5EF4-FFF2-40B4-BE49-F238E27FC236}">
                <a16:creationId xmlns:a16="http://schemas.microsoft.com/office/drawing/2014/main" id="{46D2A3C8-D776-C793-E537-FA3659EA4940}"/>
              </a:ext>
            </a:extLst>
          </p:cNvPr>
          <p:cNvSpPr txBox="1"/>
          <p:nvPr/>
        </p:nvSpPr>
        <p:spPr>
          <a:xfrm>
            <a:off x="677334" y="1417207"/>
            <a:ext cx="5791200" cy="1477328"/>
          </a:xfrm>
          <a:prstGeom prst="rect">
            <a:avLst/>
          </a:prstGeom>
          <a:noFill/>
        </p:spPr>
        <p:txBody>
          <a:bodyPr wrap="square" rtlCol="0">
            <a:spAutoFit/>
          </a:bodyPr>
          <a:lstStyle/>
          <a:p>
            <a:r>
              <a:rPr lang="en-US"/>
              <a:t>A loop statement allows us to execute a statement or group of statements multiple times and following is the general form of a loop statement in most of the programming languages −</a:t>
            </a:r>
          </a:p>
          <a:p>
            <a:endParaRPr lang="en-US" dirty="0"/>
          </a:p>
        </p:txBody>
      </p:sp>
    </p:spTree>
    <p:extLst>
      <p:ext uri="{BB962C8B-B14F-4D97-AF65-F5344CB8AC3E}">
        <p14:creationId xmlns:p14="http://schemas.microsoft.com/office/powerpoint/2010/main" val="40155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F99E-5D75-1FC3-0FB1-9C96715C842F}"/>
              </a:ext>
            </a:extLst>
          </p:cNvPr>
          <p:cNvSpPr>
            <a:spLocks noGrp="1"/>
          </p:cNvSpPr>
          <p:nvPr>
            <p:ph type="title"/>
          </p:nvPr>
        </p:nvSpPr>
        <p:spPr>
          <a:xfrm>
            <a:off x="388576" y="152400"/>
            <a:ext cx="8596668" cy="713874"/>
          </a:xfrm>
        </p:spPr>
        <p:txBody>
          <a:bodyPr/>
          <a:lstStyle/>
          <a:p>
            <a:r>
              <a:rPr lang="en-IN" dirty="0" err="1"/>
              <a:t>Tcl</a:t>
            </a:r>
            <a:r>
              <a:rPr lang="en-IN" dirty="0"/>
              <a:t> – Loops(</a:t>
            </a:r>
            <a:r>
              <a:rPr lang="en-IN" dirty="0" err="1"/>
              <a:t>cont</a:t>
            </a:r>
            <a:r>
              <a:rPr lang="en-IN" dirty="0"/>
              <a:t>)</a:t>
            </a:r>
          </a:p>
        </p:txBody>
      </p:sp>
      <p:sp>
        <p:nvSpPr>
          <p:cNvPr id="3" name="Content Placeholder 2">
            <a:extLst>
              <a:ext uri="{FF2B5EF4-FFF2-40B4-BE49-F238E27FC236}">
                <a16:creationId xmlns:a16="http://schemas.microsoft.com/office/drawing/2014/main" id="{049A2A7A-0093-79D1-368C-6DD3C9407842}"/>
              </a:ext>
            </a:extLst>
          </p:cNvPr>
          <p:cNvSpPr>
            <a:spLocks noGrp="1"/>
          </p:cNvSpPr>
          <p:nvPr>
            <p:ph idx="1"/>
          </p:nvPr>
        </p:nvSpPr>
        <p:spPr>
          <a:xfrm>
            <a:off x="500871" y="866274"/>
            <a:ext cx="9990666" cy="5558589"/>
          </a:xfrm>
        </p:spPr>
        <p:txBody>
          <a:bodyPr>
            <a:normAutofit fontScale="85000" lnSpcReduction="20000"/>
          </a:bodyPr>
          <a:lstStyle/>
          <a:p>
            <a:pPr marL="0" indent="0">
              <a:buNone/>
            </a:pPr>
            <a:r>
              <a:rPr lang="en-US" b="1" dirty="0"/>
              <a:t>1.For Loop</a:t>
            </a:r>
            <a:r>
              <a:rPr lang="en-US" dirty="0"/>
              <a:t>: The for loop is used for iterating a specific number of times.</a:t>
            </a:r>
          </a:p>
          <a:p>
            <a:pPr marL="0" indent="0">
              <a:buNone/>
            </a:pPr>
            <a:r>
              <a:rPr lang="en-US" dirty="0"/>
              <a:t>Syntax: for {initialize} {condition} {next} {</a:t>
            </a:r>
          </a:p>
          <a:p>
            <a:pPr marL="0" indent="0">
              <a:buNone/>
            </a:pPr>
            <a:r>
              <a:rPr lang="en-US" dirty="0"/>
              <a:t>           # Body of the loop   }</a:t>
            </a:r>
          </a:p>
          <a:p>
            <a:pPr marL="0" indent="0">
              <a:buNone/>
            </a:pPr>
            <a:r>
              <a:rPr lang="en-US" dirty="0"/>
              <a:t>Ex:   for {set </a:t>
            </a:r>
            <a:r>
              <a:rPr lang="en-US" dirty="0" err="1"/>
              <a:t>i</a:t>
            </a:r>
            <a:r>
              <a:rPr lang="en-US" dirty="0"/>
              <a:t> 1} {$</a:t>
            </a:r>
            <a:r>
              <a:rPr lang="en-US" dirty="0" err="1"/>
              <a:t>i</a:t>
            </a:r>
            <a:r>
              <a:rPr lang="en-US" dirty="0"/>
              <a:t> &lt;= 5} {</a:t>
            </a:r>
            <a:r>
              <a:rPr lang="en-US" dirty="0" err="1"/>
              <a:t>incr</a:t>
            </a:r>
            <a:r>
              <a:rPr lang="en-US" dirty="0"/>
              <a:t> </a:t>
            </a:r>
            <a:r>
              <a:rPr lang="en-US" dirty="0" err="1"/>
              <a:t>i</a:t>
            </a:r>
            <a:r>
              <a:rPr lang="en-US" dirty="0"/>
              <a:t>} {</a:t>
            </a:r>
          </a:p>
          <a:p>
            <a:pPr marL="0" indent="0">
              <a:buNone/>
            </a:pPr>
            <a:r>
              <a:rPr lang="en-US" dirty="0"/>
              <a:t>         puts "Iteration $</a:t>
            </a:r>
            <a:r>
              <a:rPr lang="en-US" dirty="0" err="1"/>
              <a:t>i</a:t>
            </a:r>
            <a:r>
              <a:rPr lang="en-US" dirty="0"/>
              <a:t>“  }</a:t>
            </a:r>
          </a:p>
          <a:p>
            <a:pPr marL="0" indent="0">
              <a:buNone/>
            </a:pPr>
            <a:r>
              <a:rPr lang="en-US" b="1" dirty="0"/>
              <a:t>2.While Loop</a:t>
            </a:r>
            <a:r>
              <a:rPr lang="en-US" dirty="0"/>
              <a:t>: The while loop is used for iterating as long as a specified condition is true.</a:t>
            </a:r>
          </a:p>
          <a:p>
            <a:pPr marL="0" indent="0">
              <a:buNone/>
            </a:pPr>
            <a:r>
              <a:rPr lang="en-US" dirty="0"/>
              <a:t>Syntax: while {condition} {</a:t>
            </a:r>
          </a:p>
          <a:p>
            <a:pPr marL="0" indent="0">
              <a:buNone/>
            </a:pPr>
            <a:r>
              <a:rPr lang="en-US" dirty="0"/>
              <a:t>     # Body of the loop }</a:t>
            </a:r>
          </a:p>
          <a:p>
            <a:pPr marL="0" indent="0">
              <a:buNone/>
            </a:pPr>
            <a:r>
              <a:rPr lang="en-US" dirty="0"/>
              <a:t>Ex: set j 1</a:t>
            </a:r>
          </a:p>
          <a:p>
            <a:pPr marL="0" indent="0">
              <a:buNone/>
            </a:pPr>
            <a:r>
              <a:rPr lang="en-US" dirty="0"/>
              <a:t>while {$j &lt;= 5} {</a:t>
            </a:r>
          </a:p>
          <a:p>
            <a:pPr marL="0" indent="0">
              <a:buNone/>
            </a:pPr>
            <a:r>
              <a:rPr lang="en-US" dirty="0"/>
              <a:t>    puts "Iteration $j"</a:t>
            </a:r>
          </a:p>
          <a:p>
            <a:pPr marL="0" indent="0">
              <a:buNone/>
            </a:pPr>
            <a:r>
              <a:rPr lang="en-US" dirty="0"/>
              <a:t>    </a:t>
            </a:r>
            <a:r>
              <a:rPr lang="en-US" dirty="0" err="1"/>
              <a:t>incr</a:t>
            </a:r>
            <a:r>
              <a:rPr lang="en-US" dirty="0"/>
              <a:t> j</a:t>
            </a:r>
          </a:p>
          <a:p>
            <a:pPr marL="0" indent="0">
              <a:buNone/>
            </a:pPr>
            <a:r>
              <a:rPr lang="en-US" dirty="0"/>
              <a:t>}</a:t>
            </a:r>
          </a:p>
          <a:p>
            <a:pPr marL="0" indent="0">
              <a:buNone/>
            </a:pPr>
            <a:r>
              <a:rPr lang="en-US" b="1" dirty="0"/>
              <a:t>3.Foreach Loop</a:t>
            </a:r>
            <a:r>
              <a:rPr lang="en-US" dirty="0"/>
              <a:t>:  The foreach loop is used for iterating over elements in a list.</a:t>
            </a:r>
          </a:p>
          <a:p>
            <a:pPr marL="0" indent="0">
              <a:buNone/>
            </a:pPr>
            <a:r>
              <a:rPr lang="en-US" dirty="0"/>
              <a:t>Syntax:   foreach variable list {                                                        EX:</a:t>
            </a:r>
          </a:p>
          <a:p>
            <a:pPr marL="0" indent="0">
              <a:buNone/>
            </a:pPr>
            <a:r>
              <a:rPr lang="en-US" dirty="0"/>
              <a:t>    # Body of the loop                                                                   </a:t>
            </a:r>
          </a:p>
          <a:p>
            <a:pPr marL="0" indent="0">
              <a:buNone/>
            </a:pP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7" name="TextBox 6">
            <a:extLst>
              <a:ext uri="{FF2B5EF4-FFF2-40B4-BE49-F238E27FC236}">
                <a16:creationId xmlns:a16="http://schemas.microsoft.com/office/drawing/2014/main" id="{0169E8D5-B553-9FCA-0A58-E3FE1A55C843}"/>
              </a:ext>
            </a:extLst>
          </p:cNvPr>
          <p:cNvSpPr txBox="1"/>
          <p:nvPr/>
        </p:nvSpPr>
        <p:spPr>
          <a:xfrm>
            <a:off x="4879415" y="5409200"/>
            <a:ext cx="3090911" cy="1015663"/>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Ex: </a:t>
            </a:r>
            <a:r>
              <a:rPr lang="en-IN" sz="1600" dirty="0">
                <a:latin typeface="Times New Roman" panose="02020603050405020304" pitchFamily="18" charset="0"/>
                <a:cs typeface="Times New Roman" panose="02020603050405020304" pitchFamily="18" charset="0"/>
              </a:rPr>
              <a:t>set fruits {apple banana cherry}</a:t>
            </a:r>
          </a:p>
          <a:p>
            <a:r>
              <a:rPr lang="en-IN" sz="1600" dirty="0">
                <a:latin typeface="Times New Roman" panose="02020603050405020304" pitchFamily="18" charset="0"/>
                <a:cs typeface="Times New Roman" panose="02020603050405020304" pitchFamily="18" charset="0"/>
              </a:rPr>
              <a:t>foreach fruit $fruits {</a:t>
            </a:r>
          </a:p>
          <a:p>
            <a:r>
              <a:rPr lang="en-IN" sz="1600" dirty="0">
                <a:latin typeface="Times New Roman" panose="02020603050405020304" pitchFamily="18" charset="0"/>
                <a:cs typeface="Times New Roman" panose="02020603050405020304" pitchFamily="18" charset="0"/>
              </a:rPr>
              <a:t>    puts "Current fruit: $fruit"</a:t>
            </a:r>
          </a:p>
          <a:p>
            <a:r>
              <a:rPr lang="en-IN"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498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ACCC-2380-9ACB-40C5-63BB14400479}"/>
              </a:ext>
            </a:extLst>
          </p:cNvPr>
          <p:cNvSpPr>
            <a:spLocks noGrp="1"/>
          </p:cNvSpPr>
          <p:nvPr>
            <p:ph type="title"/>
          </p:nvPr>
        </p:nvSpPr>
        <p:spPr>
          <a:xfrm>
            <a:off x="436703" y="288758"/>
            <a:ext cx="8596668" cy="593558"/>
          </a:xfrm>
        </p:spPr>
        <p:txBody>
          <a:bodyPr>
            <a:normAutofit fontScale="90000"/>
          </a:bodyPr>
          <a:lstStyle/>
          <a:p>
            <a:r>
              <a:rPr lang="en-IN" dirty="0"/>
              <a:t>Arrays</a:t>
            </a:r>
          </a:p>
        </p:txBody>
      </p:sp>
      <p:sp>
        <p:nvSpPr>
          <p:cNvPr id="3" name="Content Placeholder 2">
            <a:extLst>
              <a:ext uri="{FF2B5EF4-FFF2-40B4-BE49-F238E27FC236}">
                <a16:creationId xmlns:a16="http://schemas.microsoft.com/office/drawing/2014/main" id="{90F35C6D-DA50-12A0-471B-C5695B3290D6}"/>
              </a:ext>
            </a:extLst>
          </p:cNvPr>
          <p:cNvSpPr>
            <a:spLocks noGrp="1"/>
          </p:cNvSpPr>
          <p:nvPr>
            <p:ph idx="1"/>
          </p:nvPr>
        </p:nvSpPr>
        <p:spPr>
          <a:xfrm>
            <a:off x="436703" y="1366505"/>
            <a:ext cx="10006708" cy="4962106"/>
          </a:xfrm>
        </p:spPr>
        <p:txBody>
          <a:bodyPr>
            <a:normAutofit/>
          </a:bodyPr>
          <a:lstStyle/>
          <a:p>
            <a:pPr marL="0" indent="0">
              <a:buNone/>
            </a:pPr>
            <a:r>
              <a:rPr lang="en-US" b="0" i="0" dirty="0">
                <a:solidFill>
                  <a:srgbClr val="000000"/>
                </a:solidFill>
                <a:effectLst/>
                <a:latin typeface="Verdana" panose="020B0604030504040204" pitchFamily="34" charset="0"/>
              </a:rPr>
              <a:t>	An array is a systematic arrangement of a group of elements using indices. The syntax for the conventional array is shown below.</a:t>
            </a:r>
          </a:p>
          <a:p>
            <a:pPr marL="0" indent="0">
              <a:buNone/>
            </a:pPr>
            <a:r>
              <a:rPr lang="en-US" dirty="0">
                <a:solidFill>
                  <a:srgbClr val="000000"/>
                </a:solidFill>
                <a:latin typeface="Verdana" panose="020B0604030504040204" pitchFamily="34" charset="0"/>
              </a:rPr>
              <a:t>Basic operations performed on Arrays:</a:t>
            </a:r>
          </a:p>
          <a:p>
            <a:pPr marL="0" indent="0">
              <a:buNone/>
            </a:pPr>
            <a:r>
              <a:rPr lang="en-IN" b="1" i="0" dirty="0">
                <a:effectLst/>
                <a:latin typeface="Söhne"/>
              </a:rPr>
              <a:t>1.Creating an Array:</a:t>
            </a:r>
          </a:p>
          <a:p>
            <a:pPr marL="0" indent="0">
              <a:buNone/>
            </a:pPr>
            <a:r>
              <a:rPr lang="en-US" dirty="0"/>
              <a:t>array set </a:t>
            </a:r>
            <a:r>
              <a:rPr lang="en-US" dirty="0" err="1"/>
              <a:t>myArray</a:t>
            </a:r>
            <a:r>
              <a:rPr lang="en-US" dirty="0"/>
              <a:t> {</a:t>
            </a:r>
          </a:p>
          <a:p>
            <a:pPr marL="0" indent="0">
              <a:buNone/>
            </a:pPr>
            <a:r>
              <a:rPr lang="en-US" dirty="0"/>
              <a:t>    key1 value1</a:t>
            </a:r>
          </a:p>
          <a:p>
            <a:pPr marL="0" indent="0">
              <a:buNone/>
            </a:pPr>
            <a:r>
              <a:rPr lang="en-US" dirty="0"/>
              <a:t>    key2 value2</a:t>
            </a:r>
          </a:p>
          <a:p>
            <a:pPr marL="0" indent="0">
              <a:buNone/>
            </a:pPr>
            <a:r>
              <a:rPr lang="en-US" dirty="0"/>
              <a:t>    key3 value3</a:t>
            </a:r>
          </a:p>
          <a:p>
            <a:pPr marL="0" indent="0">
              <a:buNone/>
            </a:pPr>
            <a:r>
              <a:rPr lang="en-US" dirty="0"/>
              <a:t>}</a:t>
            </a:r>
          </a:p>
          <a:p>
            <a:pPr marL="0" indent="0">
              <a:buNone/>
            </a:pPr>
            <a:r>
              <a:rPr lang="en-IN" b="1" i="0" dirty="0">
                <a:effectLst/>
                <a:latin typeface="Söhne"/>
              </a:rPr>
              <a:t>3.Modifying Array Elements:</a:t>
            </a:r>
          </a:p>
          <a:p>
            <a:pPr marL="0" indent="0">
              <a:buNone/>
            </a:pPr>
            <a:r>
              <a:rPr lang="en-IN" dirty="0"/>
              <a:t>    set </a:t>
            </a:r>
            <a:r>
              <a:rPr lang="en-IN" dirty="0" err="1"/>
              <a:t>myArray</a:t>
            </a:r>
            <a:r>
              <a:rPr lang="en-IN" dirty="0"/>
              <a:t>(key2) </a:t>
            </a:r>
            <a:r>
              <a:rPr lang="en-IN" dirty="0" err="1"/>
              <a:t>newValue</a:t>
            </a: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3A8DBC89-A113-29D2-73D0-B07CC87D4EDA}"/>
              </a:ext>
            </a:extLst>
          </p:cNvPr>
          <p:cNvSpPr txBox="1"/>
          <p:nvPr/>
        </p:nvSpPr>
        <p:spPr>
          <a:xfrm>
            <a:off x="5069304" y="2430379"/>
            <a:ext cx="3231975" cy="1200329"/>
          </a:xfrm>
          <a:prstGeom prst="rect">
            <a:avLst/>
          </a:prstGeom>
          <a:noFill/>
        </p:spPr>
        <p:txBody>
          <a:bodyPr wrap="none" rtlCol="0">
            <a:spAutoFit/>
          </a:bodyPr>
          <a:lstStyle/>
          <a:p>
            <a:r>
              <a:rPr lang="en-IN" b="1" i="0" dirty="0">
                <a:effectLst/>
                <a:latin typeface="Söhne"/>
              </a:rPr>
              <a:t>2.Accessing Array Elements:</a:t>
            </a:r>
            <a:endParaRPr lang="en-IN" b="1" dirty="0">
              <a:latin typeface="Söhne"/>
            </a:endParaRPr>
          </a:p>
          <a:p>
            <a:pPr marL="0" indent="0">
              <a:buNone/>
            </a:pPr>
            <a:r>
              <a:rPr lang="en-IN" dirty="0"/>
              <a:t>      set value $</a:t>
            </a:r>
            <a:r>
              <a:rPr lang="en-IN" dirty="0" err="1"/>
              <a:t>myArray</a:t>
            </a:r>
            <a:r>
              <a:rPr lang="en-IN" dirty="0"/>
              <a:t>(key1)</a:t>
            </a:r>
          </a:p>
          <a:p>
            <a:pPr marL="0" indent="0">
              <a:buNone/>
            </a:pPr>
            <a:endParaRPr lang="en-IN" dirty="0"/>
          </a:p>
          <a:p>
            <a:endParaRPr lang="en-IN" dirty="0"/>
          </a:p>
        </p:txBody>
      </p:sp>
      <p:sp>
        <p:nvSpPr>
          <p:cNvPr id="5" name="TextBox 4">
            <a:extLst>
              <a:ext uri="{FF2B5EF4-FFF2-40B4-BE49-F238E27FC236}">
                <a16:creationId xmlns:a16="http://schemas.microsoft.com/office/drawing/2014/main" id="{BE4BFB2D-DFFD-5242-D81C-8F7A238A33CA}"/>
              </a:ext>
            </a:extLst>
          </p:cNvPr>
          <p:cNvSpPr txBox="1"/>
          <p:nvPr/>
        </p:nvSpPr>
        <p:spPr>
          <a:xfrm>
            <a:off x="4965032" y="4751657"/>
            <a:ext cx="4956678" cy="2031325"/>
          </a:xfrm>
          <a:prstGeom prst="rect">
            <a:avLst/>
          </a:prstGeom>
          <a:noFill/>
        </p:spPr>
        <p:txBody>
          <a:bodyPr wrap="none" rtlCol="0">
            <a:spAutoFit/>
          </a:bodyPr>
          <a:lstStyle/>
          <a:p>
            <a:r>
              <a:rPr lang="en-US" b="1" i="0" dirty="0">
                <a:effectLst/>
                <a:latin typeface="Söhne"/>
              </a:rPr>
              <a:t>4.Checking if a Key Exists in an Array:</a:t>
            </a:r>
          </a:p>
          <a:p>
            <a:r>
              <a:rPr lang="en-US" dirty="0"/>
              <a:t>if {[info exists </a:t>
            </a:r>
            <a:r>
              <a:rPr lang="en-US" dirty="0" err="1"/>
              <a:t>myArray</a:t>
            </a:r>
            <a:r>
              <a:rPr lang="en-US" dirty="0"/>
              <a:t>(key3)]} {</a:t>
            </a:r>
          </a:p>
          <a:p>
            <a:r>
              <a:rPr lang="en-US" dirty="0"/>
              <a:t>    puts "Key 'key3' exists in the array."</a:t>
            </a:r>
          </a:p>
          <a:p>
            <a:r>
              <a:rPr lang="en-US" dirty="0"/>
              <a:t>} else {</a:t>
            </a:r>
          </a:p>
          <a:p>
            <a:r>
              <a:rPr lang="en-US" dirty="0"/>
              <a:t>    puts "Key 'key3' does not exist in the array."</a:t>
            </a:r>
          </a:p>
          <a:p>
            <a:r>
              <a:rPr lang="en-US" dirty="0"/>
              <a:t>}</a:t>
            </a:r>
          </a:p>
          <a:p>
            <a:endParaRPr lang="en-IN" dirty="0"/>
          </a:p>
        </p:txBody>
      </p:sp>
    </p:spTree>
    <p:extLst>
      <p:ext uri="{BB962C8B-B14F-4D97-AF65-F5344CB8AC3E}">
        <p14:creationId xmlns:p14="http://schemas.microsoft.com/office/powerpoint/2010/main" val="120023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225C-3667-66B1-B1E7-928D23A8BD0C}"/>
              </a:ext>
            </a:extLst>
          </p:cNvPr>
          <p:cNvSpPr>
            <a:spLocks noGrp="1"/>
          </p:cNvSpPr>
          <p:nvPr>
            <p:ph type="title"/>
          </p:nvPr>
        </p:nvSpPr>
        <p:spPr>
          <a:xfrm>
            <a:off x="212113" y="215059"/>
            <a:ext cx="8596668" cy="601579"/>
          </a:xfrm>
        </p:spPr>
        <p:txBody>
          <a:bodyPr>
            <a:normAutofit fontScale="90000"/>
          </a:bodyPr>
          <a:lstStyle/>
          <a:p>
            <a:r>
              <a:rPr lang="en-IN" dirty="0"/>
              <a:t>Arrays(</a:t>
            </a:r>
            <a:r>
              <a:rPr lang="en-IN" dirty="0" err="1"/>
              <a:t>cont</a:t>
            </a:r>
            <a:r>
              <a:rPr lang="en-IN" dirty="0"/>
              <a:t>)</a:t>
            </a:r>
          </a:p>
        </p:txBody>
      </p:sp>
      <p:sp>
        <p:nvSpPr>
          <p:cNvPr id="3" name="Content Placeholder 2">
            <a:extLst>
              <a:ext uri="{FF2B5EF4-FFF2-40B4-BE49-F238E27FC236}">
                <a16:creationId xmlns:a16="http://schemas.microsoft.com/office/drawing/2014/main" id="{06C89653-BA96-56F7-DAC4-A4046C0B5E36}"/>
              </a:ext>
            </a:extLst>
          </p:cNvPr>
          <p:cNvSpPr>
            <a:spLocks noGrp="1"/>
          </p:cNvSpPr>
          <p:nvPr>
            <p:ph idx="1"/>
          </p:nvPr>
        </p:nvSpPr>
        <p:spPr>
          <a:xfrm>
            <a:off x="212113" y="1141916"/>
            <a:ext cx="10752666" cy="3880773"/>
          </a:xfrm>
        </p:spPr>
        <p:txBody>
          <a:bodyPr/>
          <a:lstStyle/>
          <a:p>
            <a:pPr marL="0" indent="0">
              <a:buNone/>
            </a:pPr>
            <a:r>
              <a:rPr lang="en-US" b="1" i="0" dirty="0">
                <a:effectLst/>
                <a:latin typeface="Söhne"/>
              </a:rPr>
              <a:t>5.Deleting an Element from an Array:</a:t>
            </a:r>
          </a:p>
          <a:p>
            <a:pPr marL="0" indent="0">
              <a:buNone/>
            </a:pPr>
            <a:r>
              <a:rPr lang="en-IN" dirty="0"/>
              <a:t>             unset </a:t>
            </a:r>
            <a:r>
              <a:rPr lang="en-IN" dirty="0" err="1"/>
              <a:t>arrayName</a:t>
            </a:r>
            <a:r>
              <a:rPr lang="en-IN" dirty="0"/>
              <a:t>(key)</a:t>
            </a:r>
          </a:p>
          <a:p>
            <a:pPr marL="0" indent="0">
              <a:buNone/>
            </a:pPr>
            <a:r>
              <a:rPr lang="en-IN" dirty="0"/>
              <a:t>6.</a:t>
            </a:r>
            <a:r>
              <a:rPr lang="en-IN" b="0" i="0" dirty="0">
                <a:solidFill>
                  <a:srgbClr val="000000"/>
                </a:solidFill>
                <a:effectLst/>
                <a:latin typeface="var(--ff-lato)"/>
              </a:rPr>
              <a:t> </a:t>
            </a:r>
            <a:r>
              <a:rPr lang="en-IN" b="1" i="0" dirty="0">
                <a:solidFill>
                  <a:srgbClr val="000000"/>
                </a:solidFill>
                <a:effectLst/>
                <a:latin typeface="var(--ff-lato)"/>
              </a:rPr>
              <a:t>Size of Array:</a:t>
            </a:r>
          </a:p>
          <a:p>
            <a:pPr marL="0" indent="0">
              <a:buNone/>
            </a:pPr>
            <a:r>
              <a:rPr lang="en-IN" b="1" dirty="0">
                <a:solidFill>
                  <a:srgbClr val="000000"/>
                </a:solidFill>
                <a:latin typeface="var(--ff-lato)"/>
              </a:rPr>
              <a:t>                 </a:t>
            </a:r>
            <a:r>
              <a:rPr lang="en-IN" dirty="0"/>
              <a:t>[array size </a:t>
            </a:r>
            <a:r>
              <a:rPr lang="en-IN" dirty="0" err="1"/>
              <a:t>variablename</a:t>
            </a:r>
            <a:r>
              <a:rPr lang="en-IN" dirty="0"/>
              <a:t>]</a:t>
            </a:r>
          </a:p>
          <a:p>
            <a:pPr marL="0" indent="0">
              <a:buNone/>
            </a:pPr>
            <a:endParaRPr lang="en-IN" dirty="0"/>
          </a:p>
        </p:txBody>
      </p:sp>
      <p:sp>
        <p:nvSpPr>
          <p:cNvPr id="5" name="TextBox 4">
            <a:extLst>
              <a:ext uri="{FF2B5EF4-FFF2-40B4-BE49-F238E27FC236}">
                <a16:creationId xmlns:a16="http://schemas.microsoft.com/office/drawing/2014/main" id="{83103F22-4544-4455-48AF-053AFD051BE6}"/>
              </a:ext>
            </a:extLst>
          </p:cNvPr>
          <p:cNvSpPr txBox="1"/>
          <p:nvPr/>
        </p:nvSpPr>
        <p:spPr>
          <a:xfrm>
            <a:off x="4604084" y="704344"/>
            <a:ext cx="4748463" cy="634019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Creating an array</a:t>
            </a:r>
          </a:p>
          <a:p>
            <a:r>
              <a:rPr lang="en-US" sz="1400" dirty="0">
                <a:latin typeface="Times New Roman" panose="02020603050405020304" pitchFamily="18" charset="0"/>
                <a:cs typeface="Times New Roman" panose="02020603050405020304" pitchFamily="18" charset="0"/>
              </a:rPr>
              <a:t>array set fruits {</a:t>
            </a:r>
          </a:p>
          <a:p>
            <a:r>
              <a:rPr lang="en-US" sz="1400" dirty="0">
                <a:latin typeface="Times New Roman" panose="02020603050405020304" pitchFamily="18" charset="0"/>
                <a:cs typeface="Times New Roman" panose="02020603050405020304" pitchFamily="18" charset="0"/>
              </a:rPr>
              <a:t>    apple red</a:t>
            </a:r>
          </a:p>
          <a:p>
            <a:r>
              <a:rPr lang="en-US" sz="1400" dirty="0">
                <a:latin typeface="Times New Roman" panose="02020603050405020304" pitchFamily="18" charset="0"/>
                <a:cs typeface="Times New Roman" panose="02020603050405020304" pitchFamily="18" charset="0"/>
              </a:rPr>
              <a:t>    banana yellow</a:t>
            </a:r>
          </a:p>
          <a:p>
            <a:r>
              <a:rPr lang="en-US" sz="1400" dirty="0">
                <a:latin typeface="Times New Roman" panose="02020603050405020304" pitchFamily="18" charset="0"/>
                <a:cs typeface="Times New Roman" panose="02020603050405020304" pitchFamily="18" charset="0"/>
              </a:rPr>
              <a:t>    cherry red</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Accessing and modifying array elements</a:t>
            </a:r>
          </a:p>
          <a:p>
            <a:r>
              <a:rPr lang="en-US" sz="1400" dirty="0">
                <a:latin typeface="Times New Roman" panose="02020603050405020304" pitchFamily="18" charset="0"/>
                <a:cs typeface="Times New Roman" panose="02020603050405020304" pitchFamily="18" charset="0"/>
              </a:rPr>
              <a:t>set color $fruits(banana)</a:t>
            </a:r>
          </a:p>
          <a:p>
            <a:r>
              <a:rPr lang="en-US" sz="1400" dirty="0">
                <a:latin typeface="Times New Roman" panose="02020603050405020304" pitchFamily="18" charset="0"/>
                <a:cs typeface="Times New Roman" panose="02020603050405020304" pitchFamily="18" charset="0"/>
              </a:rPr>
              <a:t>puts "Color of banana: $color"</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set fruits(cherry) green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Iterating over array elements</a:t>
            </a:r>
          </a:p>
          <a:p>
            <a:r>
              <a:rPr lang="en-US" sz="1400" dirty="0">
                <a:latin typeface="Times New Roman" panose="02020603050405020304" pitchFamily="18" charset="0"/>
                <a:cs typeface="Times New Roman" panose="02020603050405020304" pitchFamily="18" charset="0"/>
              </a:rPr>
              <a:t>foreach key [array names fruits] {</a:t>
            </a:r>
          </a:p>
          <a:p>
            <a:r>
              <a:rPr lang="en-US" sz="1400" dirty="0">
                <a:latin typeface="Times New Roman" panose="02020603050405020304" pitchFamily="18" charset="0"/>
                <a:cs typeface="Times New Roman" panose="02020603050405020304" pitchFamily="18" charset="0"/>
              </a:rPr>
              <a:t>    set value $fruits($key)</a:t>
            </a:r>
          </a:p>
          <a:p>
            <a:r>
              <a:rPr lang="en-US" sz="1400" dirty="0">
                <a:latin typeface="Times New Roman" panose="02020603050405020304" pitchFamily="18" charset="0"/>
                <a:cs typeface="Times New Roman" panose="02020603050405020304" pitchFamily="18" charset="0"/>
              </a:rPr>
              <a:t>    puts "$key: $value"</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Checking if a key exists</a:t>
            </a:r>
          </a:p>
          <a:p>
            <a:r>
              <a:rPr lang="en-US" sz="1400" dirty="0">
                <a:latin typeface="Times New Roman" panose="02020603050405020304" pitchFamily="18" charset="0"/>
                <a:cs typeface="Times New Roman" panose="02020603050405020304" pitchFamily="18" charset="0"/>
              </a:rPr>
              <a:t>if {[info exists fruits(grape)]} {</a:t>
            </a:r>
          </a:p>
          <a:p>
            <a:r>
              <a:rPr lang="en-US" sz="1400" dirty="0">
                <a:latin typeface="Times New Roman" panose="02020603050405020304" pitchFamily="18" charset="0"/>
                <a:cs typeface="Times New Roman" panose="02020603050405020304" pitchFamily="18" charset="0"/>
              </a:rPr>
              <a:t>    puts "Grape exists in the array."</a:t>
            </a:r>
          </a:p>
          <a:p>
            <a:r>
              <a:rPr lang="en-US" sz="1400" dirty="0">
                <a:latin typeface="Times New Roman" panose="02020603050405020304" pitchFamily="18" charset="0"/>
                <a:cs typeface="Times New Roman" panose="02020603050405020304" pitchFamily="18" charset="0"/>
              </a:rPr>
              <a:t>} else {</a:t>
            </a:r>
          </a:p>
          <a:p>
            <a:r>
              <a:rPr lang="en-US" sz="1400" dirty="0">
                <a:latin typeface="Times New Roman" panose="02020603050405020304" pitchFamily="18" charset="0"/>
                <a:cs typeface="Times New Roman" panose="02020603050405020304" pitchFamily="18" charset="0"/>
              </a:rPr>
              <a:t>    puts "Grape does not exist in the array."</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Deleting an element from the array</a:t>
            </a:r>
          </a:p>
          <a:p>
            <a:r>
              <a:rPr lang="en-US" sz="1400" dirty="0">
                <a:latin typeface="Times New Roman" panose="02020603050405020304" pitchFamily="18" charset="0"/>
                <a:cs typeface="Times New Roman" panose="02020603050405020304" pitchFamily="18" charset="0"/>
              </a:rPr>
              <a:t>unset fruits(apple)</a:t>
            </a:r>
          </a:p>
          <a:p>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506210-3F3A-C7C0-CCF9-108303A82A52}"/>
              </a:ext>
            </a:extLst>
          </p:cNvPr>
          <p:cNvSpPr txBox="1"/>
          <p:nvPr/>
        </p:nvSpPr>
        <p:spPr>
          <a:xfrm>
            <a:off x="4756484" y="449179"/>
            <a:ext cx="2321533" cy="369332"/>
          </a:xfrm>
          <a:prstGeom prst="rect">
            <a:avLst/>
          </a:prstGeom>
          <a:noFill/>
        </p:spPr>
        <p:txBody>
          <a:bodyPr wrap="none" rtlCol="0">
            <a:spAutoFit/>
          </a:bodyPr>
          <a:lstStyle/>
          <a:p>
            <a:r>
              <a:rPr lang="en-IN" dirty="0"/>
              <a:t>Example code Arrays</a:t>
            </a:r>
          </a:p>
        </p:txBody>
      </p:sp>
    </p:spTree>
    <p:extLst>
      <p:ext uri="{BB962C8B-B14F-4D97-AF65-F5344CB8AC3E}">
        <p14:creationId xmlns:p14="http://schemas.microsoft.com/office/powerpoint/2010/main" val="353647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96F8-9154-8A19-97CD-B6FF26724172}"/>
              </a:ext>
            </a:extLst>
          </p:cNvPr>
          <p:cNvSpPr>
            <a:spLocks noGrp="1"/>
          </p:cNvSpPr>
          <p:nvPr>
            <p:ph type="title"/>
          </p:nvPr>
        </p:nvSpPr>
        <p:spPr>
          <a:xfrm>
            <a:off x="220134" y="104274"/>
            <a:ext cx="8596668" cy="585537"/>
          </a:xfrm>
        </p:spPr>
        <p:txBody>
          <a:bodyPr>
            <a:normAutofit fontScale="90000"/>
          </a:bodyPr>
          <a:lstStyle/>
          <a:p>
            <a:r>
              <a:rPr lang="en-IN" dirty="0"/>
              <a:t>Strings</a:t>
            </a:r>
          </a:p>
        </p:txBody>
      </p:sp>
      <p:sp>
        <p:nvSpPr>
          <p:cNvPr id="3" name="Content Placeholder 2">
            <a:extLst>
              <a:ext uri="{FF2B5EF4-FFF2-40B4-BE49-F238E27FC236}">
                <a16:creationId xmlns:a16="http://schemas.microsoft.com/office/drawing/2014/main" id="{19304AF0-C422-4D00-63AC-4CEF39008602}"/>
              </a:ext>
            </a:extLst>
          </p:cNvPr>
          <p:cNvSpPr>
            <a:spLocks noGrp="1"/>
          </p:cNvSpPr>
          <p:nvPr>
            <p:ph idx="1"/>
          </p:nvPr>
        </p:nvSpPr>
        <p:spPr>
          <a:xfrm>
            <a:off x="220134" y="877221"/>
            <a:ext cx="9164498" cy="5026274"/>
          </a:xfrm>
        </p:spPr>
        <p:txBody>
          <a:bodyPr>
            <a:normAutofit/>
          </a:bodyPr>
          <a:lstStyle/>
          <a:p>
            <a:pPr marL="0" indent="0">
              <a:buNone/>
            </a:pPr>
            <a:r>
              <a:rPr lang="en-US" b="0" i="0" dirty="0">
                <a:solidFill>
                  <a:srgbClr val="000000"/>
                </a:solidFill>
                <a:effectLst/>
                <a:latin typeface="Verdana" panose="020B0604030504040204" pitchFamily="34" charset="0"/>
              </a:rPr>
              <a:t>	</a:t>
            </a:r>
            <a:r>
              <a:rPr lang="en-US" b="0" i="0" dirty="0">
                <a:solidFill>
                  <a:srgbClr val="000000"/>
                </a:solidFill>
                <a:effectLst/>
                <a:latin typeface="Times New Roman" panose="02020603050405020304" pitchFamily="18" charset="0"/>
                <a:cs typeface="Times New Roman" panose="02020603050405020304" pitchFamily="18" charset="0"/>
              </a:rPr>
              <a:t>The primitive data-type of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is string and often we can find quotes on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as string only language. These strings can contain alphanumeric character, just numbers, Boolean, or even binary data.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uses 16 bit </a:t>
            </a:r>
            <a:r>
              <a:rPr lang="en-US" b="0" i="0" dirty="0" err="1">
                <a:solidFill>
                  <a:srgbClr val="000000"/>
                </a:solidFill>
                <a:effectLst/>
                <a:latin typeface="Times New Roman" panose="02020603050405020304" pitchFamily="18" charset="0"/>
                <a:cs typeface="Times New Roman" panose="02020603050405020304" pitchFamily="18" charset="0"/>
              </a:rPr>
              <a:t>unicode</a:t>
            </a:r>
            <a:r>
              <a:rPr lang="en-US" b="0" i="0" dirty="0">
                <a:solidFill>
                  <a:srgbClr val="000000"/>
                </a:solidFill>
                <a:effectLst/>
                <a:latin typeface="Times New Roman" panose="02020603050405020304" pitchFamily="18" charset="0"/>
                <a:cs typeface="Times New Roman" panose="02020603050405020304" pitchFamily="18" charset="0"/>
              </a:rPr>
              <a:t> characters and alphanumeric characters can contain letters including non-Latin characters, number or punctuation</a:t>
            </a:r>
            <a:r>
              <a:rPr lang="en-US" b="0" i="0" dirty="0">
                <a:solidFill>
                  <a:srgbClr val="000000"/>
                </a:solidFill>
                <a:effectLst/>
                <a:latin typeface="Verdana" panose="020B0604030504040204" pitchFamily="34" charset="0"/>
              </a:rPr>
              <a:t>.</a:t>
            </a:r>
          </a:p>
          <a:p>
            <a:pPr>
              <a:buFont typeface="Wingdings" panose="05000000000000000000" pitchFamily="2" charset="2"/>
              <a:buChar char="q"/>
            </a:pPr>
            <a:r>
              <a:rPr lang="en-IN" b="1" i="0" dirty="0">
                <a:solidFill>
                  <a:srgbClr val="000000"/>
                </a:solidFill>
                <a:effectLst/>
                <a:latin typeface="Times New Roman" panose="02020603050405020304" pitchFamily="18" charset="0"/>
                <a:cs typeface="Times New Roman" panose="02020603050405020304" pitchFamily="18" charset="0"/>
              </a:rPr>
              <a:t>String Representations</a:t>
            </a:r>
          </a:p>
          <a:p>
            <a:r>
              <a:rPr lang="en-US" b="0" i="0" dirty="0">
                <a:solidFill>
                  <a:srgbClr val="000000"/>
                </a:solidFill>
                <a:effectLst/>
                <a:latin typeface="Times New Roman" panose="02020603050405020304" pitchFamily="18" charset="0"/>
                <a:cs typeface="Times New Roman" panose="02020603050405020304" pitchFamily="18" charset="0"/>
              </a:rPr>
              <a:t>Unlike other languages, in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you need not include double quotes when it's only a single word. </a:t>
            </a:r>
            <a:endParaRPr lang="en-US" dirty="0">
              <a:solidFill>
                <a:srgbClr val="000000"/>
              </a:solidFill>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When we want to represent multiple strings, we can use either double quotes or curly braces.</a:t>
            </a:r>
          </a:p>
          <a:p>
            <a:pPr marL="0" indent="0">
              <a:buNone/>
            </a:pPr>
            <a:r>
              <a:rPr lang="en-US" dirty="0">
                <a:solidFill>
                  <a:srgbClr val="000000"/>
                </a:solidFill>
                <a:latin typeface="Times New Roman" panose="02020603050405020304" pitchFamily="18" charset="0"/>
                <a:cs typeface="Times New Roman" panose="02020603050405020304" pitchFamily="18" charset="0"/>
              </a:rPr>
              <a:t>Ex: </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dirty="0">
                <a:solidFill>
                  <a:srgbClr val="000000"/>
                </a:solidFill>
                <a:latin typeface="Times New Roman" panose="02020603050405020304" pitchFamily="18" charset="0"/>
                <a:cs typeface="Times New Roman" panose="02020603050405020304" pitchFamily="18" charset="0"/>
              </a:rPr>
              <a:t>set </a:t>
            </a:r>
            <a:r>
              <a:rPr lang="en-US" dirty="0" err="1">
                <a:solidFill>
                  <a:srgbClr val="000000"/>
                </a:solidFill>
                <a:latin typeface="Times New Roman" panose="02020603050405020304" pitchFamily="18" charset="0"/>
                <a:cs typeface="Times New Roman" panose="02020603050405020304" pitchFamily="18" charset="0"/>
              </a:rPr>
              <a:t>myVariable</a:t>
            </a:r>
            <a:r>
              <a:rPr lang="en-US" dirty="0">
                <a:solidFill>
                  <a:srgbClr val="000000"/>
                </a:solidFill>
                <a:latin typeface="Times New Roman" panose="02020603050405020304" pitchFamily="18" charset="0"/>
                <a:cs typeface="Times New Roman" panose="02020603050405020304" pitchFamily="18" charset="0"/>
              </a:rPr>
              <a:t> "hello world"</a:t>
            </a:r>
          </a:p>
          <a:p>
            <a:pPr marL="0" indent="0">
              <a:buNone/>
            </a:pPr>
            <a:r>
              <a:rPr lang="en-US" dirty="0">
                <a:solidFill>
                  <a:srgbClr val="000000"/>
                </a:solidFill>
                <a:latin typeface="Times New Roman" panose="02020603050405020304" pitchFamily="18" charset="0"/>
                <a:cs typeface="Times New Roman" panose="02020603050405020304" pitchFamily="18" charset="0"/>
              </a:rPr>
              <a:t>puts $</a:t>
            </a:r>
            <a:r>
              <a:rPr lang="en-US" dirty="0" err="1">
                <a:solidFill>
                  <a:srgbClr val="000000"/>
                </a:solidFill>
                <a:latin typeface="Times New Roman" panose="02020603050405020304" pitchFamily="18" charset="0"/>
                <a:cs typeface="Times New Roman" panose="02020603050405020304" pitchFamily="18" charset="0"/>
              </a:rPr>
              <a:t>myVariable</a:t>
            </a:r>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r>
              <a:rPr lang="en-US" dirty="0">
                <a:solidFill>
                  <a:srgbClr val="000000"/>
                </a:solidFill>
                <a:latin typeface="Times New Roman" panose="02020603050405020304" pitchFamily="18" charset="0"/>
                <a:cs typeface="Times New Roman" panose="02020603050405020304" pitchFamily="18" charset="0"/>
              </a:rPr>
              <a:t>set </a:t>
            </a:r>
            <a:r>
              <a:rPr lang="en-US" dirty="0" err="1">
                <a:solidFill>
                  <a:srgbClr val="000000"/>
                </a:solidFill>
                <a:latin typeface="Times New Roman" panose="02020603050405020304" pitchFamily="18" charset="0"/>
                <a:cs typeface="Times New Roman" panose="02020603050405020304" pitchFamily="18" charset="0"/>
              </a:rPr>
              <a:t>myVariable</a:t>
            </a:r>
            <a:r>
              <a:rPr lang="en-US" dirty="0">
                <a:solidFill>
                  <a:srgbClr val="000000"/>
                </a:solidFill>
                <a:latin typeface="Times New Roman" panose="02020603050405020304" pitchFamily="18" charset="0"/>
                <a:cs typeface="Times New Roman" panose="02020603050405020304" pitchFamily="18" charset="0"/>
              </a:rPr>
              <a:t> {hello world}</a:t>
            </a:r>
          </a:p>
          <a:p>
            <a:pPr marL="0" indent="0">
              <a:buNone/>
            </a:pPr>
            <a:r>
              <a:rPr lang="en-US" dirty="0">
                <a:solidFill>
                  <a:srgbClr val="000000"/>
                </a:solidFill>
                <a:latin typeface="Times New Roman" panose="02020603050405020304" pitchFamily="18" charset="0"/>
                <a:cs typeface="Times New Roman" panose="02020603050405020304" pitchFamily="18" charset="0"/>
              </a:rPr>
              <a:t>puts $</a:t>
            </a:r>
            <a:r>
              <a:rPr lang="en-US" dirty="0" err="1">
                <a:solidFill>
                  <a:srgbClr val="000000"/>
                </a:solidFill>
                <a:latin typeface="Times New Roman" panose="02020603050405020304" pitchFamily="18" charset="0"/>
                <a:cs typeface="Times New Roman" panose="02020603050405020304" pitchFamily="18" charset="0"/>
              </a:rPr>
              <a:t>myVariable</a:t>
            </a:r>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64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1398-1FDB-1BC0-BFEE-464D7F991320}"/>
              </a:ext>
            </a:extLst>
          </p:cNvPr>
          <p:cNvSpPr>
            <a:spLocks noGrp="1"/>
          </p:cNvSpPr>
          <p:nvPr>
            <p:ph type="title"/>
          </p:nvPr>
        </p:nvSpPr>
        <p:spPr/>
        <p:txBody>
          <a:bodyPr/>
          <a:lstStyle/>
          <a:p>
            <a:r>
              <a:rPr lang="en-IN" dirty="0"/>
              <a:t>Strings(</a:t>
            </a:r>
            <a:r>
              <a:rPr lang="en-IN" dirty="0" err="1"/>
              <a:t>cont</a:t>
            </a:r>
            <a:r>
              <a:rPr lang="en-IN" dirty="0"/>
              <a:t>)</a:t>
            </a:r>
          </a:p>
        </p:txBody>
      </p:sp>
      <p:pic>
        <p:nvPicPr>
          <p:cNvPr id="9" name="Content Placeholder 8">
            <a:extLst>
              <a:ext uri="{FF2B5EF4-FFF2-40B4-BE49-F238E27FC236}">
                <a16:creationId xmlns:a16="http://schemas.microsoft.com/office/drawing/2014/main" id="{EB57C22A-37A0-92A1-1857-7A179089FE2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9612" t="21102" r="27098" b="2640"/>
          <a:stretch/>
        </p:blipFill>
        <p:spPr>
          <a:xfrm>
            <a:off x="433138" y="1676399"/>
            <a:ext cx="5414210" cy="4684296"/>
          </a:xfrm>
        </p:spPr>
      </p:pic>
      <p:pic>
        <p:nvPicPr>
          <p:cNvPr id="11" name="Content Placeholder 10">
            <a:extLst>
              <a:ext uri="{FF2B5EF4-FFF2-40B4-BE49-F238E27FC236}">
                <a16:creationId xmlns:a16="http://schemas.microsoft.com/office/drawing/2014/main" id="{7C2F4BFA-7210-F76F-B589-500940AAD225}"/>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30453" t="21542" r="27364" b="29934"/>
          <a:stretch/>
        </p:blipFill>
        <p:spPr>
          <a:xfrm>
            <a:off x="5847348" y="1676399"/>
            <a:ext cx="4387515" cy="4884822"/>
          </a:xfrm>
        </p:spPr>
      </p:pic>
    </p:spTree>
    <p:extLst>
      <p:ext uri="{BB962C8B-B14F-4D97-AF65-F5344CB8AC3E}">
        <p14:creationId xmlns:p14="http://schemas.microsoft.com/office/powerpoint/2010/main" val="355008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8490400-D8CC-7495-07E2-313A6CBBF6C7}"/>
              </a:ext>
            </a:extLst>
          </p:cNvPr>
          <p:cNvSpPr>
            <a:spLocks noGrp="1"/>
          </p:cNvSpPr>
          <p:nvPr>
            <p:ph type="title"/>
          </p:nvPr>
        </p:nvSpPr>
        <p:spPr>
          <a:xfrm>
            <a:off x="155965" y="174954"/>
            <a:ext cx="8596668" cy="641684"/>
          </a:xfrm>
        </p:spPr>
        <p:txBody>
          <a:bodyPr/>
          <a:lstStyle/>
          <a:p>
            <a:r>
              <a:rPr lang="en-IN" dirty="0"/>
              <a:t>Lists</a:t>
            </a:r>
          </a:p>
        </p:txBody>
      </p:sp>
      <p:sp>
        <p:nvSpPr>
          <p:cNvPr id="10" name="Content Placeholder 9">
            <a:extLst>
              <a:ext uri="{FF2B5EF4-FFF2-40B4-BE49-F238E27FC236}">
                <a16:creationId xmlns:a16="http://schemas.microsoft.com/office/drawing/2014/main" id="{F55430BA-7E95-ECE6-6791-9B412682B058}"/>
              </a:ext>
            </a:extLst>
          </p:cNvPr>
          <p:cNvSpPr>
            <a:spLocks noGrp="1"/>
          </p:cNvSpPr>
          <p:nvPr>
            <p:ph idx="1"/>
          </p:nvPr>
        </p:nvSpPr>
        <p:spPr>
          <a:xfrm>
            <a:off x="228155" y="893263"/>
            <a:ext cx="8596668" cy="5611811"/>
          </a:xfrm>
        </p:spPr>
        <p:txBody>
          <a:bodyPr>
            <a:normAutofit/>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List is one of the basic data-type available in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It is used for representing an ordered collection of items. It can include different types of items in the same list. Further, a list can contain another list.</a:t>
            </a:r>
          </a:p>
          <a:p>
            <a:pPr>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Creating a List:</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set </a:t>
            </a:r>
            <a:r>
              <a:rPr lang="en-US" i="0" dirty="0" err="1">
                <a:solidFill>
                  <a:srgbClr val="000000"/>
                </a:solidFill>
                <a:effectLst/>
                <a:latin typeface="Times New Roman" panose="02020603050405020304" pitchFamily="18" charset="0"/>
                <a:cs typeface="Times New Roman" panose="02020603050405020304" pitchFamily="18" charset="0"/>
              </a:rPr>
              <a:t>listName</a:t>
            </a:r>
            <a:r>
              <a:rPr lang="en-US" i="0" dirty="0">
                <a:solidFill>
                  <a:srgbClr val="000000"/>
                </a:solidFill>
                <a:effectLst/>
                <a:latin typeface="Times New Roman" panose="02020603050405020304" pitchFamily="18" charset="0"/>
                <a:cs typeface="Times New Roman" panose="02020603050405020304" pitchFamily="18" charset="0"/>
              </a:rPr>
              <a:t> { item1 item2 item3 .. </a:t>
            </a:r>
            <a:r>
              <a:rPr lang="en-US" i="0" dirty="0" err="1">
                <a:solidFill>
                  <a:srgbClr val="000000"/>
                </a:solidFill>
                <a:effectLst/>
                <a:latin typeface="Times New Roman" panose="02020603050405020304" pitchFamily="18" charset="0"/>
                <a:cs typeface="Times New Roman" panose="02020603050405020304" pitchFamily="18" charset="0"/>
              </a:rPr>
              <a:t>itemn</a:t>
            </a:r>
            <a:r>
              <a:rPr lang="en-US" i="0" dirty="0">
                <a:solidFill>
                  <a:srgbClr val="000000"/>
                </a:solidFill>
                <a:effectLst/>
                <a:latin typeface="Times New Roman" panose="02020603050405020304" pitchFamily="18" charset="0"/>
                <a:cs typeface="Times New Roman" panose="02020603050405020304" pitchFamily="18" charset="0"/>
              </a:rPr>
              <a:t> }</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 or</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set </a:t>
            </a:r>
            <a:r>
              <a:rPr lang="en-US" i="0" dirty="0" err="1">
                <a:solidFill>
                  <a:srgbClr val="000000"/>
                </a:solidFill>
                <a:effectLst/>
                <a:latin typeface="Times New Roman" panose="02020603050405020304" pitchFamily="18" charset="0"/>
                <a:cs typeface="Times New Roman" panose="02020603050405020304" pitchFamily="18" charset="0"/>
              </a:rPr>
              <a:t>listName</a:t>
            </a:r>
            <a:r>
              <a:rPr lang="en-US" i="0" dirty="0">
                <a:solidFill>
                  <a:srgbClr val="000000"/>
                </a:solidFill>
                <a:effectLst/>
                <a:latin typeface="Times New Roman" panose="02020603050405020304" pitchFamily="18" charset="0"/>
                <a:cs typeface="Times New Roman" panose="02020603050405020304" pitchFamily="18" charset="0"/>
              </a:rPr>
              <a:t> [list item1 item2 item3]</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 or </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set </a:t>
            </a:r>
            <a:r>
              <a:rPr lang="en-US" i="0" dirty="0" err="1">
                <a:solidFill>
                  <a:srgbClr val="000000"/>
                </a:solidFill>
                <a:effectLst/>
                <a:latin typeface="Times New Roman" panose="02020603050405020304" pitchFamily="18" charset="0"/>
                <a:cs typeface="Times New Roman" panose="02020603050405020304" pitchFamily="18" charset="0"/>
              </a:rPr>
              <a:t>listName</a:t>
            </a:r>
            <a:r>
              <a:rPr lang="en-US" i="0" dirty="0">
                <a:solidFill>
                  <a:srgbClr val="000000"/>
                </a:solidFill>
                <a:effectLst/>
                <a:latin typeface="Times New Roman" panose="02020603050405020304" pitchFamily="18" charset="0"/>
                <a:cs typeface="Times New Roman" panose="02020603050405020304" pitchFamily="18" charset="0"/>
              </a:rPr>
              <a:t> [split "items separated by a character" </a:t>
            </a:r>
            <a:r>
              <a:rPr lang="en-US" i="0" dirty="0" err="1">
                <a:solidFill>
                  <a:srgbClr val="000000"/>
                </a:solidFill>
                <a:effectLst/>
                <a:latin typeface="Times New Roman" panose="02020603050405020304" pitchFamily="18" charset="0"/>
                <a:cs typeface="Times New Roman" panose="02020603050405020304" pitchFamily="18" charset="0"/>
              </a:rPr>
              <a:t>split_character</a:t>
            </a:r>
            <a:r>
              <a:rPr lang="en-US" i="0" dirty="0">
                <a:solidFill>
                  <a:srgbClr val="000000"/>
                </a:solidFill>
                <a:effectLst/>
                <a:latin typeface="Times New Roman" panose="02020603050405020304" pitchFamily="18" charset="0"/>
                <a:cs typeface="Times New Roman" panose="02020603050405020304" pitchFamily="18" charset="0"/>
              </a:rPr>
              <a:t>]</a:t>
            </a:r>
            <a:endParaRPr lang="en-IN"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1" dirty="0">
                <a:solidFill>
                  <a:srgbClr val="000000"/>
                </a:solidFill>
                <a:latin typeface="Times New Roman" panose="02020603050405020304" pitchFamily="18" charset="0"/>
                <a:cs typeface="Times New Roman" panose="02020603050405020304" pitchFamily="18" charset="0"/>
              </a:rPr>
              <a:t> </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2.</a:t>
            </a:r>
            <a:r>
              <a:rPr lang="en-US" b="0" i="0" dirty="0">
                <a:solidFill>
                  <a:srgbClr val="000000"/>
                </a:solidFill>
                <a:effectLst/>
                <a:latin typeface="var(--ff-lato)"/>
              </a:rPr>
              <a:t> Appending Item to a List:</a:t>
            </a:r>
            <a:endParaRPr lang="en-IN" b="1"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append </a:t>
            </a:r>
            <a:r>
              <a:rPr lang="en-US" dirty="0" err="1">
                <a:latin typeface="Times New Roman" panose="02020603050405020304" pitchFamily="18" charset="0"/>
                <a:cs typeface="Times New Roman" panose="02020603050405020304" pitchFamily="18" charset="0"/>
              </a:rPr>
              <a:t>listName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split_character</a:t>
            </a:r>
            <a:r>
              <a:rPr lang="en-US" dirty="0">
                <a:latin typeface="Times New Roman" panose="02020603050405020304" pitchFamily="18" charset="0"/>
                <a:cs typeface="Times New Roman" panose="02020603050405020304" pitchFamily="18" charset="0"/>
              </a:rPr>
              <a:t> value</a:t>
            </a:r>
          </a:p>
          <a:p>
            <a:pPr marL="0" indent="0">
              <a:buNone/>
            </a:pPr>
            <a:r>
              <a:rPr lang="en-US" dirty="0">
                <a:latin typeface="Times New Roman" panose="02020603050405020304" pitchFamily="18" charset="0"/>
                <a:cs typeface="Times New Roman" panose="02020603050405020304" pitchFamily="18" charset="0"/>
              </a:rPr>
              <a:t># or</a:t>
            </a:r>
          </a:p>
          <a:p>
            <a:pPr marL="0" indent="0">
              <a:buNone/>
            </a:pPr>
            <a:r>
              <a:rPr lang="en-US" dirty="0" err="1">
                <a:latin typeface="Times New Roman" panose="02020603050405020304" pitchFamily="18" charset="0"/>
                <a:cs typeface="Times New Roman" panose="02020603050405020304" pitchFamily="18" charset="0"/>
              </a:rPr>
              <a:t>lappend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listName</a:t>
            </a:r>
            <a:r>
              <a:rPr lang="en-US" dirty="0">
                <a:latin typeface="Times New Roman" panose="02020603050405020304" pitchFamily="18" charset="0"/>
                <a:cs typeface="Times New Roman" panose="02020603050405020304" pitchFamily="18" charset="0"/>
              </a:rPr>
              <a:t>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04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C75C-F2AC-9F70-53AA-054469CA4EB2}"/>
              </a:ext>
            </a:extLst>
          </p:cNvPr>
          <p:cNvSpPr>
            <a:spLocks noGrp="1"/>
          </p:cNvSpPr>
          <p:nvPr>
            <p:ph type="title"/>
          </p:nvPr>
        </p:nvSpPr>
        <p:spPr>
          <a:xfrm>
            <a:off x="107839" y="208547"/>
            <a:ext cx="8596668" cy="689811"/>
          </a:xfrm>
        </p:spPr>
        <p:txBody>
          <a:bodyPr/>
          <a:lstStyle/>
          <a:p>
            <a:r>
              <a:rPr lang="en-IN" dirty="0"/>
              <a:t>Lists(</a:t>
            </a:r>
            <a:r>
              <a:rPr lang="en-IN" dirty="0" err="1"/>
              <a:t>cont</a:t>
            </a:r>
            <a:r>
              <a:rPr lang="en-IN" dirty="0"/>
              <a:t>)</a:t>
            </a:r>
          </a:p>
        </p:txBody>
      </p:sp>
      <p:sp>
        <p:nvSpPr>
          <p:cNvPr id="3" name="Content Placeholder 2">
            <a:extLst>
              <a:ext uri="{FF2B5EF4-FFF2-40B4-BE49-F238E27FC236}">
                <a16:creationId xmlns:a16="http://schemas.microsoft.com/office/drawing/2014/main" id="{DE7E9C28-24E8-B97D-BC4C-B4B2736D46A5}"/>
              </a:ext>
            </a:extLst>
          </p:cNvPr>
          <p:cNvSpPr>
            <a:spLocks noGrp="1"/>
          </p:cNvSpPr>
          <p:nvPr>
            <p:ph idx="1"/>
          </p:nvPr>
        </p:nvSpPr>
        <p:spPr>
          <a:xfrm>
            <a:off x="196070" y="898359"/>
            <a:ext cx="10528077" cy="5582652"/>
          </a:xfrm>
        </p:spPr>
        <p:txBody>
          <a:bodyPr numCol="2">
            <a:normAutofit fontScale="92500"/>
          </a:bodyPr>
          <a:lstStyle/>
          <a:p>
            <a:pPr marL="0" indent="0">
              <a:lnSpc>
                <a:spcPct val="170000"/>
              </a:lnSpc>
              <a:buNone/>
            </a:pPr>
            <a:r>
              <a:rPr lang="en-IN" dirty="0">
                <a:latin typeface="Times New Roman" panose="02020603050405020304" pitchFamily="18" charset="0"/>
                <a:cs typeface="Times New Roman" panose="02020603050405020304" pitchFamily="18" charset="0"/>
              </a:rPr>
              <a:t>3.</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Length of List:</a:t>
            </a:r>
          </a:p>
          <a:p>
            <a:pPr marL="0" indent="0">
              <a:lnSpc>
                <a:spcPct val="170000"/>
              </a:lnSpc>
              <a:buNone/>
            </a:pPr>
            <a:r>
              <a:rPr lang="en-IN" dirty="0">
                <a:latin typeface="Times New Roman" panose="02020603050405020304" pitchFamily="18" charset="0"/>
                <a:cs typeface="Times New Roman" panose="02020603050405020304" pitchFamily="18" charset="0"/>
              </a:rPr>
              <a:t>    Syntax: </a:t>
            </a:r>
            <a:r>
              <a:rPr lang="en-IN" dirty="0" err="1">
                <a:latin typeface="Times New Roman" panose="02020603050405020304" pitchFamily="18" charset="0"/>
                <a:cs typeface="Times New Roman" panose="02020603050405020304" pitchFamily="18" charset="0"/>
              </a:rPr>
              <a:t>llength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listName</a:t>
            </a:r>
            <a:endParaRPr lang="en-IN" dirty="0">
              <a:latin typeface="Times New Roman" panose="02020603050405020304" pitchFamily="18" charset="0"/>
              <a:cs typeface="Times New Roman" panose="02020603050405020304" pitchFamily="18" charset="0"/>
            </a:endParaRPr>
          </a:p>
          <a:p>
            <a:pPr marL="0" indent="0">
              <a:lnSpc>
                <a:spcPct val="170000"/>
              </a:lnSpc>
              <a:buNone/>
            </a:pPr>
            <a:r>
              <a:rPr lang="en-IN"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 List Item at Index:</a:t>
            </a:r>
          </a:p>
          <a:p>
            <a:pPr marL="0" indent="0">
              <a:lnSpc>
                <a:spcPct val="170000"/>
              </a:lnSpc>
              <a:buNone/>
            </a:pPr>
            <a:r>
              <a:rPr lang="en-IN" b="1" i="0" dirty="0">
                <a:solidFill>
                  <a:srgbClr val="000000"/>
                </a:solidFill>
                <a:effectLst/>
                <a:latin typeface="Times New Roman" panose="02020603050405020304" pitchFamily="18" charset="0"/>
                <a:cs typeface="Times New Roman" panose="02020603050405020304" pitchFamily="18" charset="0"/>
              </a:rPr>
              <a:t>     </a:t>
            </a:r>
            <a:r>
              <a:rPr lang="en-IN" i="0" dirty="0">
                <a:solidFill>
                  <a:srgbClr val="000000"/>
                </a:solidFill>
                <a:effectLst/>
                <a:latin typeface="Times New Roman" panose="02020603050405020304" pitchFamily="18" charset="0"/>
                <a:cs typeface="Times New Roman" panose="02020603050405020304" pitchFamily="18" charset="0"/>
              </a:rPr>
              <a:t>Syntax: </a:t>
            </a:r>
            <a:r>
              <a:rPr lang="en-IN" i="0" dirty="0" err="1">
                <a:solidFill>
                  <a:srgbClr val="000000"/>
                </a:solidFill>
                <a:effectLst/>
                <a:latin typeface="Times New Roman" panose="02020603050405020304" pitchFamily="18" charset="0"/>
                <a:cs typeface="Times New Roman" panose="02020603050405020304" pitchFamily="18" charset="0"/>
              </a:rPr>
              <a:t>lindex</a:t>
            </a:r>
            <a:r>
              <a:rPr lang="en-IN" i="0" dirty="0">
                <a:solidFill>
                  <a:srgbClr val="000000"/>
                </a:solidFill>
                <a:effectLst/>
                <a:latin typeface="Times New Roman" panose="02020603050405020304" pitchFamily="18" charset="0"/>
                <a:cs typeface="Times New Roman" panose="02020603050405020304" pitchFamily="18" charset="0"/>
              </a:rPr>
              <a:t> </a:t>
            </a:r>
            <a:r>
              <a:rPr lang="en-IN" i="0" dirty="0" err="1">
                <a:solidFill>
                  <a:srgbClr val="000000"/>
                </a:solidFill>
                <a:effectLst/>
                <a:latin typeface="Times New Roman" panose="02020603050405020304" pitchFamily="18" charset="0"/>
                <a:cs typeface="Times New Roman" panose="02020603050405020304" pitchFamily="18" charset="0"/>
              </a:rPr>
              <a:t>listname</a:t>
            </a:r>
            <a:r>
              <a:rPr lang="en-IN" i="0" dirty="0">
                <a:solidFill>
                  <a:srgbClr val="000000"/>
                </a:solidFill>
                <a:effectLst/>
                <a:latin typeface="Times New Roman" panose="02020603050405020304" pitchFamily="18" charset="0"/>
                <a:cs typeface="Times New Roman" panose="02020603050405020304" pitchFamily="18" charset="0"/>
              </a:rPr>
              <a:t> index</a:t>
            </a:r>
          </a:p>
          <a:p>
            <a:pPr marL="0" indent="0">
              <a:lnSpc>
                <a:spcPct val="170000"/>
              </a:lnSpc>
              <a:buNone/>
            </a:pPr>
            <a:r>
              <a:rPr lang="en-IN" dirty="0">
                <a:latin typeface="Times New Roman" panose="02020603050405020304" pitchFamily="18" charset="0"/>
                <a:cs typeface="Times New Roman" panose="02020603050405020304" pitchFamily="18" charset="0"/>
              </a:rPr>
              <a:t>5.</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Insert Item at Index:</a:t>
            </a:r>
          </a:p>
          <a:p>
            <a:pPr marL="0" indent="0">
              <a:lnSpc>
                <a:spcPct val="170000"/>
              </a:lnSpc>
              <a:buNone/>
            </a:pPr>
            <a:r>
              <a:rPr lang="en-US" dirty="0">
                <a:latin typeface="Times New Roman" panose="02020603050405020304" pitchFamily="18" charset="0"/>
                <a:cs typeface="Times New Roman" panose="02020603050405020304" pitchFamily="18" charset="0"/>
              </a:rPr>
              <a:t>    Syntax: </a:t>
            </a:r>
            <a:r>
              <a:rPr lang="en-US" dirty="0" err="1">
                <a:latin typeface="Times New Roman" panose="02020603050405020304" pitchFamily="18" charset="0"/>
                <a:cs typeface="Times New Roman" panose="02020603050405020304" pitchFamily="18" charset="0"/>
              </a:rPr>
              <a:t>linsert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listname</a:t>
            </a:r>
            <a:r>
              <a:rPr lang="en-US" dirty="0">
                <a:latin typeface="Times New Roman" panose="02020603050405020304" pitchFamily="18" charset="0"/>
                <a:cs typeface="Times New Roman" panose="02020603050405020304" pitchFamily="18" charset="0"/>
              </a:rPr>
              <a:t> index value1 value2..valuen</a:t>
            </a:r>
          </a:p>
          <a:p>
            <a:pPr marL="0" indent="0">
              <a:lnSpc>
                <a:spcPct val="170000"/>
              </a:lnSpc>
              <a:buNone/>
            </a:pPr>
            <a:r>
              <a:rPr lang="en-IN" dirty="0">
                <a:latin typeface="Times New Roman" panose="02020603050405020304" pitchFamily="18" charset="0"/>
                <a:cs typeface="Times New Roman" panose="02020603050405020304" pitchFamily="18" charset="0"/>
              </a:rPr>
              <a:t>6.</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Replace Items at Indices:</a:t>
            </a:r>
          </a:p>
          <a:p>
            <a:pPr marL="0" indent="0">
              <a:lnSpc>
                <a:spcPct val="170000"/>
              </a:lnSpc>
              <a:buNone/>
            </a:pPr>
            <a:r>
              <a:rPr lang="en-IN" dirty="0">
                <a:latin typeface="Times New Roman" panose="02020603050405020304" pitchFamily="18" charset="0"/>
                <a:cs typeface="Times New Roman" panose="02020603050405020304" pitchFamily="18" charset="0"/>
              </a:rPr>
              <a:t>   Syntax: </a:t>
            </a:r>
            <a:r>
              <a:rPr lang="en-US" dirty="0" err="1">
                <a:latin typeface="Times New Roman" panose="02020603050405020304" pitchFamily="18" charset="0"/>
                <a:cs typeface="Times New Roman" panose="02020603050405020304" pitchFamily="18" charset="0"/>
              </a:rPr>
              <a:t>lreplace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firstindex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lastindex</a:t>
            </a:r>
            <a:r>
              <a:rPr lang="en-US" dirty="0">
                <a:latin typeface="Times New Roman" panose="02020603050405020304" pitchFamily="18" charset="0"/>
                <a:cs typeface="Times New Roman" panose="02020603050405020304" pitchFamily="18" charset="0"/>
              </a:rPr>
              <a:t> value1 value2..valuen</a:t>
            </a:r>
          </a:p>
          <a:p>
            <a:pPr marL="0" indent="0">
              <a:lnSpc>
                <a:spcPct val="170000"/>
              </a:lnSpc>
              <a:buNone/>
            </a:pPr>
            <a:r>
              <a:rPr lang="en-IN" dirty="0">
                <a:latin typeface="Times New Roman" panose="02020603050405020304" pitchFamily="18" charset="0"/>
                <a:cs typeface="Times New Roman" panose="02020603050405020304" pitchFamily="18" charset="0"/>
              </a:rPr>
              <a:t>  </a:t>
            </a:r>
          </a:p>
          <a:p>
            <a:pPr marL="0" indent="0">
              <a:lnSpc>
                <a:spcPct val="170000"/>
              </a:lnSpc>
              <a:buNone/>
            </a:pPr>
            <a:r>
              <a:rPr lang="en-US" dirty="0">
                <a:latin typeface="Times New Roman" panose="02020603050405020304" pitchFamily="18" charset="0"/>
                <a:cs typeface="Times New Roman" panose="02020603050405020304" pitchFamily="18" charset="0"/>
              </a:rPr>
              <a:t>7.</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Set Item at Index:</a:t>
            </a:r>
            <a:endParaRPr lang="en-IN" dirty="0">
              <a:latin typeface="Times New Roman" panose="02020603050405020304" pitchFamily="18" charset="0"/>
              <a:cs typeface="Times New Roman" panose="02020603050405020304" pitchFamily="18" charset="0"/>
            </a:endParaRPr>
          </a:p>
          <a:p>
            <a:pPr marL="0" indent="0">
              <a:lnSpc>
                <a:spcPct val="170000"/>
              </a:lnSpc>
              <a:buNone/>
            </a:pPr>
            <a:r>
              <a:rPr lang="en-IN" dirty="0">
                <a:latin typeface="Times New Roman" panose="02020603050405020304" pitchFamily="18" charset="0"/>
                <a:cs typeface="Times New Roman" panose="02020603050405020304" pitchFamily="18" charset="0"/>
              </a:rPr>
              <a:t>  Syntax: </a:t>
            </a:r>
            <a:r>
              <a:rPr lang="en-IN" dirty="0" err="1">
                <a:latin typeface="Times New Roman" panose="02020603050405020304" pitchFamily="18" charset="0"/>
                <a:cs typeface="Times New Roman" panose="02020603050405020304" pitchFamily="18" charset="0"/>
              </a:rPr>
              <a:t>lset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listname</a:t>
            </a:r>
            <a:r>
              <a:rPr lang="en-IN" dirty="0">
                <a:latin typeface="Times New Roman" panose="02020603050405020304" pitchFamily="18" charset="0"/>
                <a:cs typeface="Times New Roman" panose="02020603050405020304" pitchFamily="18" charset="0"/>
              </a:rPr>
              <a:t> index value </a:t>
            </a:r>
          </a:p>
          <a:p>
            <a:pPr marL="0" indent="0">
              <a:lnSpc>
                <a:spcPct val="170000"/>
              </a:lnSpc>
              <a:buNone/>
            </a:pPr>
            <a:r>
              <a:rPr lang="en-IN" dirty="0">
                <a:latin typeface="Times New Roman" panose="02020603050405020304" pitchFamily="18" charset="0"/>
                <a:cs typeface="Times New Roman" panose="02020603050405020304" pitchFamily="18" charset="0"/>
              </a:rPr>
              <a:t>8.</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Transform List to Variables:</a:t>
            </a:r>
          </a:p>
          <a:p>
            <a:pPr marL="0" indent="0">
              <a:lnSpc>
                <a:spcPct val="170000"/>
              </a:lnSpc>
              <a:buNone/>
            </a:pPr>
            <a:r>
              <a:rPr lang="en-IN" dirty="0">
                <a:solidFill>
                  <a:srgbClr val="000000"/>
                </a:solidFill>
                <a:latin typeface="Times New Roman" panose="02020603050405020304" pitchFamily="18" charset="0"/>
                <a:cs typeface="Times New Roman" panose="02020603050405020304" pitchFamily="18" charset="0"/>
              </a:rPr>
              <a:t>     Syntax: </a:t>
            </a:r>
            <a:r>
              <a:rPr lang="en-IN" dirty="0" err="1">
                <a:solidFill>
                  <a:srgbClr val="000000"/>
                </a:solidFill>
                <a:latin typeface="Times New Roman" panose="02020603050405020304" pitchFamily="18" charset="0"/>
                <a:cs typeface="Times New Roman" panose="02020603050405020304" pitchFamily="18" charset="0"/>
              </a:rPr>
              <a:t>lassign</a:t>
            </a: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listname</a:t>
            </a:r>
            <a:r>
              <a:rPr lang="en-IN" dirty="0">
                <a:solidFill>
                  <a:srgbClr val="000000"/>
                </a:solidFill>
                <a:latin typeface="Times New Roman" panose="02020603050405020304" pitchFamily="18" charset="0"/>
                <a:cs typeface="Times New Roman" panose="02020603050405020304" pitchFamily="18" charset="0"/>
              </a:rPr>
              <a:t> variable1 variable2.. </a:t>
            </a:r>
            <a:r>
              <a:rPr lang="en-IN" dirty="0" err="1">
                <a:solidFill>
                  <a:srgbClr val="000000"/>
                </a:solidFill>
                <a:latin typeface="Times New Roman" panose="02020603050405020304" pitchFamily="18" charset="0"/>
                <a:cs typeface="Times New Roman" panose="02020603050405020304" pitchFamily="18" charset="0"/>
              </a:rPr>
              <a:t>Variablen</a:t>
            </a:r>
            <a:endParaRPr lang="en-IN" dirty="0">
              <a:solidFill>
                <a:srgbClr val="000000"/>
              </a:solidFill>
              <a:latin typeface="Times New Roman" panose="02020603050405020304" pitchFamily="18" charset="0"/>
              <a:cs typeface="Times New Roman" panose="02020603050405020304" pitchFamily="18" charset="0"/>
            </a:endParaRPr>
          </a:p>
          <a:p>
            <a:pPr marL="0" indent="0">
              <a:lnSpc>
                <a:spcPct val="170000"/>
              </a:lnSpc>
              <a:buNone/>
            </a:pPr>
            <a:r>
              <a:rPr lang="en-IN" dirty="0">
                <a:latin typeface="Times New Roman" panose="02020603050405020304" pitchFamily="18" charset="0"/>
                <a:cs typeface="Times New Roman" panose="02020603050405020304" pitchFamily="18" charset="0"/>
              </a:rPr>
              <a:t>9. </a:t>
            </a:r>
            <a:r>
              <a:rPr lang="en-IN" b="1" i="0" dirty="0">
                <a:solidFill>
                  <a:srgbClr val="000000"/>
                </a:solidFill>
                <a:effectLst/>
                <a:latin typeface="Times New Roman" panose="02020603050405020304" pitchFamily="18" charset="0"/>
                <a:cs typeface="Times New Roman" panose="02020603050405020304" pitchFamily="18" charset="0"/>
              </a:rPr>
              <a:t>Sorting a List</a:t>
            </a:r>
            <a:r>
              <a:rPr lang="en-IN" b="0" i="0" dirty="0">
                <a:solidFill>
                  <a:srgbClr val="000000"/>
                </a:solidFill>
                <a:effectLst/>
                <a:latin typeface="Times New Roman" panose="02020603050405020304" pitchFamily="18" charset="0"/>
                <a:cs typeface="Times New Roman" panose="02020603050405020304" pitchFamily="18" charset="0"/>
              </a:rPr>
              <a:t>: This command will sort the lists in ascending order.</a:t>
            </a:r>
          </a:p>
          <a:p>
            <a:pPr marL="0" indent="0">
              <a:lnSpc>
                <a:spcPct val="170000"/>
              </a:lnSpc>
              <a:buNone/>
            </a:pPr>
            <a:r>
              <a:rPr lang="en-IN" dirty="0">
                <a:latin typeface="Times New Roman" panose="02020603050405020304" pitchFamily="18" charset="0"/>
                <a:cs typeface="Times New Roman" panose="02020603050405020304" pitchFamily="18" charset="0"/>
              </a:rPr>
              <a:t>     Syntax: </a:t>
            </a:r>
            <a:r>
              <a:rPr lang="en-IN" dirty="0" err="1">
                <a:latin typeface="Times New Roman" panose="02020603050405020304" pitchFamily="18" charset="0"/>
                <a:cs typeface="Times New Roman" panose="02020603050405020304" pitchFamily="18" charset="0"/>
              </a:rPr>
              <a:t>lsort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listname</a:t>
            </a:r>
            <a:endParaRPr lang="en-IN" dirty="0">
              <a:latin typeface="Times New Roman" panose="02020603050405020304" pitchFamily="18" charset="0"/>
              <a:cs typeface="Times New Roman" panose="02020603050405020304" pitchFamily="18" charset="0"/>
            </a:endParaRPr>
          </a:p>
          <a:p>
            <a:pPr marL="0" indent="0">
              <a:lnSpc>
                <a:spcPct val="170000"/>
              </a:lnSpc>
              <a:buNone/>
            </a:pPr>
            <a:endParaRPr lang="en-IN" dirty="0">
              <a:solidFill>
                <a:srgbClr val="000000"/>
              </a:solidFill>
              <a:latin typeface="Times New Roman" panose="02020603050405020304" pitchFamily="18" charset="0"/>
              <a:cs typeface="Times New Roman" panose="02020603050405020304" pitchFamily="18" charset="0"/>
            </a:endParaRPr>
          </a:p>
          <a:p>
            <a:pPr marL="0" indent="0">
              <a:lnSpc>
                <a:spcPct val="170000"/>
              </a:lnSpc>
              <a:buNone/>
            </a:pP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lnSpc>
                <a:spcPct val="17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6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A91C-CFBB-E82C-AFCC-2A8B6B6AE448}"/>
              </a:ext>
            </a:extLst>
          </p:cNvPr>
          <p:cNvSpPr>
            <a:spLocks noGrp="1"/>
          </p:cNvSpPr>
          <p:nvPr>
            <p:ph type="title"/>
          </p:nvPr>
        </p:nvSpPr>
        <p:spPr/>
        <p:txBody>
          <a:bodyPr/>
          <a:lstStyle/>
          <a:p>
            <a:r>
              <a:rPr lang="en-IN" dirty="0"/>
              <a:t>Why TCL?</a:t>
            </a:r>
          </a:p>
        </p:txBody>
      </p:sp>
      <p:sp>
        <p:nvSpPr>
          <p:cNvPr id="3" name="Content Placeholder 2">
            <a:extLst>
              <a:ext uri="{FF2B5EF4-FFF2-40B4-BE49-F238E27FC236}">
                <a16:creationId xmlns:a16="http://schemas.microsoft.com/office/drawing/2014/main" id="{1B6FFD6F-5334-1A22-9FD1-69FC3C7131CC}"/>
              </a:ext>
            </a:extLst>
          </p:cNvPr>
          <p:cNvSpPr>
            <a:spLocks noGrp="1"/>
          </p:cNvSpPr>
          <p:nvPr>
            <p:ph idx="1"/>
          </p:nvPr>
        </p:nvSpPr>
        <p:spPr>
          <a:xfrm>
            <a:off x="677333" y="2160589"/>
            <a:ext cx="10086919" cy="3880773"/>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Tcl</a:t>
            </a:r>
            <a:r>
              <a:rPr lang="en-US" dirty="0">
                <a:latin typeface="Times New Roman" panose="02020603050405020304" pitchFamily="18" charset="0"/>
                <a:cs typeface="Times New Roman" panose="02020603050405020304" pitchFamily="18" charset="0"/>
              </a:rPr>
              <a:t> is a very simple language that you can learn quickly and keep in your head. It is a mature platform, with a comprehensive standard library. Unlike some other scripting languages, </a:t>
            </a:r>
            <a:r>
              <a:rPr lang="en-US" dirty="0" err="1">
                <a:latin typeface="Times New Roman" panose="02020603050405020304" pitchFamily="18" charset="0"/>
                <a:cs typeface="Times New Roman" panose="02020603050405020304" pitchFamily="18" charset="0"/>
              </a:rPr>
              <a:t>Tcl</a:t>
            </a:r>
            <a:r>
              <a:rPr lang="en-US" dirty="0">
                <a:latin typeface="Times New Roman" panose="02020603050405020304" pitchFamily="18" charset="0"/>
                <a:cs typeface="Times New Roman" panose="02020603050405020304" pitchFamily="18" charset="0"/>
              </a:rPr>
              <a:t> is stable and does not require complex virtual environment or dependency management. To get started, all you need is the interpreter </a:t>
            </a:r>
            <a:r>
              <a:rPr lang="en-US" dirty="0" err="1">
                <a:latin typeface="Times New Roman" panose="02020603050405020304" pitchFamily="18" charset="0"/>
                <a:cs typeface="Times New Roman" panose="02020603050405020304" pitchFamily="18" charset="0"/>
              </a:rPr>
              <a:t>tclsh</a:t>
            </a:r>
            <a:r>
              <a:rPr lang="en-US" dirty="0">
                <a:latin typeface="Times New Roman" panose="02020603050405020304" pitchFamily="18" charset="0"/>
                <a:cs typeface="Times New Roman" panose="02020603050405020304" pitchFamily="18" charset="0"/>
              </a:rPr>
              <a:t> and the standard library </a:t>
            </a:r>
            <a:r>
              <a:rPr lang="en-US" dirty="0" err="1">
                <a:latin typeface="Times New Roman" panose="02020603050405020304" pitchFamily="18" charset="0"/>
                <a:cs typeface="Times New Roman" panose="02020603050405020304" pitchFamily="18" charset="0"/>
              </a:rPr>
              <a:t>tcllib</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gn="l" fontAlgn="auto">
              <a:buFont typeface="+mj-lt"/>
              <a:buAutoNum type="arabicPeriod"/>
            </a:pPr>
            <a:r>
              <a:rPr lang="en-US" b="1" i="0" dirty="0">
                <a:effectLst/>
                <a:latin typeface="Times New Roman" panose="02020603050405020304" pitchFamily="18" charset="0"/>
                <a:cs typeface="Times New Roman" panose="02020603050405020304" pitchFamily="18" charset="0"/>
              </a:rPr>
              <a:t>Efficiency:</a:t>
            </a:r>
            <a:r>
              <a:rPr lang="en-US" b="0" i="0" dirty="0">
                <a:effectLst/>
                <a:latin typeface="Times New Roman" panose="02020603050405020304" pitchFamily="18" charset="0"/>
                <a:cs typeface="Times New Roman" panose="02020603050405020304" pitchFamily="18" charset="0"/>
              </a:rPr>
              <a:t> TCL automation dramatically reduces manual effort, accelerating design processes.</a:t>
            </a:r>
          </a:p>
          <a:p>
            <a:pPr algn="l" fontAlgn="auto">
              <a:buFont typeface="+mj-lt"/>
              <a:buAutoNum type="arabicPeriod"/>
            </a:pPr>
            <a:r>
              <a:rPr lang="en-US" b="1" i="0" dirty="0">
                <a:effectLst/>
                <a:latin typeface="Times New Roman" panose="02020603050405020304" pitchFamily="18" charset="0"/>
                <a:cs typeface="Times New Roman" panose="02020603050405020304" pitchFamily="18" charset="0"/>
              </a:rPr>
              <a:t>Accuracy:</a:t>
            </a:r>
            <a:r>
              <a:rPr lang="en-US" b="0" i="0" dirty="0">
                <a:effectLst/>
                <a:latin typeface="Times New Roman" panose="02020603050405020304" pitchFamily="18" charset="0"/>
                <a:cs typeface="Times New Roman" panose="02020603050405020304" pitchFamily="18" charset="0"/>
              </a:rPr>
              <a:t> By automating repetitive tasks, TCL minimizes the risk of human errors, leading to more reliable designs.</a:t>
            </a:r>
          </a:p>
          <a:p>
            <a:pPr algn="l" fontAlgn="auto">
              <a:buFont typeface="+mj-lt"/>
              <a:buAutoNum type="arabicPeriod"/>
            </a:pPr>
            <a:r>
              <a:rPr lang="en-US" b="1" i="0" dirty="0">
                <a:effectLst/>
                <a:latin typeface="Times New Roman" panose="02020603050405020304" pitchFamily="18" charset="0"/>
                <a:cs typeface="Times New Roman" panose="02020603050405020304" pitchFamily="18" charset="0"/>
              </a:rPr>
              <a:t>Flexibility:</a:t>
            </a:r>
            <a:r>
              <a:rPr lang="en-US" b="0" i="0" dirty="0">
                <a:effectLst/>
                <a:latin typeface="Times New Roman" panose="02020603050405020304" pitchFamily="18" charset="0"/>
                <a:cs typeface="Times New Roman" panose="02020603050405020304" pitchFamily="18" charset="0"/>
              </a:rPr>
              <a:t> TCL's versatility adapts to the evolving requirements of VLSI projects, allowing us to quickly adjust to changing design needs.</a:t>
            </a:r>
          </a:p>
          <a:p>
            <a:pPr algn="l" fontAlgn="auto">
              <a:buFont typeface="+mj-lt"/>
              <a:buAutoNum type="arabicPeriod"/>
            </a:pPr>
            <a:r>
              <a:rPr lang="en-US" b="1" i="0" dirty="0">
                <a:effectLst/>
                <a:latin typeface="Times New Roman" panose="02020603050405020304" pitchFamily="18" charset="0"/>
                <a:cs typeface="Times New Roman" panose="02020603050405020304" pitchFamily="18" charset="0"/>
              </a:rPr>
              <a:t>Competitive Edge:</a:t>
            </a:r>
            <a:r>
              <a:rPr lang="en-US" b="0" i="0" dirty="0">
                <a:effectLst/>
                <a:latin typeface="Times New Roman" panose="02020603050405020304" pitchFamily="18" charset="0"/>
                <a:cs typeface="Times New Roman" panose="02020603050405020304" pitchFamily="18" charset="0"/>
              </a:rPr>
              <a:t> TCL proficiency is a vital skill in the VLSI industry, giving you a competitive advantage in job markets.</a:t>
            </a:r>
          </a:p>
          <a:p>
            <a:pPr marL="0" indent="0">
              <a:buNone/>
            </a:pPr>
            <a:endParaRPr lang="en-US" dirty="0">
              <a:latin typeface="Times New Roman" panose="02020603050405020304" pitchFamily="18" charset="0"/>
              <a:cs typeface="Times New Roman" panose="02020603050405020304" pitchFamily="18" charset="0"/>
            </a:endParaRPr>
          </a:p>
          <a:p>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1745754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A321-3BE3-3B00-4F58-DEAFCC3A2324}"/>
              </a:ext>
            </a:extLst>
          </p:cNvPr>
          <p:cNvSpPr>
            <a:spLocks noGrp="1"/>
          </p:cNvSpPr>
          <p:nvPr>
            <p:ph type="title"/>
          </p:nvPr>
        </p:nvSpPr>
        <p:spPr>
          <a:xfrm>
            <a:off x="180028" y="72189"/>
            <a:ext cx="8596668" cy="593558"/>
          </a:xfrm>
        </p:spPr>
        <p:txBody>
          <a:bodyPr>
            <a:normAutofit fontScale="90000"/>
          </a:bodyPr>
          <a:lstStyle/>
          <a:p>
            <a:r>
              <a:rPr lang="en-IN" dirty="0"/>
              <a:t>File handing</a:t>
            </a:r>
          </a:p>
        </p:txBody>
      </p:sp>
      <p:sp>
        <p:nvSpPr>
          <p:cNvPr id="3" name="Content Placeholder 2">
            <a:extLst>
              <a:ext uri="{FF2B5EF4-FFF2-40B4-BE49-F238E27FC236}">
                <a16:creationId xmlns:a16="http://schemas.microsoft.com/office/drawing/2014/main" id="{2366D67C-5BC2-21D4-B15F-E66D3103C91B}"/>
              </a:ext>
            </a:extLst>
          </p:cNvPr>
          <p:cNvSpPr>
            <a:spLocks noGrp="1"/>
          </p:cNvSpPr>
          <p:nvPr>
            <p:ph idx="1"/>
          </p:nvPr>
        </p:nvSpPr>
        <p:spPr>
          <a:xfrm>
            <a:off x="284302" y="813052"/>
            <a:ext cx="8596668" cy="5138569"/>
          </a:xfrm>
        </p:spPr>
        <p:txBody>
          <a:bodyPr>
            <a:normAutofit fontScale="92500" lnSpcReduction="20000"/>
          </a:bodyPr>
          <a:lstStyle/>
          <a:p>
            <a:pPr algn="l">
              <a:buFont typeface="Wingdings" panose="05000000000000000000" pitchFamily="2" charset="2"/>
              <a:buChar char="Ø"/>
            </a:pP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supports file handling with the help of the built in commands open, read, puts, gets, and close.</a:t>
            </a:r>
          </a:p>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A file represents a sequence of bytes, does not matter if it is a text file or binary file.</a:t>
            </a:r>
          </a:p>
          <a:p>
            <a:pPr marL="0" indent="0" algn="l">
              <a:buNone/>
            </a:pPr>
            <a:r>
              <a:rPr lang="en-US" sz="2000" b="1" i="0" dirty="0">
                <a:solidFill>
                  <a:srgbClr val="000000"/>
                </a:solidFill>
                <a:effectLst/>
                <a:latin typeface="Times New Roman" panose="02020603050405020304" pitchFamily="18" charset="0"/>
                <a:cs typeface="Times New Roman" panose="02020603050405020304" pitchFamily="18" charset="0"/>
              </a:rPr>
              <a:t>Opening Files:</a:t>
            </a:r>
          </a:p>
          <a:p>
            <a:pPr marL="0" indent="0" algn="l">
              <a:buNone/>
            </a:pP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uses the open command to open files in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The syntax for opening a file is as follows −</a:t>
            </a:r>
          </a:p>
          <a:p>
            <a:pPr marL="0" indent="0">
              <a:buNone/>
            </a:pPr>
            <a:r>
              <a:rPr lang="en-IN" dirty="0">
                <a:latin typeface="Times New Roman" panose="02020603050405020304" pitchFamily="18" charset="0"/>
                <a:cs typeface="Times New Roman" panose="02020603050405020304" pitchFamily="18" charset="0"/>
              </a:rPr>
              <a:t>         Syntax: open </a:t>
            </a:r>
            <a:r>
              <a:rPr lang="en-IN" dirty="0" err="1">
                <a:latin typeface="Times New Roman" panose="02020603050405020304" pitchFamily="18" charset="0"/>
                <a:cs typeface="Times New Roman" panose="02020603050405020304" pitchFamily="18" charset="0"/>
              </a:rPr>
              <a:t>fileName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accessMode</a:t>
            </a:r>
            <a:endParaRPr lang="en-IN"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Closing a File:</a:t>
            </a:r>
          </a:p>
          <a:p>
            <a:pPr marL="0" indent="0">
              <a:buNone/>
            </a:pPr>
            <a:r>
              <a:rPr lang="en-US" dirty="0">
                <a:latin typeface="Times New Roman" panose="02020603050405020304" pitchFamily="18" charset="0"/>
                <a:cs typeface="Times New Roman" panose="02020603050405020304" pitchFamily="18" charset="0"/>
              </a:rPr>
              <a:t>To close a file, use the close command. The syntax for close is as follows −</a:t>
            </a:r>
          </a:p>
          <a:p>
            <a:pPr marL="0" indent="0">
              <a:buNone/>
            </a:pPr>
            <a:r>
              <a:rPr lang="en-US" dirty="0">
                <a:latin typeface="Times New Roman" panose="02020603050405020304" pitchFamily="18" charset="0"/>
                <a:cs typeface="Times New Roman" panose="02020603050405020304" pitchFamily="18" charset="0"/>
              </a:rPr>
              <a:t>        Syntax: close </a:t>
            </a:r>
            <a:r>
              <a:rPr lang="en-US" dirty="0" err="1">
                <a:latin typeface="Times New Roman" panose="02020603050405020304" pitchFamily="18" charset="0"/>
                <a:cs typeface="Times New Roman" panose="02020603050405020304" pitchFamily="18" charset="0"/>
              </a:rPr>
              <a:t>fileName</a:t>
            </a:r>
            <a:r>
              <a:rPr lang="en-US" dirty="0">
                <a:latin typeface="Times New Roman" panose="02020603050405020304" pitchFamily="18" charset="0"/>
                <a:cs typeface="Times New Roman" panose="02020603050405020304" pitchFamily="18" charset="0"/>
              </a:rPr>
              <a:t> </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Reading a File:</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Following is the simple command to read from a file −</a:t>
            </a:r>
          </a:p>
          <a:p>
            <a:pPr marL="0" indent="0">
              <a:buNone/>
            </a:pPr>
            <a:r>
              <a:rPr lang="en-US" dirty="0">
                <a:latin typeface="Times New Roman" panose="02020603050405020304" pitchFamily="18" charset="0"/>
                <a:cs typeface="Times New Roman" panose="02020603050405020304" pitchFamily="18" charset="0"/>
              </a:rPr>
              <a:t>         Syntax: set </a:t>
            </a:r>
            <a:r>
              <a:rPr lang="en-US" dirty="0" err="1">
                <a:latin typeface="Times New Roman" panose="02020603050405020304" pitchFamily="18" charset="0"/>
                <a:cs typeface="Times New Roman" panose="02020603050405020304" pitchFamily="18" charset="0"/>
              </a:rPr>
              <a:t>file_data</a:t>
            </a:r>
            <a:r>
              <a:rPr lang="en-US" dirty="0">
                <a:latin typeface="Times New Roman" panose="02020603050405020304" pitchFamily="18" charset="0"/>
                <a:cs typeface="Times New Roman" panose="02020603050405020304" pitchFamily="18" charset="0"/>
              </a:rPr>
              <a:t> [read $</a:t>
            </a:r>
            <a:r>
              <a:rPr lang="en-US" dirty="0" err="1">
                <a:latin typeface="Times New Roman" panose="02020603050405020304" pitchFamily="18" charset="0"/>
                <a:cs typeface="Times New Roman" panose="02020603050405020304" pitchFamily="18" charset="0"/>
              </a:rPr>
              <a:t>fp</a:t>
            </a:r>
            <a:r>
              <a:rPr lang="en-US" dirty="0">
                <a:latin typeface="Times New Roman" panose="02020603050405020304" pitchFamily="18" charset="0"/>
                <a:cs typeface="Times New Roman" panose="02020603050405020304" pitchFamily="18" charset="0"/>
              </a:rPr>
              <a:t>]</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Writing a File:</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Puts command is used to write to an open file.</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        puts $filename "text to write"</a:t>
            </a:r>
            <a:endParaRPr lang="en-IN"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22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1A2D-F1F3-83C1-C97B-8CB1B2B7560F}"/>
              </a:ext>
            </a:extLst>
          </p:cNvPr>
          <p:cNvSpPr>
            <a:spLocks noGrp="1"/>
          </p:cNvSpPr>
          <p:nvPr>
            <p:ph type="title"/>
          </p:nvPr>
        </p:nvSpPr>
        <p:spPr>
          <a:xfrm>
            <a:off x="292323" y="168442"/>
            <a:ext cx="8596668" cy="818147"/>
          </a:xfrm>
        </p:spPr>
        <p:txBody>
          <a:bodyPr/>
          <a:lstStyle/>
          <a:p>
            <a:r>
              <a:rPr lang="en-IN" dirty="0"/>
              <a:t>Access Modes for Files</a:t>
            </a:r>
          </a:p>
        </p:txBody>
      </p:sp>
      <p:pic>
        <p:nvPicPr>
          <p:cNvPr id="5" name="Content Placeholder 4">
            <a:extLst>
              <a:ext uri="{FF2B5EF4-FFF2-40B4-BE49-F238E27FC236}">
                <a16:creationId xmlns:a16="http://schemas.microsoft.com/office/drawing/2014/main" id="{F6DB93CC-1557-D3E9-E535-B17D50F072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95" t="17904" r="27171" b="8116"/>
          <a:stretch/>
        </p:blipFill>
        <p:spPr>
          <a:xfrm>
            <a:off x="1203158" y="986589"/>
            <a:ext cx="7267074" cy="5414212"/>
          </a:xfrm>
        </p:spPr>
      </p:pic>
    </p:spTree>
    <p:extLst>
      <p:ext uri="{BB962C8B-B14F-4D97-AF65-F5344CB8AC3E}">
        <p14:creationId xmlns:p14="http://schemas.microsoft.com/office/powerpoint/2010/main" val="4190732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748-C532-B1C7-A8DC-D63F6805B855}"/>
              </a:ext>
            </a:extLst>
          </p:cNvPr>
          <p:cNvSpPr>
            <a:spLocks noGrp="1"/>
          </p:cNvSpPr>
          <p:nvPr>
            <p:ph type="title"/>
          </p:nvPr>
        </p:nvSpPr>
        <p:spPr>
          <a:xfrm>
            <a:off x="123882" y="112294"/>
            <a:ext cx="8596668" cy="778042"/>
          </a:xfrm>
        </p:spPr>
        <p:txBody>
          <a:bodyPr/>
          <a:lstStyle/>
          <a:p>
            <a:r>
              <a:rPr lang="en-IN" dirty="0"/>
              <a:t>Regular Expressions</a:t>
            </a:r>
          </a:p>
        </p:txBody>
      </p:sp>
      <p:sp>
        <p:nvSpPr>
          <p:cNvPr id="3" name="Content Placeholder 2">
            <a:extLst>
              <a:ext uri="{FF2B5EF4-FFF2-40B4-BE49-F238E27FC236}">
                <a16:creationId xmlns:a16="http://schemas.microsoft.com/office/drawing/2014/main" id="{F393BD34-7707-5315-B7A8-B9794C5F0AC5}"/>
              </a:ext>
            </a:extLst>
          </p:cNvPr>
          <p:cNvSpPr>
            <a:spLocks noGrp="1"/>
          </p:cNvSpPr>
          <p:nvPr>
            <p:ph idx="1"/>
          </p:nvPr>
        </p:nvSpPr>
        <p:spPr>
          <a:xfrm>
            <a:off x="308366" y="1204621"/>
            <a:ext cx="8596668" cy="4448758"/>
          </a:xfrm>
        </p:spPr>
        <p:txBody>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The "</a:t>
            </a:r>
            <a:r>
              <a:rPr lang="en-US" b="0" i="0" dirty="0" err="1">
                <a:solidFill>
                  <a:srgbClr val="000000"/>
                </a:solidFill>
                <a:effectLst/>
                <a:latin typeface="Times New Roman" panose="02020603050405020304" pitchFamily="18" charset="0"/>
                <a:cs typeface="Times New Roman" panose="02020603050405020304" pitchFamily="18" charset="0"/>
              </a:rPr>
              <a:t>regexp</a:t>
            </a:r>
            <a:r>
              <a:rPr lang="en-US" b="0" i="0" dirty="0">
                <a:solidFill>
                  <a:srgbClr val="000000"/>
                </a:solidFill>
                <a:effectLst/>
                <a:latin typeface="Times New Roman" panose="02020603050405020304" pitchFamily="18" charset="0"/>
                <a:cs typeface="Times New Roman" panose="02020603050405020304" pitchFamily="18" charset="0"/>
              </a:rPr>
              <a:t>" command is used to match a regular expression in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A regular expression is a sequence of characters that contains a search pattern. It consists of multiple rules and the following table explains these rules and corresponding use.</a:t>
            </a:r>
          </a:p>
          <a:p>
            <a:pPr marL="0" indent="0">
              <a:buNone/>
            </a:pPr>
            <a:r>
              <a:rPr lang="en-US" dirty="0">
                <a:solidFill>
                  <a:srgbClr val="000000"/>
                </a:solidFill>
                <a:latin typeface="Times New Roman" panose="02020603050405020304" pitchFamily="18" charset="0"/>
                <a:cs typeface="Times New Roman" panose="02020603050405020304" pitchFamily="18" charset="0"/>
              </a:rPr>
              <a:t>Syntax:</a:t>
            </a:r>
          </a:p>
          <a:p>
            <a:pPr marL="0" indent="0">
              <a:buNone/>
            </a:pPr>
            <a:r>
              <a:rPr lang="en-US" b="1" dirty="0" err="1">
                <a:latin typeface="Times New Roman" panose="02020603050405020304" pitchFamily="18" charset="0"/>
                <a:cs typeface="Times New Roman" panose="02020603050405020304" pitchFamily="18" charset="0"/>
              </a:rPr>
              <a:t>regexp</a:t>
            </a:r>
            <a:r>
              <a:rPr lang="en-US" b="1" dirty="0">
                <a:latin typeface="Times New Roman" panose="02020603050405020304" pitchFamily="18" charset="0"/>
                <a:cs typeface="Times New Roman" panose="02020603050405020304" pitchFamily="18" charset="0"/>
              </a:rPr>
              <a:t> ?switches? pattern string ?</a:t>
            </a:r>
            <a:r>
              <a:rPr lang="en-US" b="1" dirty="0" err="1">
                <a:latin typeface="Times New Roman" panose="02020603050405020304" pitchFamily="18" charset="0"/>
                <a:cs typeface="Times New Roman" panose="02020603050405020304" pitchFamily="18" charset="0"/>
              </a:rPr>
              <a:t>matchVar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subMatchVar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subMatchVar</a:t>
            </a:r>
            <a:r>
              <a:rPr lang="en-US" b="1" dirty="0">
                <a:latin typeface="Times New Roman" panose="02020603050405020304" pitchFamily="18" charset="0"/>
                <a:cs typeface="Times New Roman" panose="02020603050405020304" pitchFamily="18" charset="0"/>
              </a:rPr>
              <a:t> ...? switches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Optional switches that modify the behavior of the regular expression matching.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pattern: The regular expression pattern to match against.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string: The string to be tested for a match.</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matchVar</a:t>
            </a:r>
            <a:r>
              <a:rPr lang="en-US" dirty="0">
                <a:latin typeface="Times New Roman" panose="02020603050405020304" pitchFamily="18" charset="0"/>
                <a:cs typeface="Times New Roman" panose="02020603050405020304" pitchFamily="18" charset="0"/>
              </a:rPr>
              <a:t>: Optional variable to store the entire matched substring.</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subMatchVar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subMatchVar</a:t>
            </a:r>
            <a:r>
              <a:rPr lang="en-US" dirty="0">
                <a:latin typeface="Times New Roman" panose="02020603050405020304" pitchFamily="18" charset="0"/>
                <a:cs typeface="Times New Roman" panose="02020603050405020304" pitchFamily="18" charset="0"/>
              </a:rPr>
              <a:t> ...: Optional variables to store matched substrings corresponding to capturing groups in the pattern.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490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A238-BDB4-425C-AA34-5BA50781E012}"/>
              </a:ext>
            </a:extLst>
          </p:cNvPr>
          <p:cNvSpPr>
            <a:spLocks noGrp="1"/>
          </p:cNvSpPr>
          <p:nvPr>
            <p:ph type="title"/>
          </p:nvPr>
        </p:nvSpPr>
        <p:spPr/>
        <p:txBody>
          <a:bodyPr/>
          <a:lstStyle/>
          <a:p>
            <a:r>
              <a:rPr lang="en-IN" dirty="0"/>
              <a:t>Regular Expressions(</a:t>
            </a:r>
            <a:r>
              <a:rPr lang="en-IN" dirty="0" err="1"/>
              <a:t>cont</a:t>
            </a:r>
            <a:r>
              <a:rPr lang="en-IN" dirty="0"/>
              <a:t>)</a:t>
            </a:r>
          </a:p>
        </p:txBody>
      </p:sp>
      <p:pic>
        <p:nvPicPr>
          <p:cNvPr id="5" name="Content Placeholder 4">
            <a:extLst>
              <a:ext uri="{FF2B5EF4-FFF2-40B4-BE49-F238E27FC236}">
                <a16:creationId xmlns:a16="http://schemas.microsoft.com/office/drawing/2014/main" id="{4DA6ED3F-3F24-6072-1DA0-646EBC91D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94" t="18936" r="27666" b="882"/>
          <a:stretch/>
        </p:blipFill>
        <p:spPr>
          <a:xfrm>
            <a:off x="842211" y="1700463"/>
            <a:ext cx="5061284" cy="4700337"/>
          </a:xfrm>
        </p:spPr>
      </p:pic>
      <p:pic>
        <p:nvPicPr>
          <p:cNvPr id="7" name="Picture 6">
            <a:extLst>
              <a:ext uri="{FF2B5EF4-FFF2-40B4-BE49-F238E27FC236}">
                <a16:creationId xmlns:a16="http://schemas.microsoft.com/office/drawing/2014/main" id="{6AB6EBDD-BAC5-8D99-3050-403C1EAEEDF6}"/>
              </a:ext>
            </a:extLst>
          </p:cNvPr>
          <p:cNvPicPr>
            <a:picLocks noChangeAspect="1"/>
          </p:cNvPicPr>
          <p:nvPr/>
        </p:nvPicPr>
        <p:blipFill rotWithShape="1">
          <a:blip r:embed="rId3">
            <a:extLst>
              <a:ext uri="{28A0092B-C50C-407E-A947-70E740481C1C}">
                <a14:useLocalDpi xmlns:a14="http://schemas.microsoft.com/office/drawing/2010/main" val="0"/>
              </a:ext>
            </a:extLst>
          </a:blip>
          <a:srcRect l="30754" t="19649" r="27537" b="50000"/>
          <a:stretch/>
        </p:blipFill>
        <p:spPr>
          <a:xfrm>
            <a:off x="5975684" y="1700463"/>
            <a:ext cx="4780547" cy="2081464"/>
          </a:xfrm>
          <a:prstGeom prst="rect">
            <a:avLst/>
          </a:prstGeom>
        </p:spPr>
      </p:pic>
    </p:spTree>
    <p:extLst>
      <p:ext uri="{BB962C8B-B14F-4D97-AF65-F5344CB8AC3E}">
        <p14:creationId xmlns:p14="http://schemas.microsoft.com/office/powerpoint/2010/main" val="258728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4DCC-A93E-CD76-32E4-32CC6B6716E8}"/>
              </a:ext>
            </a:extLst>
          </p:cNvPr>
          <p:cNvSpPr>
            <a:spLocks noGrp="1"/>
          </p:cNvSpPr>
          <p:nvPr>
            <p:ph type="title"/>
          </p:nvPr>
        </p:nvSpPr>
        <p:spPr/>
        <p:txBody>
          <a:bodyPr/>
          <a:lstStyle/>
          <a:p>
            <a:r>
              <a:rPr lang="en-IN" dirty="0"/>
              <a:t>Regular Expressions(</a:t>
            </a:r>
            <a:r>
              <a:rPr lang="en-IN" dirty="0" err="1"/>
              <a:t>cont</a:t>
            </a:r>
            <a:r>
              <a:rPr lang="en-IN" dirty="0"/>
              <a:t>)</a:t>
            </a:r>
          </a:p>
        </p:txBody>
      </p:sp>
      <p:sp>
        <p:nvSpPr>
          <p:cNvPr id="3" name="Content Placeholder 2">
            <a:extLst>
              <a:ext uri="{FF2B5EF4-FFF2-40B4-BE49-F238E27FC236}">
                <a16:creationId xmlns:a16="http://schemas.microsoft.com/office/drawing/2014/main" id="{0FDE4F5B-DD9B-740D-FF90-99CD4AF98F1B}"/>
              </a:ext>
            </a:extLst>
          </p:cNvPr>
          <p:cNvSpPr>
            <a:spLocks noGrp="1"/>
          </p:cNvSpPr>
          <p:nvPr>
            <p:ph idx="1"/>
          </p:nvPr>
        </p:nvSpPr>
        <p:spPr/>
        <p:txBody>
          <a:bodyPr/>
          <a:lstStyle/>
          <a:p>
            <a:pPr marL="0" indent="0">
              <a:buNone/>
            </a:pPr>
            <a:r>
              <a:rPr lang="en-IN" dirty="0"/>
              <a:t>Ex1: </a:t>
            </a:r>
            <a:r>
              <a:rPr lang="en-US" dirty="0" err="1"/>
              <a:t>regexp</a:t>
            </a:r>
            <a:r>
              <a:rPr lang="en-US" dirty="0"/>
              <a:t> {([A-Za-z]*)} "</a:t>
            </a:r>
            <a:r>
              <a:rPr lang="en-US" dirty="0" err="1"/>
              <a:t>Tcl</a:t>
            </a:r>
            <a:r>
              <a:rPr lang="en-US" dirty="0"/>
              <a:t> Tutorial" a b                     </a:t>
            </a:r>
          </a:p>
          <a:p>
            <a:pPr marL="0" indent="0">
              <a:buNone/>
            </a:pPr>
            <a:r>
              <a:rPr lang="en-US" dirty="0"/>
              <a:t>       puts "Full Match: $a"</a:t>
            </a:r>
          </a:p>
          <a:p>
            <a:pPr marL="0" indent="0">
              <a:buNone/>
            </a:pPr>
            <a:r>
              <a:rPr lang="en-US" dirty="0"/>
              <a:t>       puts "Sub Match1: $b“</a:t>
            </a:r>
          </a:p>
          <a:p>
            <a:pPr marL="0" indent="0">
              <a:buNone/>
            </a:pPr>
            <a:endParaRPr lang="en-US" dirty="0"/>
          </a:p>
          <a:p>
            <a:pPr marL="0" indent="0">
              <a:buNone/>
            </a:pPr>
            <a:r>
              <a:rPr lang="en-US" dirty="0"/>
              <a:t>Ex2:</a:t>
            </a:r>
            <a:r>
              <a:rPr lang="en-IN" b="0" i="0" dirty="0">
                <a:solidFill>
                  <a:srgbClr val="000000"/>
                </a:solidFill>
                <a:effectLst/>
                <a:latin typeface="var(--ff-lato)"/>
              </a:rPr>
              <a:t>Multiple Patterns</a:t>
            </a:r>
          </a:p>
          <a:p>
            <a:pPr marL="0" indent="0">
              <a:buNone/>
            </a:pPr>
            <a:r>
              <a:rPr lang="en-US" dirty="0"/>
              <a:t>     </a:t>
            </a:r>
            <a:r>
              <a:rPr lang="en-US" dirty="0" err="1"/>
              <a:t>regexp</a:t>
            </a:r>
            <a:r>
              <a:rPr lang="en-US" dirty="0"/>
              <a:t> {([A-Za-z]*).([A-Za-z]*)} "</a:t>
            </a:r>
            <a:r>
              <a:rPr lang="en-US" dirty="0" err="1"/>
              <a:t>Tcl</a:t>
            </a:r>
            <a:r>
              <a:rPr lang="en-US" dirty="0"/>
              <a:t> Tutorial" a b c  </a:t>
            </a:r>
          </a:p>
          <a:p>
            <a:pPr marL="0" indent="0">
              <a:buNone/>
            </a:pPr>
            <a:r>
              <a:rPr lang="en-US" dirty="0"/>
              <a:t>     puts "Full Match: $a"</a:t>
            </a:r>
          </a:p>
          <a:p>
            <a:pPr marL="0" indent="0">
              <a:buNone/>
            </a:pPr>
            <a:r>
              <a:rPr lang="en-US" dirty="0"/>
              <a:t>     puts "Sub Match1: $b"</a:t>
            </a:r>
          </a:p>
          <a:p>
            <a:pPr marL="0" indent="0">
              <a:buNone/>
            </a:pPr>
            <a:r>
              <a:rPr lang="en-US" dirty="0"/>
              <a:t>     puts "Sub Match2: $c"</a:t>
            </a:r>
            <a:endParaRPr lang="en-IN" dirty="0"/>
          </a:p>
        </p:txBody>
      </p:sp>
      <p:sp>
        <p:nvSpPr>
          <p:cNvPr id="12" name="TextBox 11">
            <a:extLst>
              <a:ext uri="{FF2B5EF4-FFF2-40B4-BE49-F238E27FC236}">
                <a16:creationId xmlns:a16="http://schemas.microsoft.com/office/drawing/2014/main" id="{769E8C39-647A-139F-EA3C-0EEDB3B8C77E}"/>
              </a:ext>
            </a:extLst>
          </p:cNvPr>
          <p:cNvSpPr txBox="1"/>
          <p:nvPr/>
        </p:nvSpPr>
        <p:spPr>
          <a:xfrm>
            <a:off x="6727728" y="2068899"/>
            <a:ext cx="1794850" cy="923330"/>
          </a:xfrm>
          <a:prstGeom prst="rect">
            <a:avLst/>
          </a:prstGeom>
          <a:noFill/>
        </p:spPr>
        <p:txBody>
          <a:bodyPr wrap="none" rtlCol="0">
            <a:spAutoFit/>
          </a:bodyPr>
          <a:lstStyle/>
          <a:p>
            <a:r>
              <a:rPr lang="en-IN" dirty="0"/>
              <a:t>Output:</a:t>
            </a:r>
          </a:p>
          <a:p>
            <a:r>
              <a:rPr lang="en-US" dirty="0"/>
              <a:t>Full Match: </a:t>
            </a:r>
            <a:r>
              <a:rPr lang="en-US" dirty="0" err="1"/>
              <a:t>Tcl</a:t>
            </a:r>
            <a:endParaRPr lang="en-US" dirty="0"/>
          </a:p>
          <a:p>
            <a:r>
              <a:rPr lang="en-US" dirty="0"/>
              <a:t>Sub Match1: </a:t>
            </a:r>
            <a:r>
              <a:rPr lang="en-US" dirty="0" err="1"/>
              <a:t>Tcl</a:t>
            </a:r>
            <a:endParaRPr lang="en-IN" dirty="0"/>
          </a:p>
        </p:txBody>
      </p:sp>
      <p:sp>
        <p:nvSpPr>
          <p:cNvPr id="14" name="TextBox 13">
            <a:extLst>
              <a:ext uri="{FF2B5EF4-FFF2-40B4-BE49-F238E27FC236}">
                <a16:creationId xmlns:a16="http://schemas.microsoft.com/office/drawing/2014/main" id="{DEF585E7-65BC-28FA-650B-D2E5DA368867}"/>
              </a:ext>
            </a:extLst>
          </p:cNvPr>
          <p:cNvSpPr txBox="1"/>
          <p:nvPr/>
        </p:nvSpPr>
        <p:spPr>
          <a:xfrm>
            <a:off x="6727728" y="4327436"/>
            <a:ext cx="2546274" cy="1200329"/>
          </a:xfrm>
          <a:prstGeom prst="rect">
            <a:avLst/>
          </a:prstGeom>
          <a:noFill/>
        </p:spPr>
        <p:txBody>
          <a:bodyPr wrap="none" rtlCol="0">
            <a:spAutoFit/>
          </a:bodyPr>
          <a:lstStyle/>
          <a:p>
            <a:r>
              <a:rPr lang="en-IN" dirty="0"/>
              <a:t>Output:</a:t>
            </a:r>
          </a:p>
          <a:p>
            <a:r>
              <a:rPr lang="en-US" dirty="0"/>
              <a:t>Full Match: </a:t>
            </a:r>
            <a:r>
              <a:rPr lang="en-US" dirty="0" err="1"/>
              <a:t>Tcl</a:t>
            </a:r>
            <a:r>
              <a:rPr lang="en-US" dirty="0"/>
              <a:t> Tutorial</a:t>
            </a:r>
          </a:p>
          <a:p>
            <a:r>
              <a:rPr lang="en-US" dirty="0"/>
              <a:t>Sub Match1: </a:t>
            </a:r>
            <a:r>
              <a:rPr lang="en-US" dirty="0" err="1"/>
              <a:t>Tcl</a:t>
            </a:r>
            <a:endParaRPr lang="en-US" dirty="0"/>
          </a:p>
          <a:p>
            <a:r>
              <a:rPr lang="en-US" dirty="0"/>
              <a:t>Sub Match2: Tutorial</a:t>
            </a:r>
            <a:endParaRPr lang="en-IN" dirty="0"/>
          </a:p>
        </p:txBody>
      </p:sp>
    </p:spTree>
    <p:extLst>
      <p:ext uri="{BB962C8B-B14F-4D97-AF65-F5344CB8AC3E}">
        <p14:creationId xmlns:p14="http://schemas.microsoft.com/office/powerpoint/2010/main" val="295953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2BE7-0D4A-F139-A29C-BF63EB82A780}"/>
              </a:ext>
            </a:extLst>
          </p:cNvPr>
          <p:cNvSpPr>
            <a:spLocks noGrp="1"/>
          </p:cNvSpPr>
          <p:nvPr>
            <p:ph type="title"/>
          </p:nvPr>
        </p:nvSpPr>
        <p:spPr/>
        <p:txBody>
          <a:bodyPr/>
          <a:lstStyle/>
          <a:p>
            <a:r>
              <a:rPr lang="en-IN" dirty="0"/>
              <a:t>Importance of TCL</a:t>
            </a:r>
          </a:p>
        </p:txBody>
      </p:sp>
      <p:sp>
        <p:nvSpPr>
          <p:cNvPr id="3" name="Content Placeholder 2">
            <a:extLst>
              <a:ext uri="{FF2B5EF4-FFF2-40B4-BE49-F238E27FC236}">
                <a16:creationId xmlns:a16="http://schemas.microsoft.com/office/drawing/2014/main" id="{0D0BB2D5-4DBE-6136-8471-BE3C8C9FBC95}"/>
              </a:ext>
            </a:extLst>
          </p:cNvPr>
          <p:cNvSpPr>
            <a:spLocks noGrp="1"/>
          </p:cNvSpPr>
          <p:nvPr>
            <p:ph idx="1"/>
          </p:nvPr>
        </p:nvSpPr>
        <p:spPr>
          <a:xfrm>
            <a:off x="589102" y="1623178"/>
            <a:ext cx="8596668" cy="4777622"/>
          </a:xfrm>
        </p:spPr>
        <p:txBody>
          <a:bodyPr>
            <a:noAutofit/>
          </a:bodyPr>
          <a:lstStyle/>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Specific Domain Applications: </a:t>
            </a:r>
            <a:r>
              <a:rPr lang="en-US" sz="1700" b="0" i="0" dirty="0">
                <a:solidFill>
                  <a:srgbClr val="374151"/>
                </a:solidFill>
                <a:effectLst/>
                <a:latin typeface="Times New Roman" panose="02020603050405020304" pitchFamily="18" charset="0"/>
                <a:cs typeface="Times New Roman" panose="02020603050405020304" pitchFamily="18" charset="0"/>
              </a:rPr>
              <a:t>TCL is used in specific domains such as networking, where it is employed in the automation of network devices, and in testing automation, where its simplicity aids in creating automated test scripts.</a:t>
            </a:r>
          </a:p>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Scripting and Automation:</a:t>
            </a:r>
            <a:r>
              <a:rPr lang="en-US" sz="1700" dirty="0">
                <a:solidFill>
                  <a:srgbClr val="374151"/>
                </a:solidFill>
                <a:latin typeface="Times New Roman" panose="02020603050405020304" pitchFamily="18" charset="0"/>
                <a:cs typeface="Times New Roman" panose="02020603050405020304" pitchFamily="18" charset="0"/>
              </a:rPr>
              <a:t> </a:t>
            </a:r>
            <a:r>
              <a:rPr lang="en-US" sz="1700" b="0" i="0" dirty="0">
                <a:solidFill>
                  <a:srgbClr val="374151"/>
                </a:solidFill>
                <a:effectLst/>
                <a:latin typeface="Times New Roman" panose="02020603050405020304" pitchFamily="18" charset="0"/>
                <a:cs typeface="Times New Roman" panose="02020603050405020304" pitchFamily="18" charset="0"/>
              </a:rPr>
              <a:t>TCL is widely used for scripting tasks and automation, especially in scenarios where quick development and ease of use are crucial.</a:t>
            </a:r>
          </a:p>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Embeddability:</a:t>
            </a:r>
            <a:r>
              <a:rPr lang="en-US" sz="1700" dirty="0">
                <a:solidFill>
                  <a:srgbClr val="374151"/>
                </a:solidFill>
                <a:latin typeface="Times New Roman" panose="02020603050405020304" pitchFamily="18" charset="0"/>
                <a:cs typeface="Times New Roman" panose="02020603050405020304" pitchFamily="18" charset="0"/>
              </a:rPr>
              <a:t>  </a:t>
            </a:r>
            <a:r>
              <a:rPr lang="en-US" sz="1700" b="0" i="0" dirty="0" err="1">
                <a:solidFill>
                  <a:srgbClr val="374151"/>
                </a:solidFill>
                <a:effectLst/>
                <a:latin typeface="Times New Roman" panose="02020603050405020304" pitchFamily="18" charset="0"/>
                <a:cs typeface="Times New Roman" panose="02020603050405020304" pitchFamily="18" charset="0"/>
              </a:rPr>
              <a:t>Tcl's</a:t>
            </a:r>
            <a:r>
              <a:rPr lang="en-US" sz="1700" b="0" i="0" dirty="0">
                <a:solidFill>
                  <a:srgbClr val="374151"/>
                </a:solidFill>
                <a:effectLst/>
                <a:latin typeface="Times New Roman" panose="02020603050405020304" pitchFamily="18" charset="0"/>
                <a:cs typeface="Times New Roman" panose="02020603050405020304" pitchFamily="18" charset="0"/>
              </a:rPr>
              <a:t> embeddability makes it valuable for incorporating scripting capabilities into existing applications. It is commonly used as an embedded scripting language in various software.</a:t>
            </a:r>
          </a:p>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Rapid Prototyping:</a:t>
            </a:r>
            <a:r>
              <a:rPr lang="en-US" sz="1700" dirty="0">
                <a:solidFill>
                  <a:srgbClr val="374151"/>
                </a:solidFill>
                <a:latin typeface="Times New Roman" panose="02020603050405020304" pitchFamily="18" charset="0"/>
                <a:cs typeface="Times New Roman" panose="02020603050405020304" pitchFamily="18" charset="0"/>
              </a:rPr>
              <a:t>  </a:t>
            </a:r>
            <a:r>
              <a:rPr lang="en-US" sz="1700" b="0" i="0" dirty="0" err="1">
                <a:solidFill>
                  <a:srgbClr val="374151"/>
                </a:solidFill>
                <a:effectLst/>
                <a:latin typeface="Times New Roman" panose="02020603050405020304" pitchFamily="18" charset="0"/>
                <a:cs typeface="Times New Roman" panose="02020603050405020304" pitchFamily="18" charset="0"/>
              </a:rPr>
              <a:t>Tcl's</a:t>
            </a:r>
            <a:r>
              <a:rPr lang="en-US" sz="1700" b="0" i="0" dirty="0">
                <a:solidFill>
                  <a:srgbClr val="374151"/>
                </a:solidFill>
                <a:effectLst/>
                <a:latin typeface="Times New Roman" panose="02020603050405020304" pitchFamily="18" charset="0"/>
                <a:cs typeface="Times New Roman" panose="02020603050405020304" pitchFamily="18" charset="0"/>
              </a:rPr>
              <a:t> simplicity and clean syntax make it well-suited for rapid prototyping. Developers can quickly create and test ideas, making it an effective tool for iterative development.</a:t>
            </a:r>
          </a:p>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Interoperability:</a:t>
            </a:r>
            <a:endParaRPr lang="en-US" sz="17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b="0" i="0" dirty="0" err="1">
                <a:solidFill>
                  <a:srgbClr val="374151"/>
                </a:solidFill>
                <a:effectLst/>
                <a:latin typeface="Times New Roman" panose="02020603050405020304" pitchFamily="18" charset="0"/>
                <a:cs typeface="Times New Roman" panose="02020603050405020304" pitchFamily="18" charset="0"/>
              </a:rPr>
              <a:t>Tcl</a:t>
            </a:r>
            <a:r>
              <a:rPr lang="en-US" sz="1700" b="0" i="0" dirty="0">
                <a:solidFill>
                  <a:srgbClr val="374151"/>
                </a:solidFill>
                <a:effectLst/>
                <a:latin typeface="Times New Roman" panose="02020603050405020304" pitchFamily="18" charset="0"/>
                <a:cs typeface="Times New Roman" panose="02020603050405020304" pitchFamily="18" charset="0"/>
              </a:rPr>
              <a:t> has good interoperability with other languages, including C and C++. This feature facilitates integration with existing codebases and systems.</a:t>
            </a:r>
          </a:p>
          <a:p>
            <a:pPr algn="l">
              <a:buFont typeface="+mj-lt"/>
              <a:buAutoNum type="arabicPeriod"/>
            </a:pPr>
            <a:endParaRPr lang="en-US" sz="17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17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1700" b="0" i="0" dirty="0">
              <a:solidFill>
                <a:srgbClr val="374151"/>
              </a:solidFill>
              <a:effectLst/>
              <a:latin typeface="Times New Roman" panose="02020603050405020304" pitchFamily="18" charset="0"/>
              <a:cs typeface="Times New Roman" panose="02020603050405020304" pitchFamily="18" charset="0"/>
            </a:endParaRPr>
          </a:p>
          <a:p>
            <a:pPr algn="l" fontAlgn="auto">
              <a:buFont typeface="+mj-lt"/>
              <a:buAutoNum type="arabicPeriod"/>
            </a:pPr>
            <a:endParaRPr lang="en-US" sz="1700" b="0" i="0" dirty="0">
              <a:effectLst/>
              <a:latin typeface="Times New Roman" panose="02020603050405020304" pitchFamily="18" charset="0"/>
              <a:cs typeface="Times New Roman" panose="02020603050405020304" pitchFamily="18" charset="0"/>
            </a:endParaRPr>
          </a:p>
          <a:p>
            <a:pPr>
              <a:buFont typeface="+mj-lt"/>
              <a:buAutoNum type="arabicPeriod"/>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81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327B12-975A-AB56-F0CE-FF964E344DD7}"/>
              </a:ext>
            </a:extLst>
          </p:cNvPr>
          <p:cNvSpPr>
            <a:spLocks noGrp="1"/>
          </p:cNvSpPr>
          <p:nvPr>
            <p:ph type="title"/>
          </p:nvPr>
        </p:nvSpPr>
        <p:spPr/>
        <p:txBody>
          <a:bodyPr/>
          <a:lstStyle/>
          <a:p>
            <a:r>
              <a:rPr lang="en-IN" dirty="0"/>
              <a:t>Puts command:</a:t>
            </a:r>
          </a:p>
        </p:txBody>
      </p:sp>
      <p:sp>
        <p:nvSpPr>
          <p:cNvPr id="3" name="Content Placeholder 2">
            <a:extLst>
              <a:ext uri="{FF2B5EF4-FFF2-40B4-BE49-F238E27FC236}">
                <a16:creationId xmlns:a16="http://schemas.microsoft.com/office/drawing/2014/main" id="{5074EB5A-3006-3684-0E39-CA8B9CB7C8A7}"/>
              </a:ext>
            </a:extLst>
          </p:cNvPr>
          <p:cNvSpPr>
            <a:spLocks noGrp="1"/>
          </p:cNvSpPr>
          <p:nvPr>
            <p:ph idx="1"/>
          </p:nvPr>
        </p:nvSpPr>
        <p:spPr/>
        <p:txBody>
          <a:bodyPr>
            <a:normAutofit lnSpcReduction="10000"/>
          </a:bodyPr>
          <a:lstStyle/>
          <a:p>
            <a:pPr marL="0" indent="0">
              <a:buNone/>
            </a:pPr>
            <a:r>
              <a:rPr lang="en-US" dirty="0"/>
              <a:t>	In </a:t>
            </a:r>
            <a:r>
              <a:rPr lang="en-US" dirty="0" err="1"/>
              <a:t>Tcl</a:t>
            </a:r>
            <a:r>
              <a:rPr lang="en-US" dirty="0"/>
              <a:t> (Tool Command Language), the puts command is used to write data to the standard output or to a specified channel. The basic syntax of the puts command is as follows:</a:t>
            </a:r>
          </a:p>
          <a:p>
            <a:pPr>
              <a:buFont typeface="Wingdings" panose="05000000000000000000" pitchFamily="2" charset="2"/>
              <a:buChar char="q"/>
            </a:pPr>
            <a:r>
              <a:rPr lang="en-IN" dirty="0"/>
              <a:t>puts ?-</a:t>
            </a:r>
            <a:r>
              <a:rPr lang="en-IN" dirty="0" err="1"/>
              <a:t>nonewline</a:t>
            </a:r>
            <a:r>
              <a:rPr lang="en-IN" dirty="0"/>
              <a:t>? ?</a:t>
            </a:r>
            <a:r>
              <a:rPr lang="en-IN" dirty="0" err="1"/>
              <a:t>channelId</a:t>
            </a:r>
            <a:r>
              <a:rPr lang="en-IN" dirty="0"/>
              <a:t>? String</a:t>
            </a:r>
          </a:p>
          <a:p>
            <a:pPr>
              <a:buFont typeface="Arial" panose="020B0604020202020204" pitchFamily="34" charset="0"/>
              <a:buChar char="•"/>
            </a:pPr>
            <a:r>
              <a:rPr lang="en-US" dirty="0"/>
              <a:t>-</a:t>
            </a:r>
            <a:r>
              <a:rPr lang="en-US" dirty="0" err="1"/>
              <a:t>nonewline</a:t>
            </a:r>
            <a:r>
              <a:rPr lang="en-US" dirty="0"/>
              <a:t>: This is an optional flag that, when present, indicates that a newline character should not be added to the end of the output.</a:t>
            </a:r>
          </a:p>
          <a:p>
            <a:pPr>
              <a:buFont typeface="Arial" panose="020B0604020202020204" pitchFamily="34" charset="0"/>
              <a:buChar char="•"/>
            </a:pPr>
            <a:r>
              <a:rPr lang="en-US" dirty="0" err="1"/>
              <a:t>channelId</a:t>
            </a:r>
            <a:r>
              <a:rPr lang="en-US" dirty="0"/>
              <a:t>: This is an optional argument that specifies the channel to which the output should be directed. If not provided, it defaults to the standard output.</a:t>
            </a:r>
          </a:p>
          <a:p>
            <a:pPr>
              <a:buFont typeface="Arial" panose="020B0604020202020204" pitchFamily="34" charset="0"/>
              <a:buChar char="•"/>
            </a:pPr>
            <a:r>
              <a:rPr lang="en-US" dirty="0"/>
              <a:t>string: This is the data or string that you want to write to the specified channel.</a:t>
            </a:r>
          </a:p>
          <a:p>
            <a:pPr marL="0" indent="0">
              <a:buNone/>
            </a:pPr>
            <a:r>
              <a:rPr lang="en-US" dirty="0"/>
              <a:t>     </a:t>
            </a:r>
            <a:r>
              <a:rPr lang="en-US" dirty="0" err="1"/>
              <a:t>Ex:puts</a:t>
            </a:r>
            <a:r>
              <a:rPr lang="en-US" dirty="0"/>
              <a:t> $</a:t>
            </a:r>
            <a:r>
              <a:rPr lang="en-US" dirty="0" err="1"/>
              <a:t>fileId</a:t>
            </a:r>
            <a:r>
              <a:rPr lang="en-US" dirty="0"/>
              <a:t> "This is written to a file."</a:t>
            </a:r>
            <a:endParaRPr lang="en-IN" dirty="0"/>
          </a:p>
        </p:txBody>
      </p:sp>
    </p:spTree>
    <p:extLst>
      <p:ext uri="{BB962C8B-B14F-4D97-AF65-F5344CB8AC3E}">
        <p14:creationId xmlns:p14="http://schemas.microsoft.com/office/powerpoint/2010/main" val="357924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D156-C2B4-7256-3AD2-E7F22DC41441}"/>
              </a:ext>
            </a:extLst>
          </p:cNvPr>
          <p:cNvSpPr>
            <a:spLocks noGrp="1"/>
          </p:cNvSpPr>
          <p:nvPr>
            <p:ph type="title"/>
          </p:nvPr>
        </p:nvSpPr>
        <p:spPr/>
        <p:txBody>
          <a:bodyPr/>
          <a:lstStyle/>
          <a:p>
            <a:r>
              <a:rPr lang="en-IN" dirty="0"/>
              <a:t>[], {} braces difference:</a:t>
            </a:r>
          </a:p>
        </p:txBody>
      </p:sp>
      <p:sp>
        <p:nvSpPr>
          <p:cNvPr id="3" name="Content Placeholder 2">
            <a:extLst>
              <a:ext uri="{FF2B5EF4-FFF2-40B4-BE49-F238E27FC236}">
                <a16:creationId xmlns:a16="http://schemas.microsoft.com/office/drawing/2014/main" id="{A1E35473-2A6D-AF77-086F-0E22A763FA9D}"/>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1. Square Brackets []:</a:t>
            </a:r>
            <a:r>
              <a:rPr lang="en-US" dirty="0">
                <a:latin typeface="Times New Roman" panose="02020603050405020304" pitchFamily="18" charset="0"/>
                <a:cs typeface="Times New Roman" panose="02020603050405020304" pitchFamily="18" charset="0"/>
              </a:rPr>
              <a:t>Square brackets are used for command substitution. When you enclose a command or expression within square brackets, </a:t>
            </a:r>
            <a:r>
              <a:rPr lang="en-US" dirty="0" err="1">
                <a:latin typeface="Times New Roman" panose="02020603050405020304" pitchFamily="18" charset="0"/>
                <a:cs typeface="Times New Roman" panose="02020603050405020304" pitchFamily="18" charset="0"/>
              </a:rPr>
              <a:t>Tcl</a:t>
            </a:r>
            <a:r>
              <a:rPr lang="en-US" dirty="0">
                <a:latin typeface="Times New Roman" panose="02020603050405020304" pitchFamily="18" charset="0"/>
                <a:cs typeface="Times New Roman" panose="02020603050405020304" pitchFamily="18" charset="0"/>
              </a:rPr>
              <a:t> evaluates that command or expression and substitutes the result in its place.</a:t>
            </a:r>
          </a:p>
          <a:p>
            <a:pPr marL="0" indent="0">
              <a:buNone/>
            </a:pPr>
            <a:r>
              <a:rPr lang="en-US" dirty="0">
                <a:latin typeface="Times New Roman" panose="02020603050405020304" pitchFamily="18" charset="0"/>
                <a:cs typeface="Times New Roman" panose="02020603050405020304" pitchFamily="18" charset="0"/>
              </a:rPr>
              <a:t>    Ex:      set result [expr 2 + 3]</a:t>
            </a:r>
          </a:p>
          <a:p>
            <a:pPr marL="0" indent="0">
              <a:buNone/>
            </a:pPr>
            <a:r>
              <a:rPr lang="en-US" dirty="0">
                <a:latin typeface="Times New Roman" panose="02020603050405020304" pitchFamily="18" charset="0"/>
                <a:cs typeface="Times New Roman" panose="02020603050405020304" pitchFamily="18" charset="0"/>
              </a:rPr>
              <a:t>               puts $result ;# Output: 5</a:t>
            </a:r>
          </a:p>
          <a:p>
            <a:pPr marL="0" indent="0">
              <a:buNone/>
            </a:pPr>
            <a:r>
              <a:rPr lang="en-US" b="1" dirty="0">
                <a:latin typeface="Times New Roman" panose="02020603050405020304" pitchFamily="18" charset="0"/>
                <a:cs typeface="Times New Roman" panose="02020603050405020304" pitchFamily="18" charset="0"/>
              </a:rPr>
              <a:t>2.Curly Braces {}:</a:t>
            </a:r>
            <a:r>
              <a:rPr lang="en-US" dirty="0">
                <a:latin typeface="Times New Roman" panose="02020603050405020304" pitchFamily="18" charset="0"/>
                <a:cs typeface="Times New Roman" panose="02020603050405020304" pitchFamily="18" charset="0"/>
              </a:rPr>
              <a:t>Curly braces are used for grouping and creating a literal string or script. The content inside curly braces is treated as a literal string, and no substitution or interpretation is performed on it.</a:t>
            </a:r>
          </a:p>
          <a:p>
            <a:pPr marL="0" indent="0">
              <a:buNone/>
            </a:pPr>
            <a:r>
              <a:rPr lang="en-IN" dirty="0">
                <a:latin typeface="Times New Roman" panose="02020603050405020304" pitchFamily="18" charset="0"/>
                <a:cs typeface="Times New Roman" panose="02020603050405020304" pitchFamily="18" charset="0"/>
              </a:rPr>
              <a:t> Ex:   </a:t>
            </a:r>
            <a:r>
              <a:rPr lang="en-US" dirty="0">
                <a:latin typeface="Times New Roman" panose="02020603050405020304" pitchFamily="18" charset="0"/>
                <a:cs typeface="Times New Roman" panose="02020603050405020304" pitchFamily="18" charset="0"/>
              </a:rPr>
              <a:t>set text {This is a literal string.}</a:t>
            </a:r>
          </a:p>
          <a:p>
            <a:pPr marL="0" indent="0">
              <a:buNone/>
            </a:pPr>
            <a:r>
              <a:rPr lang="en-US" dirty="0">
                <a:latin typeface="Times New Roman" panose="02020603050405020304" pitchFamily="18" charset="0"/>
                <a:cs typeface="Times New Roman" panose="02020603050405020304" pitchFamily="18" charset="0"/>
              </a:rPr>
              <a:t>        puts $text ;# Output: This is a literal string.</a:t>
            </a: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68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A0D9-07CE-27AD-23D7-E944B7B912B0}"/>
              </a:ext>
            </a:extLst>
          </p:cNvPr>
          <p:cNvSpPr>
            <a:spLocks noGrp="1"/>
          </p:cNvSpPr>
          <p:nvPr>
            <p:ph type="title"/>
          </p:nvPr>
        </p:nvSpPr>
        <p:spPr/>
        <p:txBody>
          <a:bodyPr/>
          <a:lstStyle/>
          <a:p>
            <a:r>
              <a:rPr lang="en-IN"/>
              <a:t>Tcl - Operators</a:t>
            </a:r>
            <a:endParaRPr lang="en-IN" dirty="0"/>
          </a:p>
        </p:txBody>
      </p:sp>
      <p:sp>
        <p:nvSpPr>
          <p:cNvPr id="3" name="Content Placeholder 2">
            <a:extLst>
              <a:ext uri="{FF2B5EF4-FFF2-40B4-BE49-F238E27FC236}">
                <a16:creationId xmlns:a16="http://schemas.microsoft.com/office/drawing/2014/main" id="{5210166E-D6E0-6E6F-481D-82616FE77444}"/>
              </a:ext>
            </a:extLst>
          </p:cNvPr>
          <p:cNvSpPr>
            <a:spLocks noGrp="1"/>
          </p:cNvSpPr>
          <p:nvPr>
            <p:ph idx="1"/>
          </p:nvPr>
        </p:nvSpPr>
        <p:spPr>
          <a:xfrm>
            <a:off x="589102" y="1655263"/>
            <a:ext cx="8596668" cy="3880773"/>
          </a:xfrm>
        </p:spPr>
        <p:txBody>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An operator is a symbol that tells the compiler to perform specific mathematical or logical manipulations.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language is rich in built-in operators and provides the following types of operators −</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27086B-3CDE-1522-0BD9-D9911A68CE6A}"/>
              </a:ext>
            </a:extLst>
          </p:cNvPr>
          <p:cNvPicPr>
            <a:picLocks noChangeAspect="1"/>
          </p:cNvPicPr>
          <p:nvPr/>
        </p:nvPicPr>
        <p:blipFill>
          <a:blip r:embed="rId2"/>
          <a:stretch>
            <a:fillRect/>
          </a:stretch>
        </p:blipFill>
        <p:spPr>
          <a:xfrm>
            <a:off x="2601827" y="2496803"/>
            <a:ext cx="3619500" cy="3324225"/>
          </a:xfrm>
          <a:prstGeom prst="rect">
            <a:avLst/>
          </a:prstGeom>
        </p:spPr>
      </p:pic>
    </p:spTree>
    <p:extLst>
      <p:ext uri="{BB962C8B-B14F-4D97-AF65-F5344CB8AC3E}">
        <p14:creationId xmlns:p14="http://schemas.microsoft.com/office/powerpoint/2010/main" val="413493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5FA0-1D46-A647-D424-E902B94C5156}"/>
              </a:ext>
            </a:extLst>
          </p:cNvPr>
          <p:cNvSpPr>
            <a:spLocks noGrp="1"/>
          </p:cNvSpPr>
          <p:nvPr>
            <p:ph type="title"/>
          </p:nvPr>
        </p:nvSpPr>
        <p:spPr/>
        <p:txBody>
          <a:bodyPr/>
          <a:lstStyle/>
          <a:p>
            <a:r>
              <a:rPr lang="en-IN" dirty="0"/>
              <a:t>Arithmetic Operators</a:t>
            </a:r>
          </a:p>
        </p:txBody>
      </p:sp>
      <p:pic>
        <p:nvPicPr>
          <p:cNvPr id="7" name="Content Placeholder 6">
            <a:extLst>
              <a:ext uri="{FF2B5EF4-FFF2-40B4-BE49-F238E27FC236}">
                <a16:creationId xmlns:a16="http://schemas.microsoft.com/office/drawing/2014/main" id="{8E55B0C3-5BB2-AFE7-4658-2D62C6DC32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371" t="23689" r="27430" b="47921"/>
          <a:stretch/>
        </p:blipFill>
        <p:spPr>
          <a:xfrm>
            <a:off x="978568" y="2943727"/>
            <a:ext cx="6416842" cy="2398293"/>
          </a:xfrm>
        </p:spPr>
      </p:pic>
      <p:sp>
        <p:nvSpPr>
          <p:cNvPr id="8" name="TextBox 7">
            <a:extLst>
              <a:ext uri="{FF2B5EF4-FFF2-40B4-BE49-F238E27FC236}">
                <a16:creationId xmlns:a16="http://schemas.microsoft.com/office/drawing/2014/main" id="{35AD32C9-4199-A4F3-E231-F0F17A7F43CB}"/>
              </a:ext>
            </a:extLst>
          </p:cNvPr>
          <p:cNvSpPr txBox="1"/>
          <p:nvPr/>
        </p:nvSpPr>
        <p:spPr>
          <a:xfrm>
            <a:off x="1122947" y="1828800"/>
            <a:ext cx="7401257" cy="646331"/>
          </a:xfrm>
          <a:prstGeom prst="rect">
            <a:avLst/>
          </a:prstGeom>
          <a:noFill/>
        </p:spPr>
        <p:txBody>
          <a:bodyPr wrap="none" rtlCol="0">
            <a:spAutoFit/>
          </a:bodyPr>
          <a:lstStyle/>
          <a:p>
            <a:pPr algn="l"/>
            <a:r>
              <a:rPr lang="en-US" b="0" i="0" dirty="0">
                <a:solidFill>
                  <a:srgbClr val="000000"/>
                </a:solidFill>
                <a:effectLst/>
                <a:latin typeface="Verdana" panose="020B0604030504040204" pitchFamily="34" charset="0"/>
              </a:rPr>
              <a:t>Assume variable ‘A’ holds 10 and variable ‘B’ holds 20, then −</a:t>
            </a:r>
          </a:p>
          <a:p>
            <a:endParaRPr lang="en-IN" dirty="0"/>
          </a:p>
        </p:txBody>
      </p:sp>
    </p:spTree>
    <p:extLst>
      <p:ext uri="{BB962C8B-B14F-4D97-AF65-F5344CB8AC3E}">
        <p14:creationId xmlns:p14="http://schemas.microsoft.com/office/powerpoint/2010/main" val="76160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B22A-E123-90FC-B719-D143EF09CE4D}"/>
              </a:ext>
            </a:extLst>
          </p:cNvPr>
          <p:cNvSpPr>
            <a:spLocks noGrp="1"/>
          </p:cNvSpPr>
          <p:nvPr>
            <p:ph type="title"/>
          </p:nvPr>
        </p:nvSpPr>
        <p:spPr/>
        <p:txBody>
          <a:bodyPr/>
          <a:lstStyle/>
          <a:p>
            <a:r>
              <a:rPr lang="en-IN" dirty="0"/>
              <a:t>Relational Operators</a:t>
            </a:r>
          </a:p>
        </p:txBody>
      </p:sp>
      <p:pic>
        <p:nvPicPr>
          <p:cNvPr id="5" name="Content Placeholder 4">
            <a:extLst>
              <a:ext uri="{FF2B5EF4-FFF2-40B4-BE49-F238E27FC236}">
                <a16:creationId xmlns:a16="http://schemas.microsoft.com/office/drawing/2014/main" id="{48E80017-D4DA-4BB7-F645-191D53B775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394" t="23849" r="27578" b="4189"/>
          <a:stretch/>
        </p:blipFill>
        <p:spPr>
          <a:xfrm>
            <a:off x="677334" y="2253917"/>
            <a:ext cx="6625390" cy="4178968"/>
          </a:xfrm>
        </p:spPr>
      </p:pic>
      <p:sp>
        <p:nvSpPr>
          <p:cNvPr id="6" name="TextBox 5">
            <a:extLst>
              <a:ext uri="{FF2B5EF4-FFF2-40B4-BE49-F238E27FC236}">
                <a16:creationId xmlns:a16="http://schemas.microsoft.com/office/drawing/2014/main" id="{6784DDAD-AD37-47BC-7256-C1AECFB17557}"/>
              </a:ext>
            </a:extLst>
          </p:cNvPr>
          <p:cNvSpPr txBox="1"/>
          <p:nvPr/>
        </p:nvSpPr>
        <p:spPr>
          <a:xfrm>
            <a:off x="677333" y="1270000"/>
            <a:ext cx="8596669" cy="923330"/>
          </a:xfrm>
          <a:prstGeom prst="rect">
            <a:avLst/>
          </a:prstGeom>
          <a:noFill/>
        </p:spPr>
        <p:txBody>
          <a:bodyPr wrap="square" rtlCol="0">
            <a:spAutoFit/>
          </a:bodyPr>
          <a:lstStyle/>
          <a:p>
            <a:r>
              <a:rPr lang="en-US" b="0" i="0" dirty="0">
                <a:solidFill>
                  <a:srgbClr val="374151"/>
                </a:solidFill>
                <a:effectLst/>
                <a:latin typeface="Söhne"/>
              </a:rPr>
              <a:t>	These relational operators are commonly used in conditional statements, loops,</a:t>
            </a:r>
          </a:p>
          <a:p>
            <a:r>
              <a:rPr lang="en-US" b="0" i="0" dirty="0">
                <a:solidFill>
                  <a:srgbClr val="374151"/>
                </a:solidFill>
                <a:effectLst/>
                <a:latin typeface="Söhne"/>
              </a:rPr>
              <a:t> and other control structures to make decisions based on the relationships between values in </a:t>
            </a:r>
            <a:r>
              <a:rPr lang="en-US" b="0" i="0" dirty="0" err="1">
                <a:solidFill>
                  <a:srgbClr val="374151"/>
                </a:solidFill>
                <a:effectLst/>
                <a:latin typeface="Söhne"/>
              </a:rPr>
              <a:t>Tcl</a:t>
            </a:r>
            <a:r>
              <a:rPr lang="en-US" b="0" i="0" dirty="0">
                <a:solidFill>
                  <a:srgbClr val="374151"/>
                </a:solidFill>
                <a:effectLst/>
                <a:latin typeface="Söhne"/>
              </a:rPr>
              <a:t> scripts.</a:t>
            </a:r>
            <a:endParaRPr lang="en-IN" dirty="0"/>
          </a:p>
        </p:txBody>
      </p:sp>
    </p:spTree>
    <p:extLst>
      <p:ext uri="{BB962C8B-B14F-4D97-AF65-F5344CB8AC3E}">
        <p14:creationId xmlns:p14="http://schemas.microsoft.com/office/powerpoint/2010/main" val="365937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2C16-5228-69C0-650B-20F828CB3C67}"/>
              </a:ext>
            </a:extLst>
          </p:cNvPr>
          <p:cNvSpPr>
            <a:spLocks noGrp="1"/>
          </p:cNvSpPr>
          <p:nvPr>
            <p:ph type="title"/>
          </p:nvPr>
        </p:nvSpPr>
        <p:spPr/>
        <p:txBody>
          <a:bodyPr/>
          <a:lstStyle/>
          <a:p>
            <a:r>
              <a:rPr lang="en-IN" dirty="0"/>
              <a:t>Logical Operators</a:t>
            </a:r>
          </a:p>
        </p:txBody>
      </p:sp>
      <p:pic>
        <p:nvPicPr>
          <p:cNvPr id="7" name="Content Placeholder 6">
            <a:extLst>
              <a:ext uri="{FF2B5EF4-FFF2-40B4-BE49-F238E27FC236}">
                <a16:creationId xmlns:a16="http://schemas.microsoft.com/office/drawing/2014/main" id="{8ED74974-D0B6-6331-4127-E5C00F91B4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676" t="45181" r="27295" b="17828"/>
          <a:stretch/>
        </p:blipFill>
        <p:spPr>
          <a:xfrm>
            <a:off x="748572" y="2743201"/>
            <a:ext cx="4227096" cy="2802021"/>
          </a:xfrm>
        </p:spPr>
      </p:pic>
      <p:sp>
        <p:nvSpPr>
          <p:cNvPr id="8" name="TextBox 7">
            <a:extLst>
              <a:ext uri="{FF2B5EF4-FFF2-40B4-BE49-F238E27FC236}">
                <a16:creationId xmlns:a16="http://schemas.microsoft.com/office/drawing/2014/main" id="{335CFEA4-5D3F-43C2-E90E-D5EABA23D143}"/>
              </a:ext>
            </a:extLst>
          </p:cNvPr>
          <p:cNvSpPr txBox="1"/>
          <p:nvPr/>
        </p:nvSpPr>
        <p:spPr>
          <a:xfrm>
            <a:off x="677334" y="2059529"/>
            <a:ext cx="5521063" cy="369332"/>
          </a:xfrm>
          <a:prstGeom prst="rect">
            <a:avLst/>
          </a:prstGeom>
          <a:noFill/>
        </p:spPr>
        <p:txBody>
          <a:bodyPr wrap="non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Assume variable </a:t>
            </a:r>
            <a:r>
              <a:rPr lang="en-US" b="1" i="0" dirty="0">
                <a:solidFill>
                  <a:srgbClr val="000000"/>
                </a:solidFill>
                <a:effectLst/>
                <a:latin typeface="Times New Roman" panose="02020603050405020304" pitchFamily="18" charset="0"/>
                <a:cs typeface="Times New Roman" panose="02020603050405020304" pitchFamily="18" charset="0"/>
              </a:rPr>
              <a:t>A</a:t>
            </a:r>
            <a:r>
              <a:rPr lang="en-US" b="0" i="0" dirty="0">
                <a:solidFill>
                  <a:srgbClr val="000000"/>
                </a:solidFill>
                <a:effectLst/>
                <a:latin typeface="Times New Roman" panose="02020603050405020304" pitchFamily="18" charset="0"/>
                <a:cs typeface="Times New Roman" panose="02020603050405020304" pitchFamily="18" charset="0"/>
              </a:rPr>
              <a:t> holds 1 and variable </a:t>
            </a:r>
            <a:r>
              <a:rPr lang="en-US" b="1" i="0" dirty="0">
                <a:solidFill>
                  <a:srgbClr val="000000"/>
                </a:solidFill>
                <a:effectLst/>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holds 0, then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0A3BCFE-ECFE-A401-D23C-3052C3B24581}"/>
              </a:ext>
            </a:extLst>
          </p:cNvPr>
          <p:cNvSpPr txBox="1"/>
          <p:nvPr/>
        </p:nvSpPr>
        <p:spPr>
          <a:xfrm>
            <a:off x="677334" y="1561068"/>
            <a:ext cx="9763122" cy="369332"/>
          </a:xfrm>
          <a:prstGeom prst="rect">
            <a:avLst/>
          </a:prstGeom>
          <a:noFill/>
        </p:spPr>
        <p:txBody>
          <a:bodyPr wrap="non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logical operators can be used in conditional statements or expressions to evaluate multiple conditions.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C8BB5A-88F3-763C-84ED-F9DE8DC3190C}"/>
              </a:ext>
            </a:extLst>
          </p:cNvPr>
          <p:cNvSpPr txBox="1"/>
          <p:nvPr/>
        </p:nvSpPr>
        <p:spPr>
          <a:xfrm>
            <a:off x="5340937" y="2743201"/>
            <a:ext cx="5262895"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a:t>
            </a:r>
          </a:p>
          <a:p>
            <a:r>
              <a:rPr lang="en-US" sz="1600" dirty="0">
                <a:latin typeface="Times New Roman" panose="02020603050405020304" pitchFamily="18" charset="0"/>
                <a:cs typeface="Times New Roman" panose="02020603050405020304" pitchFamily="18" charset="0"/>
              </a:rPr>
              <a:t>set x 5</a:t>
            </a:r>
          </a:p>
          <a:p>
            <a:r>
              <a:rPr lang="en-US" sz="1600" dirty="0">
                <a:latin typeface="Times New Roman" panose="02020603050405020304" pitchFamily="18" charset="0"/>
                <a:cs typeface="Times New Roman" panose="02020603050405020304" pitchFamily="18" charset="0"/>
              </a:rPr>
              <a:t>set y 10</a:t>
            </a:r>
          </a:p>
          <a:p>
            <a:r>
              <a:rPr lang="en-US" sz="1600" dirty="0">
                <a:latin typeface="Times New Roman" panose="02020603050405020304" pitchFamily="18" charset="0"/>
                <a:cs typeface="Times New Roman" panose="02020603050405020304" pitchFamily="18" charset="0"/>
              </a:rPr>
              <a:t>if {$x &gt; 0 &amp;&amp; $y &lt; 20} {puts "Both conditions are true."}</a:t>
            </a:r>
          </a:p>
          <a:p>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27F18D-F714-6134-689A-97560CE37310}"/>
              </a:ext>
            </a:extLst>
          </p:cNvPr>
          <p:cNvSpPr txBox="1"/>
          <p:nvPr/>
        </p:nvSpPr>
        <p:spPr>
          <a:xfrm>
            <a:off x="5340937" y="3865069"/>
            <a:ext cx="5186666"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set a 15</a:t>
            </a:r>
          </a:p>
          <a:p>
            <a:r>
              <a:rPr lang="en-US" sz="1600" dirty="0">
                <a:latin typeface="Times New Roman" panose="02020603050405020304" pitchFamily="18" charset="0"/>
                <a:cs typeface="Times New Roman" panose="02020603050405020304" pitchFamily="18" charset="0"/>
              </a:rPr>
              <a:t>set b 5</a:t>
            </a:r>
          </a:p>
          <a:p>
            <a:r>
              <a:rPr lang="en-US" sz="1600" dirty="0">
                <a:latin typeface="Times New Roman" panose="02020603050405020304" pitchFamily="18" charset="0"/>
                <a:cs typeface="Times New Roman" panose="02020603050405020304" pitchFamily="18" charset="0"/>
              </a:rPr>
              <a:t>if {$a &gt; 10 || $b &lt; 0} {puts "At least one condition is true."}</a:t>
            </a:r>
          </a:p>
        </p:txBody>
      </p:sp>
      <p:sp>
        <p:nvSpPr>
          <p:cNvPr id="12" name="TextBox 11">
            <a:extLst>
              <a:ext uri="{FF2B5EF4-FFF2-40B4-BE49-F238E27FC236}">
                <a16:creationId xmlns:a16="http://schemas.microsoft.com/office/drawing/2014/main" id="{3C4F6484-B4CB-1D1C-8339-42E8945C80E2}"/>
              </a:ext>
            </a:extLst>
          </p:cNvPr>
          <p:cNvSpPr txBox="1"/>
          <p:nvPr/>
        </p:nvSpPr>
        <p:spPr>
          <a:xfrm>
            <a:off x="5340937" y="4836708"/>
            <a:ext cx="3230372" cy="584775"/>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set flag false</a:t>
            </a:r>
          </a:p>
          <a:p>
            <a:r>
              <a:rPr lang="en-IN" sz="1600" dirty="0">
                <a:latin typeface="Times New Roman" panose="02020603050405020304" pitchFamily="18" charset="0"/>
                <a:cs typeface="Times New Roman" panose="02020603050405020304" pitchFamily="18" charset="0"/>
              </a:rPr>
              <a:t>if {!$flag} {puts "The flag is false."}</a:t>
            </a:r>
          </a:p>
        </p:txBody>
      </p:sp>
    </p:spTree>
    <p:extLst>
      <p:ext uri="{BB962C8B-B14F-4D97-AF65-F5344CB8AC3E}">
        <p14:creationId xmlns:p14="http://schemas.microsoft.com/office/powerpoint/2010/main" val="27664623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192</TotalTime>
  <Words>2166</Words>
  <Application>Microsoft Office PowerPoint</Application>
  <PresentationFormat>Widescreen</PresentationFormat>
  <Paragraphs>239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Söhne</vt:lpstr>
      <vt:lpstr>Times New Roman</vt:lpstr>
      <vt:lpstr>Trebuchet MS</vt:lpstr>
      <vt:lpstr>var(--ff-lato)</vt:lpstr>
      <vt:lpstr>Verdana</vt:lpstr>
      <vt:lpstr>Wingdings</vt:lpstr>
      <vt:lpstr>Wingdings 3</vt:lpstr>
      <vt:lpstr>Facet</vt:lpstr>
      <vt:lpstr>TCL(TOOL COMMAND LANGUAGE)</vt:lpstr>
      <vt:lpstr>Why TCL?</vt:lpstr>
      <vt:lpstr>Importance of TCL</vt:lpstr>
      <vt:lpstr>Puts command:</vt:lpstr>
      <vt:lpstr>[], {} braces difference:</vt:lpstr>
      <vt:lpstr>Tcl - Operators</vt:lpstr>
      <vt:lpstr>Arithmetic Operators</vt:lpstr>
      <vt:lpstr>Relational Operators</vt:lpstr>
      <vt:lpstr>Logical Operators</vt:lpstr>
      <vt:lpstr>Bitwise Operators</vt:lpstr>
      <vt:lpstr>Ternary Operator</vt:lpstr>
      <vt:lpstr>Tcl - Loops</vt:lpstr>
      <vt:lpstr>Tcl – Loops(cont)</vt:lpstr>
      <vt:lpstr>Arrays</vt:lpstr>
      <vt:lpstr>Arrays(cont)</vt:lpstr>
      <vt:lpstr>Strings</vt:lpstr>
      <vt:lpstr>Strings(cont)</vt:lpstr>
      <vt:lpstr>Lists</vt:lpstr>
      <vt:lpstr>Lists(cont)</vt:lpstr>
      <vt:lpstr>File handing</vt:lpstr>
      <vt:lpstr>Access Modes for Files</vt:lpstr>
      <vt:lpstr>Regular Expressions</vt:lpstr>
      <vt:lpstr>Regular Expressions(cont)</vt:lpstr>
      <vt:lpstr>Regular Expressions(cont)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TCL(TOOL COMMAND LANGUAGE)</dc:title>
  <dc:creator>Dinesh M N Dini</dc:creator>
  <cp:lastModifiedBy>Dinesh M N Dini</cp:lastModifiedBy>
  <cp:revision>1</cp:revision>
  <dcterms:created xsi:type="dcterms:W3CDTF">2024-01-06T12:02:03Z</dcterms:created>
  <dcterms:modified xsi:type="dcterms:W3CDTF">2024-01-06T15:14:34Z</dcterms:modified>
</cp:coreProperties>
</file>