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071170"/>
            <a:ext cx="5433987" cy="13578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PROJECT NAME</a:t>
            </a:r>
            <a:r>
              <a:rPr lang="en-US" sz="4400" dirty="0">
                <a:solidFill>
                  <a:schemeClr val="tx1"/>
                </a:solidFill>
              </a:rPr>
              <a:t>:</a:t>
            </a:r>
            <a:r>
              <a:rPr lang="en-US" sz="4400" dirty="0">
                <a:solidFill>
                  <a:srgbClr val="FF0000"/>
                </a:solidFill>
              </a:rPr>
              <a:t>7214-FUTURE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IN" dirty="0" err="1"/>
              <a:t>B.Anil</a:t>
            </a:r>
            <a:r>
              <a:rPr lang="en-IN" dirty="0"/>
              <a:t> </a:t>
            </a:r>
            <a:r>
              <a:rPr lang="en-IN" dirty="0" err="1"/>
              <a:t>kumar</a:t>
            </a:r>
            <a:endParaRPr lang="en-IN" dirty="0"/>
          </a:p>
          <a:p>
            <a:r>
              <a:rPr lang="en-IN" dirty="0"/>
              <a:t> </a:t>
            </a:r>
            <a:r>
              <a:rPr lang="en-US" dirty="0"/>
              <a:t>(TEAM </a:t>
            </a:r>
            <a:r>
              <a:rPr lang="en-IN" dirty="0"/>
              <a:t>MEMBER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6FB-3720-F339-012E-3DE1FF52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18F4-047A-1899-D42E-B04AB39C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8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THANK YOU</a:t>
            </a:r>
          </a:p>
          <a:p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48463"/>
            <a:ext cx="10058400" cy="145075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br>
              <a:rPr lang="en-US" sz="4800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82A08-4A93-07BD-72F5-C2B0E4D6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6024"/>
            <a:ext cx="10058399" cy="4745373"/>
          </a:xfrm>
        </p:spPr>
        <p:txBody>
          <a:bodyPr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 Rounded MT Bold" panose="020F0704030504030204" pitchFamily="34" charset="0"/>
                <a:ea typeface="Optima" pitchFamily="34" charset="-122"/>
                <a:cs typeface="Optima" pitchFamily="34" charset="-120"/>
              </a:rPr>
              <a:t>Data preprocessing, feature engineering, model selection, training, and evaluation are crucial steps in any data science project.</a:t>
            </a:r>
          </a:p>
          <a:p>
            <a:pPr marL="342900" indent="-342900">
              <a:buFont typeface="Calibri" panose="020F050202020403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 Rounded MT Bold" panose="020F0704030504030204" pitchFamily="34" charset="0"/>
                <a:ea typeface="Optima" pitchFamily="34" charset="-122"/>
                <a:cs typeface="Optima" pitchFamily="34" charset="-120"/>
              </a:rPr>
              <a:t>These steps help in transforming raw data into a suitable format for machine learning models.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Font typeface="Calibri" panose="020F050202020403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 Rounded MT Bold" panose="020F0704030504030204" pitchFamily="34" charset="0"/>
                <a:ea typeface="Optima" pitchFamily="34" charset="-122"/>
                <a:cs typeface="Optima" pitchFamily="34" charset="-120"/>
              </a:rPr>
              <a:t>By following a systematic approach, we can increase the accuracy and reliability of our models.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marL="342900" indent="-342900">
              <a:buFont typeface="Calibri" panose="020F0502020204030204" pitchFamily="34" charset="0"/>
              <a:buChar char="•"/>
            </a:pPr>
            <a:r>
              <a:rPr lang="en-US" sz="2000" b="1" i="1" dirty="0">
                <a:latin typeface="Arial Rounded MT Bold" panose="020F0704030504030204" pitchFamily="34" charset="0"/>
              </a:rPr>
              <a:t>This process typically relies on features such as cast, crew, genre, budget, and user reviews to build predictive models.</a:t>
            </a:r>
          </a:p>
          <a:p>
            <a:pPr marL="342900" indent="-342900">
              <a:buSzPct val="10000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052E-EFAE-7416-E492-460D7AA6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822" y="462708"/>
            <a:ext cx="9965857" cy="1274652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07033"/>
                </a:solidFill>
              </a:rPr>
              <a:t>PROBLEM DEFINITION</a:t>
            </a:r>
            <a:br>
              <a:rPr lang="en-US" sz="4800" b="1" dirty="0">
                <a:solidFill>
                  <a:srgbClr val="007033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566C-C836-F3EF-91D3-8314979BE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✵</a:t>
            </a:r>
            <a:r>
              <a:rPr lang="en-US" sz="2400" dirty="0">
                <a:latin typeface="Arial Black" panose="020B0A04020102020204" pitchFamily="34" charset="0"/>
              </a:rPr>
              <a:t> The problem is to develop a predictive model that uses historical sales data to forecast future sales for a retail company. The objective is to create a tool that enables the company to optimize inventory management and make informed business decisions based on </a:t>
            </a:r>
            <a:r>
              <a:rPr lang="en-US" sz="2400" dirty="0" err="1">
                <a:latin typeface="Arial Black" panose="020B0A04020102020204" pitchFamily="34" charset="0"/>
              </a:rPr>
              <a:t>datadriven</a:t>
            </a:r>
            <a:r>
              <a:rPr lang="en-US" sz="2400" dirty="0">
                <a:latin typeface="Arial Black" panose="020B0A04020102020204" pitchFamily="34" charset="0"/>
              </a:rPr>
              <a:t> sales predictions. This project involves data preprocessing, feature engineering, model selection, training, and evaluation</a:t>
            </a:r>
            <a:r>
              <a:rPr lang="en-US" dirty="0">
                <a:latin typeface="Arial Black" panose="020B0A04020102020204" pitchFamily="34" charset="0"/>
              </a:rPr>
              <a:t>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6583-7390-B778-2148-0E2E7C9F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DESIGN THINKING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B27A-28A0-68C8-3334-5213E5BE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867"/>
            <a:ext cx="10058400" cy="3996225"/>
          </a:xfrm>
        </p:spPr>
        <p:txBody>
          <a:bodyPr/>
          <a:lstStyle/>
          <a:p>
            <a:r>
              <a:rPr lang="en-US" sz="3200" b="1" dirty="0">
                <a:solidFill>
                  <a:srgbClr val="007033"/>
                </a:solidFill>
              </a:rPr>
              <a:t>1.DATA SOURCE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➾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A0920-20D1-A6F0-CCBF-FC407885B73B}"/>
              </a:ext>
            </a:extLst>
          </p:cNvPr>
          <p:cNvSpPr txBox="1"/>
          <p:nvPr/>
        </p:nvSpPr>
        <p:spPr>
          <a:xfrm>
            <a:off x="1608463" y="2633032"/>
            <a:ext cx="816349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Utilize a dataset containing historical sales data, including features like date, product ID, store ID, and sales quantity.</a:t>
            </a:r>
          </a:p>
          <a:p>
            <a:r>
              <a:rPr lang="en-US" sz="24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Additional data sources, such as movie metadata, reviews, and social media sentiment, can be integrated for better predictions</a:t>
            </a:r>
            <a:r>
              <a:rPr lang="en-US" sz="36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.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4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A2AA-3B18-C742-6D34-6538C93A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119360" cy="2302361"/>
          </a:xfrm>
        </p:spPr>
        <p:txBody>
          <a:bodyPr/>
          <a:lstStyle/>
          <a:p>
            <a:r>
              <a:rPr lang="en-US" b="1" dirty="0">
                <a:solidFill>
                  <a:srgbClr val="007033"/>
                </a:solidFill>
              </a:rPr>
              <a:t>2.DATA PREPROCESSING </a:t>
            </a:r>
            <a:br>
              <a:rPr lang="en-US" b="1" dirty="0">
                <a:solidFill>
                  <a:srgbClr val="007033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1A2F-7FFF-F1A9-AEA1-7E5A20F0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5">
                    <a:lumMod val="75000"/>
                  </a:schemeClr>
                </a:solidFill>
              </a:rPr>
              <a:t>❒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IN" sz="3200" dirty="0">
                <a:latin typeface="Arial Rounded MT Bold" panose="020F0704030504030204" pitchFamily="34" charset="0"/>
              </a:rPr>
              <a:t>C</a:t>
            </a:r>
            <a:r>
              <a:rPr lang="en-US" sz="3200" dirty="0">
                <a:latin typeface="Arial Rounded MT Bold" panose="020F0704030504030204" pitchFamily="34" charset="0"/>
              </a:rPr>
              <a:t>lean and preprocess the data, handle missing values, and convert categorical features </a:t>
            </a:r>
          </a:p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❒ </a:t>
            </a:r>
            <a:r>
              <a:rPr lang="en-US" sz="32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Feature scaling techniques like standardization or normalization may be applied to ensure fair comparisons</a:t>
            </a:r>
            <a:r>
              <a:rPr lang="en-US" sz="40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.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9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E464-E492-E083-84A2-F678427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7793"/>
            <a:ext cx="10058400" cy="169659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33"/>
                </a:solidFill>
              </a:rPr>
              <a:t>3.FEATURE ENGINEERING </a:t>
            </a:r>
            <a:br>
              <a:rPr lang="en-US" b="1" dirty="0">
                <a:solidFill>
                  <a:srgbClr val="007033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4002-CAC0-AA42-3DF2-13D10403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856" y="1898880"/>
            <a:ext cx="10058400" cy="376089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➤</a:t>
            </a:r>
            <a:r>
              <a:rPr lang="en-US" sz="3200" dirty="0">
                <a:latin typeface="Arial Rounded MT Bold" panose="020F0704030504030204" pitchFamily="34" charset="0"/>
              </a:rPr>
              <a:t> Create additional features that could enhance the predictive power of the model, such as time-based features (e.g., day of the week, month).</a:t>
            </a:r>
          </a:p>
          <a:p>
            <a:r>
              <a:rPr lang="en-IN" sz="4000" dirty="0">
                <a:latin typeface="Arial Rounded MT Bold" panose="020F0704030504030204" pitchFamily="34" charset="0"/>
              </a:rPr>
              <a:t>➤ </a:t>
            </a:r>
            <a:r>
              <a:rPr lang="en-US" sz="32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Statistical analysis and domain knowledge can help identify the most relevant features</a:t>
            </a:r>
            <a:r>
              <a:rPr lang="en-US" sz="3200" dirty="0">
                <a:solidFill>
                  <a:schemeClr val="tx2"/>
                </a:solidFill>
              </a:rPr>
              <a:t>.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2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002F-84C8-E242-BB1F-14D53857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119360" cy="2269310"/>
          </a:xfrm>
        </p:spPr>
        <p:txBody>
          <a:bodyPr/>
          <a:lstStyle/>
          <a:p>
            <a:r>
              <a:rPr lang="en-US" b="1" dirty="0">
                <a:solidFill>
                  <a:srgbClr val="007033"/>
                </a:solidFill>
              </a:rPr>
              <a:t>4.MODEL SELECTION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9402-69F5-E9AB-27D4-84210C80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027" y="1998032"/>
            <a:ext cx="10058400" cy="3760891"/>
          </a:xfrm>
        </p:spPr>
        <p:txBody>
          <a:bodyPr/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✎</a:t>
            </a:r>
            <a:r>
              <a:rPr lang="en-US" sz="3200" dirty="0">
                <a:latin typeface="Arial Rounded MT Bold" panose="020F0704030504030204" pitchFamily="34" charset="0"/>
              </a:rPr>
              <a:t> Choose suitable time series forecasting algorithms (e.g., ARIMA, Exponential Smoothing) for predicting future sales.</a:t>
            </a:r>
          </a:p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✎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The choice of the model depends on factors like dataset size, feature complexity, and </a:t>
            </a:r>
            <a:r>
              <a:rPr lang="en-US" sz="3200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d</a:t>
            </a:r>
            <a:r>
              <a:rPr lang="en-US" sz="3200" dirty="0" err="1">
                <a:latin typeface="Arial Rounded MT Bold" panose="020F0704030504030204" pitchFamily="34" charset="0"/>
              </a:rPr>
              <a:t>C</a:t>
            </a:r>
            <a:r>
              <a:rPr lang="en-US" sz="3200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esired</a:t>
            </a:r>
            <a:r>
              <a:rPr lang="en-US" sz="32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 interpretability.	</a:t>
            </a:r>
            <a:r>
              <a:rPr lang="en-US" sz="3200" dirty="0">
                <a:solidFill>
                  <a:schemeClr val="tx2"/>
                </a:solidFill>
              </a:rPr>
              <a:t>	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A91C-9AF2-C188-7EC3-10A2364B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83" y="286603"/>
            <a:ext cx="10252297" cy="2192192"/>
          </a:xfrm>
        </p:spPr>
        <p:txBody>
          <a:bodyPr/>
          <a:lstStyle/>
          <a:p>
            <a:r>
              <a:rPr lang="en-US" b="1" dirty="0">
                <a:solidFill>
                  <a:srgbClr val="007033"/>
                </a:solidFill>
              </a:rPr>
              <a:t>5.MODEL TRAINING </a:t>
            </a:r>
            <a:br>
              <a:rPr lang="en-US" b="1" dirty="0">
                <a:solidFill>
                  <a:srgbClr val="007033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C0DC-DDC2-4364-7CB3-F31AC8B28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✵ </a:t>
            </a:r>
            <a:r>
              <a:rPr lang="en-US" sz="3200" dirty="0">
                <a:latin typeface="Arial Rounded MT Bold" panose="020F0704030504030204" pitchFamily="34" charset="0"/>
              </a:rPr>
              <a:t>Train the selected model using the preprocessed data.</a:t>
            </a:r>
          </a:p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222222"/>
                </a:solidFill>
                <a:latin typeface="Arial Rounded MT Bold" panose="020F0704030504030204" pitchFamily="34" charset="0"/>
                <a:ea typeface="Optima" pitchFamily="34" charset="-122"/>
                <a:cs typeface="Optima" pitchFamily="34" charset="-120"/>
              </a:rPr>
              <a:t>✵ Model training involves fitting the selected algorithm to the training data.</a:t>
            </a:r>
            <a:endParaRPr lang="en-US" sz="3200" dirty="0">
              <a:latin typeface="Arial Rounded MT Bold" panose="020F0704030504030204" pitchFamily="34" charset="0"/>
            </a:endParaRPr>
          </a:p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222222"/>
                </a:solidFill>
                <a:latin typeface="Arial Rounded MT Bold" panose="020F0704030504030204" pitchFamily="34" charset="0"/>
                <a:ea typeface="Optima" pitchFamily="34" charset="-122"/>
                <a:cs typeface="Optima" pitchFamily="34" charset="-120"/>
              </a:rPr>
              <a:t>✵ It includes tuning hyperparameters to optimize model performance.</a:t>
            </a:r>
            <a:endParaRPr lang="en-US" sz="3200" dirty="0">
              <a:latin typeface="Arial Rounded MT Bold" panose="020F0704030504030204" pitchFamily="34" charset="0"/>
            </a:endParaRPr>
          </a:p>
          <a:p>
            <a:pPr marL="0" indent="0">
              <a:buSzPct val="100000"/>
              <a:buNone/>
            </a:pPr>
            <a:r>
              <a:rPr lang="en-US" sz="3200" dirty="0">
                <a:solidFill>
                  <a:srgbClr val="222222"/>
                </a:solidFill>
                <a:latin typeface="Arial Rounded MT Bold" panose="020F0704030504030204" pitchFamily="34" charset="0"/>
                <a:ea typeface="Optima" pitchFamily="34" charset="-122"/>
                <a:cs typeface="Optima" pitchFamily="34" charset="-120"/>
              </a:rPr>
              <a:t>✵ Model training is a crucial step in building a predictive model.</a:t>
            </a:r>
            <a:endParaRPr lang="en-US" sz="3200" dirty="0">
              <a:latin typeface="Arial Rounded MT Bold" panose="020F0704030504030204" pitchFamily="34" charset="0"/>
            </a:endParaRPr>
          </a:p>
          <a:p>
            <a:endParaRPr lang="en-US" sz="3200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1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F075-6359-F304-A0D1-3DEA9028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440675"/>
            <a:ext cx="10119360" cy="18508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33"/>
                </a:solidFill>
              </a:rPr>
              <a:t>6.MODEL EVALUATION </a:t>
            </a:r>
            <a:br>
              <a:rPr lang="en-US" b="1" dirty="0">
                <a:solidFill>
                  <a:srgbClr val="007033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03DC-3F28-67F0-9F27-A0DB9DA5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100000"/>
              <a:buChar char="•"/>
            </a:pPr>
            <a:r>
              <a:rPr lang="en-US" sz="2800" dirty="0">
                <a:solidFill>
                  <a:srgbClr val="222222"/>
                </a:solidFill>
                <a:latin typeface="Arial Rounded MT Bold" panose="020F0704030504030204" pitchFamily="34" charset="0"/>
                <a:ea typeface="Optima" pitchFamily="34" charset="-122"/>
                <a:cs typeface="Optima" pitchFamily="34" charset="-120"/>
              </a:rPr>
              <a:t>Model evaluation is the final step where we assess the performance of our trained model.</a:t>
            </a:r>
            <a:endParaRPr lang="en-US" sz="2800" dirty="0">
              <a:latin typeface="Arial Rounded MT Bold" panose="020F0704030504030204" pitchFamily="34" charset="0"/>
            </a:endParaRPr>
          </a:p>
          <a:p>
            <a:pPr marL="342900" indent="-342900">
              <a:buSzPct val="100000"/>
              <a:buChar char="•"/>
            </a:pPr>
            <a:r>
              <a:rPr lang="en-US" sz="2800" dirty="0">
                <a:solidFill>
                  <a:srgbClr val="222222"/>
                </a:solidFill>
                <a:latin typeface="Arial Rounded MT Bold" panose="020F0704030504030204" pitchFamily="34" charset="0"/>
                <a:ea typeface="Optima" pitchFamily="34" charset="-122"/>
                <a:cs typeface="Optima" pitchFamily="34" charset="-120"/>
              </a:rPr>
              <a:t>It involves using evaluation metrics such as accuracy, precision, recall, and F1 score.</a:t>
            </a:r>
            <a:endParaRPr lang="en-US" sz="2800" dirty="0">
              <a:latin typeface="Arial Rounded MT Bold" panose="020F0704030504030204" pitchFamily="34" charset="0"/>
            </a:endParaRPr>
          </a:p>
          <a:p>
            <a:pPr marL="342900" indent="-342900">
              <a:buChar char="•"/>
            </a:pPr>
            <a:r>
              <a:rPr lang="en-US" sz="2800" dirty="0">
                <a:solidFill>
                  <a:srgbClr val="222222"/>
                </a:solidFill>
                <a:latin typeface="Arial Rounded MT Bold" panose="020F0704030504030204" pitchFamily="34" charset="0"/>
                <a:ea typeface="Optima" pitchFamily="34" charset="-122"/>
                <a:cs typeface="Optima" pitchFamily="34" charset="-120"/>
              </a:rPr>
              <a:t>Model evaluation helps in determining the effectiveness of the model and its suitability for deployment. </a:t>
            </a:r>
            <a:endParaRPr lang="en-US" sz="2800" dirty="0"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8527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{6AFD908E-0A85-4999-9621-1101DB2E567C}tf11437505_win32</Template>
  <TotalTime>66</TotalTime>
  <Words>459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RetrospectVTI</vt:lpstr>
      <vt:lpstr>PROJECT NAME:7214-FUTURE SALES PREDICTION</vt:lpstr>
      <vt:lpstr>Introduction </vt:lpstr>
      <vt:lpstr>PROBLEM DEFINITION </vt:lpstr>
      <vt:lpstr>DESIGN THINKING </vt:lpstr>
      <vt:lpstr>2.DATA PREPROCESSING  </vt:lpstr>
      <vt:lpstr>3.FEATURE ENGINEERING  </vt:lpstr>
      <vt:lpstr>4.MODEL SELECTION </vt:lpstr>
      <vt:lpstr>5.MODEL TRAINING  </vt:lpstr>
      <vt:lpstr>6.MODEL EVALUATION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NAME:7214-FUTURE SALES PREDICTION</dc:title>
  <dc:creator>gayathri reddy</dc:creator>
  <cp:lastModifiedBy>C. Lokesh kumar</cp:lastModifiedBy>
  <cp:revision>3</cp:revision>
  <dcterms:created xsi:type="dcterms:W3CDTF">2023-09-27T08:26:57Z</dcterms:created>
  <dcterms:modified xsi:type="dcterms:W3CDTF">2023-10-07T11:21:59Z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