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8"/>
  </p:notesMasterIdLst>
  <p:sldIdLst>
    <p:sldId id="303" r:id="rId2"/>
    <p:sldId id="256" r:id="rId3"/>
    <p:sldId id="257" r:id="rId4"/>
    <p:sldId id="281" r:id="rId5"/>
    <p:sldId id="258" r:id="rId6"/>
    <p:sldId id="276" r:id="rId7"/>
    <p:sldId id="283" r:id="rId8"/>
    <p:sldId id="277" r:id="rId9"/>
    <p:sldId id="294" r:id="rId10"/>
    <p:sldId id="270" r:id="rId11"/>
    <p:sldId id="295" r:id="rId12"/>
    <p:sldId id="296" r:id="rId13"/>
    <p:sldId id="301" r:id="rId14"/>
    <p:sldId id="297" r:id="rId15"/>
    <p:sldId id="298" r:id="rId16"/>
    <p:sldId id="299" r:id="rId17"/>
    <p:sldId id="305" r:id="rId18"/>
    <p:sldId id="300" r:id="rId19"/>
    <p:sldId id="269" r:id="rId20"/>
    <p:sldId id="288" r:id="rId21"/>
    <p:sldId id="289" r:id="rId22"/>
    <p:sldId id="271" r:id="rId23"/>
    <p:sldId id="291" r:id="rId24"/>
    <p:sldId id="302" r:id="rId25"/>
    <p:sldId id="306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9B079-4226-4D5F-9C93-FD14394DE0D9}">
          <p14:sldIdLst>
            <p14:sldId id="303"/>
            <p14:sldId id="256"/>
            <p14:sldId id="257"/>
            <p14:sldId id="281"/>
          </p14:sldIdLst>
        </p14:section>
        <p14:section name="Untitled Section" id="{C1C346F8-007F-45EB-BA51-989845B92AED}">
          <p14:sldIdLst>
            <p14:sldId id="258"/>
            <p14:sldId id="276"/>
            <p14:sldId id="283"/>
            <p14:sldId id="277"/>
            <p14:sldId id="294"/>
            <p14:sldId id="270"/>
            <p14:sldId id="295"/>
            <p14:sldId id="296"/>
            <p14:sldId id="301"/>
            <p14:sldId id="297"/>
          </p14:sldIdLst>
        </p14:section>
        <p14:section name="Untitled Section" id="{F74E31F7-1C20-42C9-A3E9-76A1B0BD9ABF}">
          <p14:sldIdLst>
            <p14:sldId id="298"/>
            <p14:sldId id="299"/>
            <p14:sldId id="305"/>
            <p14:sldId id="300"/>
            <p14:sldId id="269"/>
            <p14:sldId id="288"/>
            <p14:sldId id="289"/>
            <p14:sldId id="271"/>
            <p14:sldId id="291"/>
            <p14:sldId id="302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9EAF0-3767-4F81-B3B5-A4BDB5CEB5AF}" v="64" dt="2023-10-14T12:34:20.237"/>
    <p1510:client id="{A4BE4CA2-711C-4C5F-A9A1-BE53F5F5E5D5}" v="27" dt="2023-10-15T06:02:41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E3592-D2EA-4ED6-87EC-F397FAA6199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61E87-6D97-4BFF-A2BD-CEA37C0FE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6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1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mu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EEA4-0FF1-55ED-B7E4-B8CC021D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>
                <a:latin typeface="+mn-lt"/>
              </a:rPr>
              <a:t>MOTHER DAIRY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6CDCD-BA50-AA7B-8DD0-F2E0314401A2}"/>
              </a:ext>
            </a:extLst>
          </p:cNvPr>
          <p:cNvSpPr txBox="1"/>
          <p:nvPr/>
        </p:nvSpPr>
        <p:spPr>
          <a:xfrm>
            <a:off x="5100961" y="2349925"/>
            <a:ext cx="54024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latin typeface="Bell MT" panose="02020503060305020303" pitchFamily="18" charset="0"/>
              </a:rPr>
              <a:t>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40648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E39B-82CC-0573-8DBF-99D9AE5C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63" y="1948240"/>
            <a:ext cx="3501196" cy="2838364"/>
          </a:xfrm>
        </p:spPr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3442E-A3CF-4465-B9ED-2D78128B864E}"/>
              </a:ext>
            </a:extLst>
          </p:cNvPr>
          <p:cNvSpPr txBox="1"/>
          <p:nvPr/>
        </p:nvSpPr>
        <p:spPr>
          <a:xfrm>
            <a:off x="4876800" y="609412"/>
            <a:ext cx="7315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SWOT Analysis Of MOTHER DAIRY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SWOT Analysis of MOTHER DAIRY discusses the company’s strengths, weaknesses.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figuring out how the company is planning to expand its businesses, growth strategies which we call opportunities and threats.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 one of the largest dairy companies in India, it has several strengths, weaknesses, opportunities, and threats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7D07F-BFD1-2262-1C93-4F0D5341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65" y="3429000"/>
            <a:ext cx="6166272" cy="327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2837FF-242C-3D6D-E9F8-CD2942A07254}"/>
              </a:ext>
            </a:extLst>
          </p:cNvPr>
          <p:cNvSpPr txBox="1"/>
          <p:nvPr/>
        </p:nvSpPr>
        <p:spPr>
          <a:xfrm>
            <a:off x="6792686" y="3502512"/>
            <a:ext cx="10077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06433-4ABB-6621-96A3-8B49C7FFF942}"/>
              </a:ext>
            </a:extLst>
          </p:cNvPr>
          <p:cNvSpPr txBox="1"/>
          <p:nvPr/>
        </p:nvSpPr>
        <p:spPr>
          <a:xfrm>
            <a:off x="6792686" y="3502512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MOTHER DAIRY</a:t>
            </a:r>
          </a:p>
        </p:txBody>
      </p:sp>
    </p:spTree>
    <p:extLst>
      <p:ext uri="{BB962C8B-B14F-4D97-AF65-F5344CB8AC3E}">
        <p14:creationId xmlns:p14="http://schemas.microsoft.com/office/powerpoint/2010/main" val="16847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469-EED5-0E79-DA82-95555872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PART -2</a:t>
            </a:r>
            <a:br>
              <a:rPr lang="en-IN" b="1" i="1" dirty="0"/>
            </a:br>
            <a:r>
              <a:rPr lang="en-IN" b="1" i="1" dirty="0"/>
              <a:t>SEO &amp;KEYWORD RESEAECH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D7113-1A93-BA9B-C583-346A5DA0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13" y="2067216"/>
            <a:ext cx="7514867" cy="2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5BD0-EE6C-F405-5C7E-8DC49309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B5627-41DA-3419-8731-DE72D06767E9}"/>
              </a:ext>
            </a:extLst>
          </p:cNvPr>
          <p:cNvSpPr txBox="1"/>
          <p:nvPr/>
        </p:nvSpPr>
        <p:spPr>
          <a:xfrm>
            <a:off x="4562669" y="96740"/>
            <a:ext cx="759912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objectives for MOTHER DAIRY: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*Find New Places to Sell*: Research where they can sell their products in new locations.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*Learn What People Like*: Understand what people prefer when it comes to dairy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*Make Safe and Quality Products*: Focus on maintaining safe and high-quality products.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*Efficient Production and Delivery*: Find ways to make milk processing and delivery more efficient.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*Beat the Competition*: Study competitors to be better and different.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*Create New Dairy Products*: Develop new dairy items that match trends like health and sustainability.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*Be Eco-Friendly*: Look into ways to be more environmentally friendly.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*Improve Brand Image*: Understand how people see their brand and work to make it better.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*Explore International Markets*: If they want to sell in other countries, research those markets.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*Cut Costs*: Find ways to save money while still making great products.</a:t>
            </a:r>
          </a:p>
        </p:txBody>
      </p:sp>
    </p:spTree>
    <p:extLst>
      <p:ext uri="{BB962C8B-B14F-4D97-AF65-F5344CB8AC3E}">
        <p14:creationId xmlns:p14="http://schemas.microsoft.com/office/powerpoint/2010/main" val="212411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0837-9680-7DF1-17E2-4DE36E29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SEO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F1E8E-9C81-3E7F-5A2B-89F0A97A1C19}"/>
              </a:ext>
            </a:extLst>
          </p:cNvPr>
          <p:cNvSpPr txBox="1"/>
          <p:nvPr/>
        </p:nvSpPr>
        <p:spPr>
          <a:xfrm>
            <a:off x="4924230" y="1667045"/>
            <a:ext cx="7267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/>
              <a:t>The typical Mother Dairy Fruit &amp; Vegetable Pvt. Ltd. Sales Executive salary is ₹5,09,549 per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/>
              <a:t> Sales Executive salaries at Mother Dairy Fruit &amp; Vegetable Pvt. Ltd. Can range from ₹2,40,000 - ₹7,68,194 per year. This estimate is based upon 29 Mother Dairy Fruit &amp; Vegetable Pvt. Ltd.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/>
              <a:t> Sales Executive salary report(s) provided by employees or estimated based upon statistical methods. When factoring in bonuses and additional compensation,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/>
              <a:t> Sales Executive at Mother Dairy Fruit &amp; Vegetable Pvt. Ltd. Can expect to make an average total pay of ₹5,68,061 per year.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1487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FA3E-21E2-E15E-0764-CC34DBD4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COMPETITOR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A99B-B156-B9A7-FE79-A68473F97A6F}"/>
              </a:ext>
            </a:extLst>
          </p:cNvPr>
          <p:cNvSpPr txBox="1"/>
          <p:nvPr/>
        </p:nvSpPr>
        <p:spPr>
          <a:xfrm>
            <a:off x="4634982" y="410547"/>
            <a:ext cx="609522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Competitor keywords for MOTHER DAIRY could include the names of other dairy and food companies that compete in similar markets, such as: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 Nestlé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AMUL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Parag Milk Foods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Britannia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 Danone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 Gujarat Cooperative Milk Marketing Federation (GCMMF)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Heritage Foods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VITA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0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E435-82C5-2479-BDC6-63952288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LONG-TAIL KEYWORD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F42F9-F503-85C2-319D-9C5B483E9F98}"/>
              </a:ext>
            </a:extLst>
          </p:cNvPr>
          <p:cNvSpPr txBox="1"/>
          <p:nvPr/>
        </p:nvSpPr>
        <p:spPr>
          <a:xfrm>
            <a:off x="4830925" y="409603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Long-tail keywords are specific keyword phrases that typically have lower search volume but can be valuable for targeting a niche audience. For MOTHER DAIRY, a dairy and food company, long-tail keyword explorations could include: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1. "MOTHER DAIRY milk price in [specific city]“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2. "Buy MOTHER DAIRY butter online“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3. "MOTHER DAIRY ghee benefits for health“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4. "MOTHER DAIRY ice cream flavors 2023“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5. "MOTHER DAIRY vs Nestlé dairy products comparison“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6. "MOTHER DAIRY organic milk benefits“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7. "MOTHER DAIRY dairy farm sustainability practices“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8. "Where to find MOTHER DAIRY products near me“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9. "MOTHER DAIRY cheese recipes for kids“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10. "MOTHER DAIRY milk delivery subscription“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r>
              <a:rPr lang="en-US" dirty="0"/>
              <a:t>These long-tail keywords can help MOTHER DAIRY reach a more targeted audience and provide information or products tailored to their specific needs or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94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BB4B-C042-8523-D23B-D13F05C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CONTENT IDEAS AND MARKETING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71BFC-C6A9-DE29-05E8-0DED6352D83F}"/>
              </a:ext>
            </a:extLst>
          </p:cNvPr>
          <p:cNvSpPr txBox="1"/>
          <p:nvPr/>
        </p:nvSpPr>
        <p:spPr>
          <a:xfrm>
            <a:off x="1838130" y="1715365"/>
            <a:ext cx="326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PART -3</a:t>
            </a:r>
          </a:p>
        </p:txBody>
      </p:sp>
    </p:spTree>
    <p:extLst>
      <p:ext uri="{BB962C8B-B14F-4D97-AF65-F5344CB8AC3E}">
        <p14:creationId xmlns:p14="http://schemas.microsoft.com/office/powerpoint/2010/main" val="3086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9FAF7-A507-E2CD-1327-DEE96863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6" y="233265"/>
            <a:ext cx="9722497" cy="65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CE3F-6E30-321B-6D7E-612FCD33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ptos" panose="020B0004020202020204" pitchFamily="34" charset="0"/>
              </a:rPr>
              <a:t>CONTENT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BA696-31FC-DE57-CDDD-1C1766EE2BDF}"/>
              </a:ext>
            </a:extLst>
          </p:cNvPr>
          <p:cNvSpPr txBox="1"/>
          <p:nvPr/>
        </p:nvSpPr>
        <p:spPr>
          <a:xfrm>
            <a:off x="4472474" y="0"/>
            <a:ext cx="763866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Recipe Videos: Create engaging recipe videos featuring </a:t>
            </a:r>
            <a:r>
              <a:rPr lang="en-US" sz="1600" dirty="0"/>
              <a:t>Mother </a:t>
            </a:r>
            <a:r>
              <a:rPr lang="en-US" dirty="0"/>
              <a:t>dairy products, showcasing various dishes like desserts, curries, or snacks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MOTHER DAIRY Stories: Share the inspiring stories of MOTHER DAIRY's journey, its cooperative model, and how it has impacted farmers and consumers.</a:t>
            </a:r>
          </a:p>
          <a:p>
            <a:endParaRPr lang="en-US" dirty="0"/>
          </a:p>
          <a:p>
            <a:r>
              <a:rPr lang="en-US" dirty="0"/>
              <a:t>3.   Dairy Tips: Offer tips on using dairy products in everyday cooking and baking, such as making the perfect paneer or ghee at home.</a:t>
            </a:r>
          </a:p>
          <a:p>
            <a:endParaRPr lang="en-US" dirty="0"/>
          </a:p>
          <a:p>
            <a:r>
              <a:rPr lang="en-US" dirty="0"/>
              <a:t>4. Customer Testimonials: Share positive feedback and experiences from satisfied </a:t>
            </a:r>
            <a:r>
              <a:rPr lang="en-US" sz="1600" dirty="0"/>
              <a:t>MOTHER DAIRY </a:t>
            </a:r>
            <a:r>
              <a:rPr lang="en-US" dirty="0"/>
              <a:t>customers.</a:t>
            </a:r>
          </a:p>
          <a:p>
            <a:endParaRPr lang="en-US" dirty="0"/>
          </a:p>
          <a:p>
            <a:r>
              <a:rPr lang="en-US" dirty="0"/>
              <a:t>5. Health Benefits: Highlight the nutritional benefits of </a:t>
            </a:r>
            <a:r>
              <a:rPr lang="en-US" sz="1600" dirty="0"/>
              <a:t>MOTHER DAIRY </a:t>
            </a:r>
            <a:r>
              <a:rPr lang="en-US" dirty="0"/>
              <a:t>products and how they contribute to a balanced diet.</a:t>
            </a:r>
          </a:p>
          <a:p>
            <a:endParaRPr lang="en-US" dirty="0"/>
          </a:p>
          <a:p>
            <a:r>
              <a:rPr lang="en-US" dirty="0"/>
              <a:t>6. Behind-the-Scenes: Show the production process, from farm to table, to give customers insight into how </a:t>
            </a:r>
            <a:r>
              <a:rPr lang="en-US" sz="1600" dirty="0"/>
              <a:t>MOTHER DAIRY </a:t>
            </a:r>
            <a:r>
              <a:rPr lang="en-US" dirty="0"/>
              <a:t>ensures quality</a:t>
            </a:r>
          </a:p>
          <a:p>
            <a:endParaRPr lang="en-US" dirty="0"/>
          </a:p>
          <a:p>
            <a:r>
              <a:rPr lang="en-US" dirty="0"/>
              <a:t>7. Seasonal Specials: Promote seasonal products and recipes that can be created using </a:t>
            </a:r>
            <a:r>
              <a:rPr lang="en-US" sz="1600" dirty="0"/>
              <a:t>MOTHER DAIRY </a:t>
            </a:r>
            <a:r>
              <a:rPr lang="en-US" dirty="0"/>
              <a:t>dairy items. </a:t>
            </a:r>
          </a:p>
        </p:txBody>
      </p:sp>
    </p:spTree>
    <p:extLst>
      <p:ext uri="{BB962C8B-B14F-4D97-AF65-F5344CB8AC3E}">
        <p14:creationId xmlns:p14="http://schemas.microsoft.com/office/powerpoint/2010/main" val="10659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047E-6BAF-AAEF-3161-484679A3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6" y="2528595"/>
            <a:ext cx="3382122" cy="227777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MARKETING STRAEGIES OF MOTHER DAIRY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3E556-84C3-B223-1943-1FE3E1C8E05A}"/>
              </a:ext>
            </a:extLst>
          </p:cNvPr>
          <p:cNvSpPr txBox="1"/>
          <p:nvPr/>
        </p:nvSpPr>
        <p:spPr>
          <a:xfrm>
            <a:off x="4749281" y="270588"/>
            <a:ext cx="71285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MOTHER DAIRY's Marketing And Branding Strategies &amp; Marketing Mix.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MOTHER DAIRY has a low-cost pricing strategy for products that are consumed regularly.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This pricing strategy of MOTHER DAIRY made it affordable for its target audience.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Increasing the price of goods proportional to their audience's increase in income helped them retain their customer base.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E4CC3-DB56-8919-04CA-31220B4EB3A5}"/>
              </a:ext>
            </a:extLst>
          </p:cNvPr>
          <p:cNvSpPr txBox="1"/>
          <p:nvPr/>
        </p:nvSpPr>
        <p:spPr>
          <a:xfrm>
            <a:off x="4749281" y="3725090"/>
            <a:ext cx="73525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typical Mother Dairy Fruit &amp; Vegetable Pvt. Ltd. Sales Executive salary is ₹5,09,549 per year. Sales Executive salaries at Mother Dairy Fruit &amp; Vegetable Pvt. Ltd. Can range from ₹2,40,000 - ₹7,68,194 per year. This estimate is based upon 29 Mother Dairy Fruit &amp; Vegetable Pvt. Ltd.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Sales Executive salary report(s) provided by employees or estimated based upon statistical methods. When factoring in bonuses and additional compensation.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Sales Executive at Mother Dairy Fruit &amp; Vegetable Pvt. Ltd. Can expect to make an average total pay of ₹5,68,061 per 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7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9619-7BB3-89EC-6C41-E9D0BE9A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0" y="-2"/>
            <a:ext cx="578498" cy="488924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endParaRPr lang="en-IN" sz="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AA6CF-633F-8773-3B20-EBE687421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085" y="4417596"/>
            <a:ext cx="8673427" cy="1322587"/>
          </a:xfrm>
        </p:spPr>
        <p:txBody>
          <a:bodyPr>
            <a:normAutofit/>
          </a:bodyPr>
          <a:lstStyle/>
          <a:p>
            <a:r>
              <a:rPr lang="en-IN" sz="2400" i="1" dirty="0">
                <a:latin typeface="Agency FB" panose="020B0503020202020204" pitchFamily="34" charset="0"/>
              </a:rPr>
              <a:t>     -HAPPY FOOD  HAPPY PEOPLE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CB47C-A218-49F9-67BF-29459023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77" y="134671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6000">
        <p:cut/>
      </p:transition>
    </mc:Choice>
    <mc:Fallback xmlns="">
      <p:transition advTm="16000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2151-293F-4733-A266-391C2821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DIGITAL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C6BD-E083-F697-AF33-AF7CCB35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033" y="588581"/>
            <a:ext cx="7731967" cy="592418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r>
              <a:rPr lang="en-US" sz="2000" b="1" dirty="0"/>
              <a:t>MOTHER </a:t>
            </a:r>
            <a:r>
              <a:rPr lang="en-US" sz="2000" b="1" i="0" dirty="0">
                <a:effectLst/>
              </a:rPr>
              <a:t>DAIRY's </a:t>
            </a:r>
            <a:r>
              <a:rPr lang="en-US" sz="2400" b="0" i="0" dirty="0">
                <a:effectLst/>
              </a:rPr>
              <a:t>digital marketing strategies have effectively utilized various online platforms to engage with their audience. </a:t>
            </a:r>
          </a:p>
          <a:p>
            <a:pPr algn="l"/>
            <a:r>
              <a:rPr lang="en-US" sz="2400" b="0" i="0" dirty="0">
                <a:effectLst/>
              </a:rPr>
              <a:t>Through social media channels like Facebook, Instagram, and Twitter, </a:t>
            </a:r>
            <a:r>
              <a:rPr lang="en-US" b="0" i="0" dirty="0">
                <a:effectLst/>
              </a:rPr>
              <a:t>MOTHER DAIRY </a:t>
            </a:r>
            <a:r>
              <a:rPr lang="en-US" sz="2400" b="0" i="0" dirty="0">
                <a:effectLst/>
              </a:rPr>
              <a:t>has created a strong online presence and interacted with consumers in a personalized and engaging manner.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96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AD74-6878-E0F5-A282-CCCE01C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01" y="2433901"/>
            <a:ext cx="3501196" cy="245644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SOCIAL MEDIA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40022-79D1-F1E1-6722-6BD7522B2F09}"/>
              </a:ext>
            </a:extLst>
          </p:cNvPr>
          <p:cNvSpPr txBox="1"/>
          <p:nvPr/>
        </p:nvSpPr>
        <p:spPr>
          <a:xfrm>
            <a:off x="4762728" y="1317276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Google Sans"/>
              </a:rPr>
              <a:t> MOTHER DAIRY has a massive fan base of over 335K followers given that Twitter is a very different platform when compared to other social media platforms.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Google Sans"/>
              </a:rPr>
              <a:t> On various occasions, MOTHER DAIRY posts fun graphics featuring the MOTHER DAIRY Butter Girl.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589B6-D3B3-BA72-276A-1E749287BAC5}"/>
              </a:ext>
            </a:extLst>
          </p:cNvPr>
          <p:cNvSpPr txBox="1"/>
          <p:nvPr/>
        </p:nvSpPr>
        <p:spPr>
          <a:xfrm>
            <a:off x="4868248" y="3027784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Google Sans"/>
              </a:rPr>
              <a:t>MOTHER DAIRY produces simple, strategic, and creative campaigns that align with its brand image and resonate with its audience.</a:t>
            </a:r>
          </a:p>
          <a:p>
            <a:endParaRPr lang="en-US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Google Sans"/>
              </a:rPr>
              <a:t> They have dipped into social media and digital platforms to generate awareness and connect with their audience.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7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945205-0A45-9C7A-1BFA-D7EB7CAA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95036"/>
              </p:ext>
            </p:extLst>
          </p:nvPr>
        </p:nvGraphicFramePr>
        <p:xfrm>
          <a:off x="1082349" y="676806"/>
          <a:ext cx="2080730" cy="4127464"/>
        </p:xfrm>
        <a:graphic>
          <a:graphicData uri="http://schemas.openxmlformats.org/drawingml/2006/table">
            <a:tbl>
              <a:tblPr/>
              <a:tblGrid>
                <a:gridCol w="1040365">
                  <a:extLst>
                    <a:ext uri="{9D8B030D-6E8A-4147-A177-3AD203B41FA5}">
                      <a16:colId xmlns:a16="http://schemas.microsoft.com/office/drawing/2014/main" val="1174036927"/>
                    </a:ext>
                  </a:extLst>
                </a:gridCol>
                <a:gridCol w="1040365">
                  <a:extLst>
                    <a:ext uri="{9D8B030D-6E8A-4147-A177-3AD203B41FA5}">
                      <a16:colId xmlns:a16="http://schemas.microsoft.com/office/drawing/2014/main" val="2626259608"/>
                    </a:ext>
                  </a:extLst>
                </a:gridCol>
              </a:tblGrid>
              <a:tr h="402266">
                <a:tc>
                  <a:txBody>
                    <a:bodyPr/>
                    <a:lstStyle/>
                    <a:p>
                      <a:pPr algn="l" fontAlgn="ctr" latinLnBrk="0"/>
                      <a:endParaRPr lang="en-IN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IN" b="1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4341"/>
                  </a:ext>
                </a:extLst>
              </a:tr>
              <a:tr h="229867"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80795"/>
                  </a:ext>
                </a:extLst>
              </a:tr>
              <a:tr h="229867"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77079"/>
                  </a:ext>
                </a:extLst>
              </a:tr>
              <a:tr h="229867"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06956"/>
                  </a:ext>
                </a:extLst>
              </a:tr>
              <a:tr h="747066"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37456"/>
                  </a:ext>
                </a:extLst>
              </a:tr>
              <a:tr h="229867"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64686"/>
                  </a:ext>
                </a:extLst>
              </a:tr>
              <a:tr h="229867"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2795"/>
                  </a:ext>
                </a:extLst>
              </a:tr>
              <a:tr h="574666"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55481"/>
                  </a:ext>
                </a:extLst>
              </a:tr>
              <a:tr h="574666"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825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19772-F422-8FC8-1694-A647F52BB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68474"/>
              </p:ext>
            </p:extLst>
          </p:nvPr>
        </p:nvGraphicFramePr>
        <p:xfrm>
          <a:off x="11535952" y="4376062"/>
          <a:ext cx="416560" cy="1911322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374789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464930"/>
                    </a:ext>
                  </a:extLst>
                </a:gridCol>
              </a:tblGrid>
              <a:tr h="174847">
                <a:tc>
                  <a:txBody>
                    <a:bodyPr/>
                    <a:lstStyle/>
                    <a:p>
                      <a:pPr algn="l" fontAlgn="ctr" latinLnBrk="0"/>
                      <a:endParaRPr lang="en-IN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en-IN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81443"/>
                  </a:ext>
                </a:extLst>
              </a:tr>
              <a:tr h="174847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1001"/>
                  </a:ext>
                </a:extLst>
              </a:tr>
              <a:tr h="174847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03290"/>
                  </a:ext>
                </a:extLst>
              </a:tr>
              <a:tr h="174847"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76466"/>
                  </a:ext>
                </a:extLst>
              </a:tr>
              <a:tr h="448282"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1859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D2EE67E-0B0A-34C4-FE76-78171787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64" y="311006"/>
            <a:ext cx="10002611" cy="53091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 Overview Of MOTHER DAIRY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hlinkClick r:id="rId2"/>
              </a:rPr>
              <a:t>MOTHER DAIRY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was incorporated to protect the interests of consumers and milk producers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india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Note: GCMMFL Stands for Gujarat Co-operative Milk Marketing Federation Ltd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MOTHER DAIRY Stands For </a:t>
            </a:r>
            <a:r>
              <a:rPr lang="en-US" altLang="en-US" b="1" u="sng" dirty="0">
                <a:solidFill>
                  <a:srgbClr val="333333"/>
                </a:solidFill>
                <a:latin typeface="+mj-lt"/>
              </a:rPr>
              <a:t>MOTHER DAIRY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Milk Union Limited is also known for starting the white revolution, encouraging local milk farmers to dream.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This is what made them the largest producer of milk products.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It Operates through 61 Offices, 10,000+ Dealers, and 10+ Lakh Retailers which is one of the largest networks in India after railways which has over 20+ employees.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rgbClr val="333333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its products range from milk, cheese, butter, milk powders, beverages, ghee, ice cream, and other milk products.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MOTHER DAIRY has been awarded over 10+ awards for excellence in marketing and quality</a:t>
            </a:r>
            <a:r>
              <a:rPr lang="en-US" altLang="en-US" dirty="0">
                <a:latin typeface="+mj-lt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6E778-943C-A543-2D61-65100A55C637}"/>
              </a:ext>
            </a:extLst>
          </p:cNvPr>
          <p:cNvSpPr txBox="1"/>
          <p:nvPr/>
        </p:nvSpPr>
        <p:spPr>
          <a:xfrm>
            <a:off x="11535952" y="2631233"/>
            <a:ext cx="609299" cy="4197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A35C9-A9DB-369E-7190-1B254D8F3AC3}"/>
              </a:ext>
            </a:extLst>
          </p:cNvPr>
          <p:cNvSpPr txBox="1"/>
          <p:nvPr/>
        </p:nvSpPr>
        <p:spPr>
          <a:xfrm>
            <a:off x="46749" y="0"/>
            <a:ext cx="550506" cy="375090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FAA0-5C67-8C40-3B5A-38FA2CE0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/>
              <a:t>INSTAGARAM REEL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4C64A-1455-29B1-5801-A86D32779904}"/>
              </a:ext>
            </a:extLst>
          </p:cNvPr>
          <p:cNvSpPr txBox="1"/>
          <p:nvPr/>
        </p:nvSpPr>
        <p:spPr>
          <a:xfrm>
            <a:off x="1833241" y="1670380"/>
            <a:ext cx="255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PART -4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33A45-19D5-3DF5-C67C-1A7110337204}"/>
              </a:ext>
            </a:extLst>
          </p:cNvPr>
          <p:cNvSpPr txBox="1"/>
          <p:nvPr/>
        </p:nvSpPr>
        <p:spPr>
          <a:xfrm>
            <a:off x="4868248" y="296733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https://instagram.com/stories/s_t_o_n_e____d_r_i_n_k_e_r/3214551017185969479?utm_source=ig_story_item_share&amp;igshid=MTc4MmM1YmI2Ng==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6E045-EC39-0832-64C0-C645770E6A60}"/>
              </a:ext>
            </a:extLst>
          </p:cNvPr>
          <p:cNvSpPr txBox="1"/>
          <p:nvPr/>
        </p:nvSpPr>
        <p:spPr>
          <a:xfrm>
            <a:off x="4753397" y="425495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https://instagram.com/stories/s_t_o_n_e____d_r_i_n_k_e_r/3214560003389996209?utm_source=ig_story_item_share&amp;igshid=NDA3YzJlZDM2MQ==</a:t>
            </a:r>
          </a:p>
        </p:txBody>
      </p:sp>
    </p:spTree>
    <p:extLst>
      <p:ext uri="{BB962C8B-B14F-4D97-AF65-F5344CB8AC3E}">
        <p14:creationId xmlns:p14="http://schemas.microsoft.com/office/powerpoint/2010/main" val="12664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B61D2-5C16-72A5-6AEF-1B2F4A85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7" y="307910"/>
            <a:ext cx="3155183" cy="5839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928AE-87E6-6281-B925-754F2365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479" y="242594"/>
            <a:ext cx="2933271" cy="583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20A39-9E56-B42D-B7AF-DDCE19967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092" y="242596"/>
            <a:ext cx="3155183" cy="5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A40-C54C-EED1-C900-FCEACDA3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>
                <a:latin typeface="Bell MT" panose="02020503060305020303" pitchFamily="18" charset="0"/>
              </a:rPr>
              <a:t>CONTRIBUTION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18CF8-3EDC-441B-66CC-8A6B7241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46312" y="-207194"/>
            <a:ext cx="4330453" cy="4744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63B8AD-01B4-55FD-01CA-9E01FC6C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62985" y="2407854"/>
            <a:ext cx="2883159" cy="60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4FA1-73D4-EC47-0E88-4AE34D14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094CB-8357-0B58-CCD1-26FFCFD2A35C}"/>
              </a:ext>
            </a:extLst>
          </p:cNvPr>
          <p:cNvSpPr txBox="1"/>
          <p:nvPr/>
        </p:nvSpPr>
        <p:spPr>
          <a:xfrm>
            <a:off x="6450563" y="4887492"/>
            <a:ext cx="436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BE MORE MILK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CDF6B-F920-15F6-FA4B-E383909434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6346" y="854788"/>
            <a:ext cx="3810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CD9E-8EB4-5A56-381D-D27C5DE8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F63-DE4C-FB4F-80ED-0ED5C28D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110" y="541001"/>
            <a:ext cx="6281873" cy="5775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INTRODUCTION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VISION , MISSION &amp;VALUES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UNIQUE SELLING POINT [USP],KPI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BRAND TONE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SMART GOALS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COMPETITORS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SWOT ANAYSIS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SEO&amp;KEYWORD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CONTENT IDEAS &amp; MARKETING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OVERVIEW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INSTGRAM STORIES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63476-FD9F-FCB8-B921-A31B9218323E}"/>
              </a:ext>
            </a:extLst>
          </p:cNvPr>
          <p:cNvSpPr txBox="1"/>
          <p:nvPr/>
        </p:nvSpPr>
        <p:spPr>
          <a:xfrm>
            <a:off x="11737910" y="0"/>
            <a:ext cx="454090" cy="37882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B3DE0-E946-892D-3881-C4074D5997EF}"/>
              </a:ext>
            </a:extLst>
          </p:cNvPr>
          <p:cNvSpPr txBox="1"/>
          <p:nvPr/>
        </p:nvSpPr>
        <p:spPr>
          <a:xfrm>
            <a:off x="0" y="4002833"/>
            <a:ext cx="485728" cy="285516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BC7E-3ECF-F472-89E2-F137372B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latin typeface="Agency FB" panose="020B0503020202020204" pitchFamily="34" charset="0"/>
              </a:rPr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AFE4-2136-CECC-826C-C52AC62D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406" y="1474991"/>
            <a:ext cx="6281873" cy="38527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b="1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Team Leader : </a:t>
            </a:r>
            <a:r>
              <a:rPr lang="en-IN" sz="2800" b="1" i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R.ERANNA</a:t>
            </a:r>
            <a:endParaRPr lang="en-IN" sz="28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b="1" i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Team member : S.</a:t>
            </a:r>
            <a:r>
              <a:rPr lang="en-IN" sz="2800" b="1" i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MASS</a:t>
            </a:r>
            <a:endParaRPr lang="en-IN" sz="28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53A2-4C9F-E031-E294-5AA8C717BACF}"/>
              </a:ext>
            </a:extLst>
          </p:cNvPr>
          <p:cNvSpPr txBox="1"/>
          <p:nvPr/>
        </p:nvSpPr>
        <p:spPr>
          <a:xfrm>
            <a:off x="20883" y="37322"/>
            <a:ext cx="553305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9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E01D-1616-257D-11C5-A71BC9B1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RESEARCH BRAND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32B1-F1D8-5CB7-9149-EC887EC4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0128" y="803185"/>
            <a:ext cx="6839161" cy="685800"/>
          </a:xfrm>
        </p:spPr>
        <p:txBody>
          <a:bodyPr/>
          <a:lstStyle/>
          <a:p>
            <a:r>
              <a:rPr lang="en-IN" sz="3200" i="1" u="sng" dirty="0"/>
              <a:t>INTRODUCTION OF MOTHER DAIRY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39ABB-5FDF-1CDE-9E0F-0AAE3A4D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875" y="1750245"/>
            <a:ext cx="6264350" cy="14221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MOTHER DAIRY </a:t>
            </a:r>
            <a:r>
              <a:rPr lang="en-US" sz="7200" dirty="0"/>
              <a:t>is an Indian dairy cooperative brand that represents a network of dairy farmers.</a:t>
            </a:r>
          </a:p>
          <a:p>
            <a:r>
              <a:rPr lang="en-US" sz="7200" dirty="0"/>
              <a:t> It is known for producing a wide range of dairy products, including milk, butter, cheese, ice cream, and more.</a:t>
            </a:r>
          </a:p>
          <a:p>
            <a:r>
              <a:rPr lang="en-US" sz="7200" dirty="0"/>
              <a:t> </a:t>
            </a:r>
            <a:r>
              <a:rPr lang="en-US" sz="6400" dirty="0"/>
              <a:t>MOTHER DAIRY </a:t>
            </a:r>
            <a:r>
              <a:rPr lang="en-US" sz="7200" dirty="0"/>
              <a:t>is famous for its quality, affordability, and its innovative and memorable advertising campaigns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E25D6D-09B8-6271-52F1-E98317D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6111976"/>
            <a:ext cx="4581330" cy="685800"/>
          </a:xfrm>
          <a:solidFill>
            <a:schemeClr val="accent1"/>
          </a:solidFill>
        </p:spPr>
        <p:txBody>
          <a:bodyPr/>
          <a:lstStyle/>
          <a:p>
            <a:r>
              <a:rPr lang="en-IN" sz="2400" b="1" i="1" dirty="0"/>
              <a:t>MOTHER DAIRY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E235D6-8776-5100-A68C-764C36A44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-1" y="47651"/>
            <a:ext cx="8612155" cy="685800"/>
          </a:xfrm>
          <a:solidFill>
            <a:schemeClr val="accent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dirty="0">
                <a:solidFill>
                  <a:schemeClr val="accent1"/>
                </a:solidFill>
              </a:rPr>
              <a:t>MOTHER DAIRY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55781-655E-1855-BB77-786DDCD70B35}"/>
              </a:ext>
            </a:extLst>
          </p:cNvPr>
          <p:cNvSpPr txBox="1"/>
          <p:nvPr/>
        </p:nvSpPr>
        <p:spPr>
          <a:xfrm>
            <a:off x="5125875" y="4215696"/>
            <a:ext cx="66038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Mother Dairy is a wholly owned subsidiary of the National Dairy Development Board which is a statutory body under the ownership of the Ministry of Fisheries, Animal Husbandry and Dairying of the Government of India that manufactures, markets and sells milk and dairy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 Mother Dairy was founded in 1974, as a subsidiary of the National Dairy Development Board (NDDB).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5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5686-CCF0-90E3-E978-1BD30699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 &amp;MISSION OF MOTHER DAIRY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A8D6-ED87-4152-0B6B-8AA438F1A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9787" y="821146"/>
            <a:ext cx="6269591" cy="2382651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3200" b="1" i="1" dirty="0"/>
              <a:t>MOTHER DAIRY's vision is to provide more and more satisfaction to the farmers, employees and distributers”</a:t>
            </a:r>
            <a:endParaRPr lang="en-IN" sz="32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AC30-C2ED-29EC-8C14-46E10F89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531" y="1854403"/>
            <a:ext cx="6642815" cy="24700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</a:t>
            </a:r>
            <a:r>
              <a:rPr lang="en-US" sz="3600" b="1" dirty="0">
                <a:solidFill>
                  <a:schemeClr val="accent1"/>
                </a:solidFill>
              </a:rPr>
              <a:t>MISSION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b="1" i="1" dirty="0"/>
              <a:t>GCMMF </a:t>
            </a:r>
            <a:r>
              <a:rPr lang="en-US" sz="3600" b="1" i="1" dirty="0" err="1"/>
              <a:t>endeavour</a:t>
            </a:r>
            <a:r>
              <a:rPr lang="en-US" sz="3600" b="1" i="1" dirty="0"/>
              <a:t> to satisfy the taste and nutritional requirements of the customer of the world through excellence in the marketing by the committed team</a:t>
            </a:r>
            <a:r>
              <a:rPr lang="en-US" sz="3600" i="1" dirty="0"/>
              <a:t>.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      </a:t>
            </a:r>
            <a:r>
              <a:rPr lang="en-US" sz="3600" b="1" i="1" dirty="0">
                <a:solidFill>
                  <a:schemeClr val="accent1"/>
                </a:solidFill>
              </a:rPr>
              <a:t> </a:t>
            </a:r>
            <a:endParaRPr lang="en-IN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6DDAE-DA75-888D-0C2D-D558A26999F1}"/>
              </a:ext>
            </a:extLst>
          </p:cNvPr>
          <p:cNvSpPr txBox="1"/>
          <p:nvPr/>
        </p:nvSpPr>
        <p:spPr>
          <a:xfrm>
            <a:off x="5299787" y="219105"/>
            <a:ext cx="135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C8DE2-7EB4-3DF8-67C8-28B83185DBFE}"/>
              </a:ext>
            </a:extLst>
          </p:cNvPr>
          <p:cNvSpPr txBox="1"/>
          <p:nvPr/>
        </p:nvSpPr>
        <p:spPr>
          <a:xfrm>
            <a:off x="8005665" y="35083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EEFBD-F1B6-5B9C-3E34-E1AE0FEEAE61}"/>
              </a:ext>
            </a:extLst>
          </p:cNvPr>
          <p:cNvSpPr txBox="1"/>
          <p:nvPr/>
        </p:nvSpPr>
        <p:spPr>
          <a:xfrm>
            <a:off x="5103845" y="3924358"/>
            <a:ext cx="639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9" name="AutoShape 2" descr="Amul | PPT">
            <a:extLst>
              <a:ext uri="{FF2B5EF4-FFF2-40B4-BE49-F238E27FC236}">
                <a16:creationId xmlns:a16="http://schemas.microsoft.com/office/drawing/2014/main" id="{5E6A4F77-6675-FF25-EB49-70BE6AB19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92E6-6E4C-0CD7-D5E7-0982FCA39BD5}"/>
              </a:ext>
            </a:extLst>
          </p:cNvPr>
          <p:cNvSpPr txBox="1"/>
          <p:nvPr/>
        </p:nvSpPr>
        <p:spPr>
          <a:xfrm>
            <a:off x="5225143" y="4534678"/>
            <a:ext cx="627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Customer Orientation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Give Customers a </a:t>
            </a:r>
            <a:r>
              <a:rPr lang="en-IN" b="1" dirty="0" err="1"/>
              <a:t>good,fair</a:t>
            </a:r>
            <a:r>
              <a:rPr lang="en-IN" b="1" dirty="0"/>
              <a:t> </a:t>
            </a:r>
            <a:r>
              <a:rPr lang="en-IN" b="1" dirty="0" err="1"/>
              <a:t>deal,Great</a:t>
            </a:r>
            <a:r>
              <a:rPr lang="en-IN" b="1" dirty="0"/>
              <a:t> customer relationship take time. Do not try to </a:t>
            </a:r>
            <a:r>
              <a:rPr lang="en-IN" b="1" dirty="0" err="1"/>
              <a:t>maximizenshort</a:t>
            </a:r>
            <a:r>
              <a:rPr lang="en-IN" b="1" dirty="0"/>
              <a:t> term profits at the expense of the building those enduring relationships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2A91-B759-40E7-1126-9BC758914429}"/>
              </a:ext>
            </a:extLst>
          </p:cNvPr>
          <p:cNvSpPr txBox="1"/>
          <p:nvPr/>
        </p:nvSpPr>
        <p:spPr>
          <a:xfrm>
            <a:off x="0" y="0"/>
            <a:ext cx="510654" cy="36949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217-0D48-7E6F-2DA2-738E54C3267A}"/>
              </a:ext>
            </a:extLst>
          </p:cNvPr>
          <p:cNvSpPr txBox="1"/>
          <p:nvPr/>
        </p:nvSpPr>
        <p:spPr>
          <a:xfrm>
            <a:off x="11569378" y="3508310"/>
            <a:ext cx="576903" cy="33496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780E4-49E0-66D9-4693-E59C17E3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45" y="1"/>
            <a:ext cx="7956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9A870-B565-7F96-1058-D532F165BA73}"/>
              </a:ext>
            </a:extLst>
          </p:cNvPr>
          <p:cNvSpPr txBox="1"/>
          <p:nvPr/>
        </p:nvSpPr>
        <p:spPr>
          <a:xfrm>
            <a:off x="1173324" y="119513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Google Sans"/>
              </a:rPr>
              <a:t>MOTHER DAIRY </a:t>
            </a:r>
            <a:r>
              <a:rPr lang="en-US" b="0" i="0" dirty="0">
                <a:effectLst/>
                <a:latin typeface="Google Sans"/>
              </a:rPr>
              <a:t>also offers the broadest range of dairy products, including ghee, butter, milk, chocolate, cheese, sweets, milk powder, ice cream, yogurt, buttermilk, and bread spreads.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 The quality, and the taste of </a:t>
            </a:r>
            <a:r>
              <a:rPr lang="en-US" sz="1600" b="0" i="0" dirty="0">
                <a:effectLst/>
                <a:latin typeface="Google Sans"/>
              </a:rPr>
              <a:t>MOTHER DAIRY's </a:t>
            </a:r>
            <a:r>
              <a:rPr lang="en-US" b="0" i="0" dirty="0">
                <a:effectLst/>
                <a:latin typeface="Google Sans"/>
              </a:rPr>
              <a:t>eatables, are unparalleled.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 The variety of </a:t>
            </a:r>
            <a:r>
              <a:rPr lang="en-US" sz="1600" b="0" i="0" dirty="0">
                <a:effectLst/>
                <a:latin typeface="Google Sans"/>
              </a:rPr>
              <a:t>MOTHER DAIRY's </a:t>
            </a:r>
            <a:r>
              <a:rPr lang="en-US" b="0" i="0" dirty="0">
                <a:effectLst/>
                <a:latin typeface="Google Sans"/>
              </a:rPr>
              <a:t>products caters to a more significant audience segment.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A6E8E-0588-CFA2-E523-EDC52362E181}"/>
              </a:ext>
            </a:extLst>
          </p:cNvPr>
          <p:cNvSpPr txBox="1"/>
          <p:nvPr/>
        </p:nvSpPr>
        <p:spPr>
          <a:xfrm>
            <a:off x="464197" y="587829"/>
            <a:ext cx="417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/>
              <a:t>UNIQUE SELLING POINT[USP]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69F8C-AF31-D2D0-0AF5-4DC9A32FCA52}"/>
              </a:ext>
            </a:extLst>
          </p:cNvPr>
          <p:cNvSpPr txBox="1"/>
          <p:nvPr/>
        </p:nvSpPr>
        <p:spPr>
          <a:xfrm>
            <a:off x="706792" y="3526971"/>
            <a:ext cx="53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SHORT GOALS OF MOTHER DAIRY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8CF9C-494C-9D70-4609-F739F39F8A70}"/>
              </a:ext>
            </a:extLst>
          </p:cNvPr>
          <p:cNvSpPr txBox="1"/>
          <p:nvPr/>
        </p:nvSpPr>
        <p:spPr>
          <a:xfrm>
            <a:off x="5857293" y="23678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unique selling point (USP), also called a unique selling proposition, is the essence of what makes your product or service better than competitors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ED8B3-83AB-620E-BCAA-C23A5A881B25}"/>
              </a:ext>
            </a:extLst>
          </p:cNvPr>
          <p:cNvSpPr txBox="1"/>
          <p:nvPr/>
        </p:nvSpPr>
        <p:spPr>
          <a:xfrm>
            <a:off x="5054" y="0"/>
            <a:ext cx="464197" cy="352697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145B9-4F85-F1AF-014C-926F31923B70}"/>
              </a:ext>
            </a:extLst>
          </p:cNvPr>
          <p:cNvSpPr txBox="1"/>
          <p:nvPr/>
        </p:nvSpPr>
        <p:spPr>
          <a:xfrm>
            <a:off x="11818776" y="2873829"/>
            <a:ext cx="373224" cy="398417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F6DF-A45B-389D-DFBF-4E7265B0F638}"/>
              </a:ext>
            </a:extLst>
          </p:cNvPr>
          <p:cNvSpPr txBox="1"/>
          <p:nvPr/>
        </p:nvSpPr>
        <p:spPr>
          <a:xfrm>
            <a:off x="1565209" y="4114771"/>
            <a:ext cx="547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Get more milk from farmers.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Make sure products are good quality.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Sell more in new places.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Create new dairy products.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Deliver products efficiently.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5E3BF-C5DB-4812-FB2A-DBC52087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67" y="3155838"/>
            <a:ext cx="5133277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5B4D7F-9B62-6791-2C7E-813A35AF4693}"/>
              </a:ext>
            </a:extLst>
          </p:cNvPr>
          <p:cNvSpPr txBox="1"/>
          <p:nvPr/>
        </p:nvSpPr>
        <p:spPr>
          <a:xfrm>
            <a:off x="1035699" y="830997"/>
            <a:ext cx="75881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KPI stands for key performance indicator, a quantifiable measure of performance over time for a specific objective.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Revenue and profit.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Amount of milk procured.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Market share.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Product quality.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Distribution and availability.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Customer satisfaction.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40E7F-0598-1C27-43E0-AB80B53C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1" y="782406"/>
            <a:ext cx="3116424" cy="2521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DFAF5-0811-D454-1E2D-48F471BE1891}"/>
              </a:ext>
            </a:extLst>
          </p:cNvPr>
          <p:cNvSpPr txBox="1"/>
          <p:nvPr/>
        </p:nvSpPr>
        <p:spPr>
          <a:xfrm>
            <a:off x="415213" y="0"/>
            <a:ext cx="7095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1"/>
                </a:solidFill>
              </a:rPr>
              <a:t>KEY PERFORMANCE INDICATOR OF MOTHER DAIRY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76E39-13C3-BA15-28D7-3AB8AFBF490A}"/>
              </a:ext>
            </a:extLst>
          </p:cNvPr>
          <p:cNvSpPr txBox="1"/>
          <p:nvPr/>
        </p:nvSpPr>
        <p:spPr>
          <a:xfrm>
            <a:off x="74646" y="1894114"/>
            <a:ext cx="550505" cy="4963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210C-8FAA-7E5A-6141-65DD0E4C8CFA}"/>
              </a:ext>
            </a:extLst>
          </p:cNvPr>
          <p:cNvSpPr txBox="1"/>
          <p:nvPr/>
        </p:nvSpPr>
        <p:spPr>
          <a:xfrm>
            <a:off x="11566849" y="0"/>
            <a:ext cx="594048" cy="408680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5C586-4549-9F24-E6A2-2C4406ABFC97}"/>
              </a:ext>
            </a:extLst>
          </p:cNvPr>
          <p:cNvSpPr txBox="1"/>
          <p:nvPr/>
        </p:nvSpPr>
        <p:spPr>
          <a:xfrm>
            <a:off x="718460" y="4086809"/>
            <a:ext cx="998375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SMART GOALS 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Provide safe products to customers.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 and empower our people for maintaining a vibrant work environment, which encourages excellence.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Comply with applicable regulations and legislations.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pledge to provide quality and safe products under clean and hygienic environment. 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8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DD9-FD45-82B4-BA0F-5EEFBFC4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COMPITETORS OF MOTHER DAIRY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4C90-A90C-9D61-95EA-59D96A7E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024" y="149290"/>
            <a:ext cx="7703976" cy="670871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Three competitors of MOTHER DAIRY in the dairy and dairy product industry are:</a:t>
            </a:r>
          </a:p>
          <a:p>
            <a:r>
              <a:rPr lang="en-US" sz="2400" i="1" dirty="0"/>
              <a:t>1. Nestlé: </a:t>
            </a:r>
            <a:r>
              <a:rPr lang="en-US" i="1" dirty="0"/>
              <a:t>Nestlé is a global food and beverage company that produces a wide range of dairy products, including milk, yogurt, and dairy-based beverages.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i="1" dirty="0"/>
              <a:t>2. AMUL </a:t>
            </a:r>
            <a:r>
              <a:rPr lang="en-US" i="1" dirty="0"/>
              <a:t>:  AMUL is a prominent dairy company in India, offering a variety of dairy products, including milk, ice cream, and dairy-based foods.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i="1" dirty="0"/>
              <a:t>3. Parag Milk Foods: </a:t>
            </a:r>
            <a:r>
              <a:rPr lang="en-US" i="1" dirty="0"/>
              <a:t>Parag Milk Foods is another Indian dairy company known for its dairy products, including milk, cheese, and ghee.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These companies compete with </a:t>
            </a:r>
            <a:r>
              <a:rPr lang="en-US" sz="1600" i="1" dirty="0"/>
              <a:t>MOTHER DAIRY </a:t>
            </a:r>
            <a:r>
              <a:rPr lang="en-US" i="1" dirty="0"/>
              <a:t>in the market by offering similar dairy products to consumers.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0003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7000">
        <p:cut/>
      </p:transition>
    </mc:Choice>
    <mc:Fallback xmlns="">
      <p:transition advTm="7000">
        <p:cut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1394</TotalTime>
  <Words>1981</Words>
  <Application>Microsoft Office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Agency FB</vt:lpstr>
      <vt:lpstr>Algerian</vt:lpstr>
      <vt:lpstr>Aptos</vt:lpstr>
      <vt:lpstr>Arial</vt:lpstr>
      <vt:lpstr>Arial Black</vt:lpstr>
      <vt:lpstr>Arial Rounded MT Bold</vt:lpstr>
      <vt:lpstr>Bell MT</vt:lpstr>
      <vt:lpstr>Calibri</vt:lpstr>
      <vt:lpstr>Calibri Light</vt:lpstr>
      <vt:lpstr>Google Sans</vt:lpstr>
      <vt:lpstr>inherit</vt:lpstr>
      <vt:lpstr>Inter</vt:lpstr>
      <vt:lpstr>Rockwell</vt:lpstr>
      <vt:lpstr>Wingdings</vt:lpstr>
      <vt:lpstr>Atlas</vt:lpstr>
      <vt:lpstr>MOTHER DAIRY</vt:lpstr>
      <vt:lpstr>PowerPoint Presentation</vt:lpstr>
      <vt:lpstr>CONTENTS</vt:lpstr>
      <vt:lpstr>PRESENTED BY</vt:lpstr>
      <vt:lpstr>RESEARCH BRAND</vt:lpstr>
      <vt:lpstr>VISION &amp;MISSION OF MOTHER DAIRY</vt:lpstr>
      <vt:lpstr>PowerPoint Presentation</vt:lpstr>
      <vt:lpstr>PowerPoint Presentation</vt:lpstr>
      <vt:lpstr>COMPITETORS OF MOTHER DAIRY</vt:lpstr>
      <vt:lpstr>SWOT ANALYSIS</vt:lpstr>
      <vt:lpstr>PART -2 SEO &amp;KEYWORD RESEAECH</vt:lpstr>
      <vt:lpstr>KEY RESEARCH</vt:lpstr>
      <vt:lpstr>SEO</vt:lpstr>
      <vt:lpstr>COMPETITOR KEYWORDS</vt:lpstr>
      <vt:lpstr>LONG-TAIL KEYWORD </vt:lpstr>
      <vt:lpstr>CONTENT IDEAS AND MARKETING STRATEGIES</vt:lpstr>
      <vt:lpstr>PowerPoint Presentation</vt:lpstr>
      <vt:lpstr>CONTENT IDEAS</vt:lpstr>
      <vt:lpstr>MARKETING STRAEGIES OF MOTHER DAIRY</vt:lpstr>
      <vt:lpstr>DIGITAL STRATEGY </vt:lpstr>
      <vt:lpstr>SOCIAL MEDIA ENGAGEMENT</vt:lpstr>
      <vt:lpstr>PowerPoint Presentation</vt:lpstr>
      <vt:lpstr>INSTAGARAM REEL</vt:lpstr>
      <vt:lpstr>PowerPoint Presentation</vt:lpstr>
      <vt:lpstr>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chandu kolanedi</dc:creator>
  <cp:lastModifiedBy>chandu kolanedi</cp:lastModifiedBy>
  <cp:revision>10</cp:revision>
  <dcterms:created xsi:type="dcterms:W3CDTF">2023-10-13T03:28:51Z</dcterms:created>
  <dcterms:modified xsi:type="dcterms:W3CDTF">2023-10-16T03:31:58Z</dcterms:modified>
</cp:coreProperties>
</file>