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89" r:id="rId4"/>
    <p:sldId id="311" r:id="rId5"/>
    <p:sldId id="313" r:id="rId6"/>
    <p:sldId id="312" r:id="rId7"/>
    <p:sldId id="296" r:id="rId8"/>
    <p:sldId id="297" r:id="rId9"/>
    <p:sldId id="298" r:id="rId10"/>
    <p:sldId id="314" r:id="rId11"/>
    <p:sldId id="315" r:id="rId12"/>
    <p:sldId id="317" r:id="rId13"/>
    <p:sldId id="316" r:id="rId14"/>
    <p:sldId id="319" r:id="rId15"/>
    <p:sldId id="318" r:id="rId16"/>
    <p:sldId id="266" r:id="rId17"/>
  </p:sldIdLst>
  <p:sldSz cx="12192000" cy="6858000"/>
  <p:notesSz cx="6858000" cy="9144000"/>
  <p:embeddedFontLst>
    <p:embeddedFont>
      <p:font typeface="Aptos Narrow" panose="020B0004020202020204" pitchFamily="3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Poppins"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90" d="100"/>
          <a:sy n="90" d="100"/>
        </p:scale>
        <p:origin x="38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117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2020-24</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Capstone</a:t>
              </a:r>
              <a:r>
                <a:rPr lang="en-US" sz="1351" b="0" i="0" u="none" strike="noStrike" cap="none" dirty="0">
                  <a:solidFill>
                    <a:schemeClr val="lt1"/>
                  </a:solidFill>
                  <a:latin typeface="Calibri"/>
                  <a:ea typeface="Calibri"/>
                  <a:cs typeface="Calibri"/>
                  <a:sym typeface="Calibri"/>
                </a:rPr>
                <a:t>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PROJ2999</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algn="ctr" eaLnBrk="1" hangingPunct="1"/>
            <a:r>
              <a:rPr lang="en-US" altLang="zh-CN" sz="1800" b="1" baseline="0" dirty="0">
                <a:latin typeface="Poppins" panose="00000500000000000000" pitchFamily="2" charset="0"/>
                <a:ea typeface="SimSun" pitchFamily="2" charset="-122"/>
                <a:cs typeface="Poppins" panose="00000500000000000000" pitchFamily="2" charset="0"/>
              </a:rPr>
              <a:t>Design of Antenna for Automotive</a:t>
            </a:r>
          </a:p>
          <a:p>
            <a:pPr algn="ctr" eaLnBrk="1" hangingPunct="1"/>
            <a:r>
              <a:rPr lang="en-US" altLang="zh-CN" sz="1800" b="1" baseline="0" dirty="0">
                <a:latin typeface="Poppins" panose="00000500000000000000" pitchFamily="2" charset="0"/>
                <a:ea typeface="SimSun" pitchFamily="2" charset="-122"/>
                <a:cs typeface="Poppins" panose="00000500000000000000" pitchFamily="2" charset="0"/>
              </a:rPr>
              <a:t>Applications</a:t>
            </a: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G. </a:t>
            </a:r>
            <a:r>
              <a:rPr lang="en-US" b="1" dirty="0">
                <a:solidFill>
                  <a:schemeClr val="dk1"/>
                </a:solidFill>
                <a:latin typeface="Montserrat Medium"/>
                <a:sym typeface="Montserrat Medium"/>
              </a:rPr>
              <a:t>Pavan Kumar</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Shaik. Ismail</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J. Guru Charan Singh</a:t>
            </a:r>
          </a:p>
          <a:p>
            <a:pPr marR="0" lvl="0" rtl="0">
              <a:lnSpc>
                <a:spcPct val="100000"/>
              </a:lnSpc>
              <a:spcBef>
                <a:spcPts val="0"/>
              </a:spcBef>
              <a:spcAft>
                <a:spcPts val="0"/>
              </a:spcAft>
              <a:buClr>
                <a:srgbClr val="000000"/>
              </a:buClr>
              <a:buSzPts val="1400"/>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altLang="zh-CN" sz="1400" b="1" baseline="0" dirty="0">
                <a:latin typeface="Montserrat Medium" panose="00000600000000000000" pitchFamily="2" charset="0"/>
                <a:ea typeface="SimSun" pitchFamily="2" charset="-122"/>
                <a:cs typeface="Poppins" panose="00000500000000000000" pitchFamily="2" charset="0"/>
              </a:rPr>
              <a:t>S. Durga Padmaja Bikkuri</a:t>
            </a:r>
            <a:endParaRPr lang="en-US" sz="1400" b="1" i="0" u="none" strike="noStrike" cap="none" dirty="0">
              <a:solidFill>
                <a:schemeClr val="dk1"/>
              </a:solidFill>
              <a:latin typeface="Montserrat Medium" panose="00000600000000000000" pitchFamily="2" charset="0"/>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B15517-793E-6E57-CF7E-933A3F5571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TextBox 3">
            <a:extLst>
              <a:ext uri="{FF2B5EF4-FFF2-40B4-BE49-F238E27FC236}">
                <a16:creationId xmlns:a16="http://schemas.microsoft.com/office/drawing/2014/main" id="{95D424D7-BADE-5242-B162-3990C1BE94A9}"/>
              </a:ext>
            </a:extLst>
          </p:cNvPr>
          <p:cNvSpPr txBox="1"/>
          <p:nvPr/>
        </p:nvSpPr>
        <p:spPr>
          <a:xfrm>
            <a:off x="3359779" y="977677"/>
            <a:ext cx="5775158" cy="830997"/>
          </a:xfrm>
          <a:prstGeom prst="rect">
            <a:avLst/>
          </a:prstGeom>
          <a:noFill/>
        </p:spPr>
        <p:txBody>
          <a:bodyPr wrap="square" rtlCol="0">
            <a:spAutoFit/>
          </a:bodyPr>
          <a:lstStyle/>
          <a:p>
            <a:pPr algn="ctr"/>
            <a:r>
              <a:rPr lang="en-US" sz="2400" b="1" i="0" u="none" strike="noStrike" cap="none" dirty="0">
                <a:solidFill>
                  <a:srgbClr val="000000"/>
                </a:solidFill>
                <a:latin typeface="Verdana"/>
                <a:ea typeface="Verdana"/>
                <a:cs typeface="Verdana"/>
                <a:sym typeface="Verdana"/>
              </a:rPr>
              <a:t>Structural Diagram</a:t>
            </a:r>
            <a:endParaRPr lang="en-US" sz="2400" dirty="0"/>
          </a:p>
          <a:p>
            <a:pPr algn="ctr"/>
            <a:endParaRPr lang="en-IN" sz="2400" dirty="0"/>
          </a:p>
        </p:txBody>
      </p:sp>
      <p:sp>
        <p:nvSpPr>
          <p:cNvPr id="2" name="TextBox 1">
            <a:extLst>
              <a:ext uri="{FF2B5EF4-FFF2-40B4-BE49-F238E27FC236}">
                <a16:creationId xmlns:a16="http://schemas.microsoft.com/office/drawing/2014/main" id="{E7F762F1-B6D9-073A-F587-EDFBF5862EB0}"/>
              </a:ext>
            </a:extLst>
          </p:cNvPr>
          <p:cNvSpPr txBox="1"/>
          <p:nvPr/>
        </p:nvSpPr>
        <p:spPr>
          <a:xfrm>
            <a:off x="5259873" y="180925"/>
            <a:ext cx="1672253" cy="461665"/>
          </a:xfrm>
          <a:prstGeom prst="rect">
            <a:avLst/>
          </a:prstGeom>
          <a:noFill/>
        </p:spPr>
        <p:txBody>
          <a:bodyPr wrap="none" rtlCol="0">
            <a:spAutoFit/>
          </a:bodyPr>
          <a:lstStyle/>
          <a:p>
            <a:pPr algn="ctr"/>
            <a:r>
              <a:rPr lang="en-US" sz="2400" b="1" dirty="0">
                <a:solidFill>
                  <a:schemeClr val="accent6"/>
                </a:solidFill>
              </a:rPr>
              <a:t>REVIEW-2</a:t>
            </a:r>
            <a:endParaRPr lang="en-IN" sz="2400" b="1" dirty="0">
              <a:solidFill>
                <a:schemeClr val="accent6"/>
              </a:solidFill>
            </a:endParaRPr>
          </a:p>
        </p:txBody>
      </p:sp>
      <p:pic>
        <p:nvPicPr>
          <p:cNvPr id="6" name="Picture 5">
            <a:extLst>
              <a:ext uri="{FF2B5EF4-FFF2-40B4-BE49-F238E27FC236}">
                <a16:creationId xmlns:a16="http://schemas.microsoft.com/office/drawing/2014/main" id="{CD454B55-FB74-7192-B7FA-7BBC8FA6ABC8}"/>
              </a:ext>
            </a:extLst>
          </p:cNvPr>
          <p:cNvPicPr>
            <a:picLocks noChangeAspect="1"/>
          </p:cNvPicPr>
          <p:nvPr/>
        </p:nvPicPr>
        <p:blipFill>
          <a:blip r:embed="rId2"/>
          <a:srcRect t="14782"/>
          <a:stretch/>
        </p:blipFill>
        <p:spPr>
          <a:xfrm>
            <a:off x="1148441" y="2074334"/>
            <a:ext cx="5783685" cy="3044807"/>
          </a:xfrm>
          <a:prstGeom prst="rect">
            <a:avLst/>
          </a:prstGeom>
        </p:spPr>
      </p:pic>
      <p:sp>
        <p:nvSpPr>
          <p:cNvPr id="7" name="TextBox 6">
            <a:extLst>
              <a:ext uri="{FF2B5EF4-FFF2-40B4-BE49-F238E27FC236}">
                <a16:creationId xmlns:a16="http://schemas.microsoft.com/office/drawing/2014/main" id="{36A0B0E1-172B-4BC7-3287-4E7D3FFF319E}"/>
              </a:ext>
            </a:extLst>
          </p:cNvPr>
          <p:cNvSpPr txBox="1"/>
          <p:nvPr/>
        </p:nvSpPr>
        <p:spPr>
          <a:xfrm>
            <a:off x="7780866" y="3012756"/>
            <a:ext cx="3039533" cy="984885"/>
          </a:xfrm>
          <a:prstGeom prst="rect">
            <a:avLst/>
          </a:prstGeom>
          <a:noFill/>
        </p:spPr>
        <p:txBody>
          <a:bodyPr wrap="square" rtlCol="0">
            <a:spAutoFit/>
          </a:bodyPr>
          <a:lstStyle/>
          <a:p>
            <a:r>
              <a:rPr lang="en-US" sz="1600" dirty="0"/>
              <a:t>Dimensions:</a:t>
            </a:r>
          </a:p>
          <a:p>
            <a:pPr marL="285750" lvl="1" indent="-285750">
              <a:buFont typeface="Arial" panose="020B0604020202020204" pitchFamily="34" charset="0"/>
              <a:buChar char="•"/>
            </a:pPr>
            <a:r>
              <a:rPr lang="en-US" dirty="0"/>
              <a:t>Length 6.2 cm</a:t>
            </a:r>
          </a:p>
          <a:p>
            <a:pPr marL="285750" indent="-285750">
              <a:buFont typeface="Arial" panose="020B0604020202020204" pitchFamily="34" charset="0"/>
              <a:buChar char="•"/>
            </a:pPr>
            <a:r>
              <a:rPr lang="en-US" dirty="0"/>
              <a:t>Edge=3.1 cm</a:t>
            </a:r>
          </a:p>
          <a:p>
            <a:pPr marL="285750" indent="-285750">
              <a:buFont typeface="Arial" panose="020B0604020202020204" pitchFamily="34" charset="0"/>
              <a:buChar char="•"/>
            </a:pPr>
            <a:r>
              <a:rPr lang="en-US" dirty="0"/>
              <a:t>Thickness=0.08cmm</a:t>
            </a:r>
            <a:endParaRPr lang="en-IN" dirty="0"/>
          </a:p>
        </p:txBody>
      </p:sp>
    </p:spTree>
    <p:extLst>
      <p:ext uri="{BB962C8B-B14F-4D97-AF65-F5344CB8AC3E}">
        <p14:creationId xmlns:p14="http://schemas.microsoft.com/office/powerpoint/2010/main" val="163715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009354B-5016-99C1-716A-F2140946186F}"/>
              </a:ext>
            </a:extLst>
          </p:cNvPr>
          <p:cNvPicPr>
            <a:picLocks noGrp="1" noChangeAspect="1"/>
          </p:cNvPicPr>
          <p:nvPr>
            <p:ph type="pic" idx="2"/>
          </p:nvPr>
        </p:nvPicPr>
        <p:blipFill>
          <a:blip r:embed="rId3"/>
          <a:srcRect l="759" r="759"/>
          <a:stretch/>
        </p:blipFill>
        <p:spPr>
          <a:xfrm>
            <a:off x="4383854" y="1422400"/>
            <a:ext cx="7420564" cy="4174067"/>
          </a:xfrm>
        </p:spPr>
      </p:pic>
      <p:sp>
        <p:nvSpPr>
          <p:cNvPr id="3" name="Slide Number Placeholder 2">
            <a:extLst>
              <a:ext uri="{FF2B5EF4-FFF2-40B4-BE49-F238E27FC236}">
                <a16:creationId xmlns:a16="http://schemas.microsoft.com/office/drawing/2014/main" id="{86C074B5-BAD7-E176-3B59-90341F575C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5" name="Picture 4">
            <a:extLst>
              <a:ext uri="{FF2B5EF4-FFF2-40B4-BE49-F238E27FC236}">
                <a16:creationId xmlns:a16="http://schemas.microsoft.com/office/drawing/2014/main" id="{44006767-4FF3-8F59-5649-37EBB88DC9C4}"/>
              </a:ext>
            </a:extLst>
          </p:cNvPr>
          <p:cNvPicPr>
            <a:picLocks noChangeAspect="1"/>
          </p:cNvPicPr>
          <p:nvPr/>
        </p:nvPicPr>
        <p:blipFill>
          <a:blip r:embed="rId4"/>
          <a:stretch>
            <a:fillRect/>
          </a:stretch>
        </p:blipFill>
        <p:spPr>
          <a:xfrm>
            <a:off x="1036212" y="1295400"/>
            <a:ext cx="2900787" cy="5007504"/>
          </a:xfrm>
          <a:prstGeom prst="rect">
            <a:avLst/>
          </a:prstGeom>
        </p:spPr>
      </p:pic>
      <p:sp>
        <p:nvSpPr>
          <p:cNvPr id="6" name="TextBox 5">
            <a:extLst>
              <a:ext uri="{FF2B5EF4-FFF2-40B4-BE49-F238E27FC236}">
                <a16:creationId xmlns:a16="http://schemas.microsoft.com/office/drawing/2014/main" id="{3CAD440A-ED29-D3B6-A8FE-468B19BE678C}"/>
              </a:ext>
            </a:extLst>
          </p:cNvPr>
          <p:cNvSpPr txBox="1"/>
          <p:nvPr/>
        </p:nvSpPr>
        <p:spPr>
          <a:xfrm>
            <a:off x="3936998" y="304800"/>
            <a:ext cx="4826001" cy="584775"/>
          </a:xfrm>
          <a:prstGeom prst="rect">
            <a:avLst/>
          </a:prstGeom>
          <a:noFill/>
        </p:spPr>
        <p:txBody>
          <a:bodyPr wrap="square" rtlCol="0">
            <a:spAutoFit/>
          </a:bodyPr>
          <a:lstStyle/>
          <a:p>
            <a:pPr algn="ctr"/>
            <a:r>
              <a:rPr lang="en-US" sz="1600" b="1" i="0" u="none" strike="noStrike" cap="none" dirty="0">
                <a:solidFill>
                  <a:srgbClr val="000000"/>
                </a:solidFill>
                <a:latin typeface="Montserrat"/>
                <a:ea typeface="Montserrat"/>
                <a:cs typeface="Montserrat"/>
                <a:sym typeface="Montserrat"/>
              </a:rPr>
              <a:t>Implementation and Results-1</a:t>
            </a:r>
            <a:endParaRPr lang="en-US" sz="1050" b="0" i="0" u="none" strike="noStrike" cap="none" dirty="0">
              <a:solidFill>
                <a:srgbClr val="000000"/>
              </a:solidFill>
              <a:latin typeface="Arial"/>
              <a:ea typeface="Arial"/>
              <a:cs typeface="Arial"/>
              <a:sym typeface="Arial"/>
            </a:endParaRPr>
          </a:p>
          <a:p>
            <a:endParaRPr lang="en-IN" sz="1600" dirty="0"/>
          </a:p>
        </p:txBody>
      </p:sp>
    </p:spTree>
    <p:extLst>
      <p:ext uri="{BB962C8B-B14F-4D97-AF65-F5344CB8AC3E}">
        <p14:creationId xmlns:p14="http://schemas.microsoft.com/office/powerpoint/2010/main" val="65620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DD7EF72-0879-A6A9-A4DD-7A4577B5217A}"/>
              </a:ext>
            </a:extLst>
          </p:cNvPr>
          <p:cNvPicPr>
            <a:picLocks noGrp="1" noChangeAspect="1"/>
          </p:cNvPicPr>
          <p:nvPr>
            <p:ph type="pic" idx="2"/>
          </p:nvPr>
        </p:nvPicPr>
        <p:blipFill>
          <a:blip r:embed="rId2"/>
          <a:srcRect l="793" t="1" r="793" b="889"/>
          <a:stretch/>
        </p:blipFill>
        <p:spPr>
          <a:xfrm>
            <a:off x="4124960" y="1341121"/>
            <a:ext cx="7881880" cy="4531359"/>
          </a:xfrm>
        </p:spPr>
      </p:pic>
      <p:sp>
        <p:nvSpPr>
          <p:cNvPr id="3" name="Slide Number Placeholder 2">
            <a:extLst>
              <a:ext uri="{FF2B5EF4-FFF2-40B4-BE49-F238E27FC236}">
                <a16:creationId xmlns:a16="http://schemas.microsoft.com/office/drawing/2014/main" id="{731A3983-1366-A046-8666-95A038E132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TextBox 4">
            <a:extLst>
              <a:ext uri="{FF2B5EF4-FFF2-40B4-BE49-F238E27FC236}">
                <a16:creationId xmlns:a16="http://schemas.microsoft.com/office/drawing/2014/main" id="{6DB3E9BA-4882-AF48-FC76-AE0685168B89}"/>
              </a:ext>
            </a:extLst>
          </p:cNvPr>
          <p:cNvSpPr txBox="1"/>
          <p:nvPr/>
        </p:nvSpPr>
        <p:spPr>
          <a:xfrm>
            <a:off x="2897717" y="379511"/>
            <a:ext cx="6134100" cy="307777"/>
          </a:xfrm>
          <a:prstGeom prst="rect">
            <a:avLst/>
          </a:prstGeom>
          <a:noFill/>
        </p:spPr>
        <p:txBody>
          <a:bodyPr wrap="square">
            <a:spAutoFit/>
          </a:bodyPr>
          <a:lstStyle/>
          <a:p>
            <a:pPr algn="ctr"/>
            <a:r>
              <a:rPr lang="en-US" sz="1400" b="1" i="0" u="none" strike="noStrike" cap="none" dirty="0">
                <a:solidFill>
                  <a:srgbClr val="000000"/>
                </a:solidFill>
                <a:latin typeface="Montserrat"/>
                <a:ea typeface="Montserrat"/>
                <a:cs typeface="Montserrat"/>
                <a:sym typeface="Montserrat"/>
              </a:rPr>
              <a:t>Implementation and Results-2</a:t>
            </a:r>
            <a:endParaRPr lang="en-US" sz="1000" b="0" i="0" u="none" strike="noStrike" cap="none" dirty="0">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6ADF3818-BEA8-6BF0-666E-50B1BEE37385}"/>
              </a:ext>
            </a:extLst>
          </p:cNvPr>
          <p:cNvPicPr>
            <a:picLocks noChangeAspect="1"/>
          </p:cNvPicPr>
          <p:nvPr/>
        </p:nvPicPr>
        <p:blipFill>
          <a:blip r:embed="rId3"/>
          <a:stretch>
            <a:fillRect/>
          </a:stretch>
        </p:blipFill>
        <p:spPr>
          <a:xfrm>
            <a:off x="290376" y="944879"/>
            <a:ext cx="3588464" cy="5730557"/>
          </a:xfrm>
          <a:prstGeom prst="rect">
            <a:avLst/>
          </a:prstGeom>
        </p:spPr>
      </p:pic>
    </p:spTree>
    <p:extLst>
      <p:ext uri="{BB962C8B-B14F-4D97-AF65-F5344CB8AC3E}">
        <p14:creationId xmlns:p14="http://schemas.microsoft.com/office/powerpoint/2010/main" val="134459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4E006C5-5641-8F46-3586-5AC2BDBC0C3D}"/>
              </a:ext>
            </a:extLst>
          </p:cNvPr>
          <p:cNvSpPr>
            <a:spLocks noGrp="1"/>
          </p:cNvSpPr>
          <p:nvPr>
            <p:ph type="pic" idx="2"/>
          </p:nvPr>
        </p:nvSpPr>
        <p:spPr/>
      </p:sp>
      <p:sp>
        <p:nvSpPr>
          <p:cNvPr id="3" name="Slide Number Placeholder 2">
            <a:extLst>
              <a:ext uri="{FF2B5EF4-FFF2-40B4-BE49-F238E27FC236}">
                <a16:creationId xmlns:a16="http://schemas.microsoft.com/office/drawing/2014/main" id="{32A02FD9-05A2-7F1D-567D-691FAAA6B0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5" name="Picture 4">
            <a:extLst>
              <a:ext uri="{FF2B5EF4-FFF2-40B4-BE49-F238E27FC236}">
                <a16:creationId xmlns:a16="http://schemas.microsoft.com/office/drawing/2014/main" id="{E37116BC-44F4-DDC2-5D04-416243A99C38}"/>
              </a:ext>
            </a:extLst>
          </p:cNvPr>
          <p:cNvPicPr>
            <a:picLocks noChangeAspect="1"/>
          </p:cNvPicPr>
          <p:nvPr/>
        </p:nvPicPr>
        <p:blipFill>
          <a:blip r:embed="rId2"/>
          <a:srcRect t="2070"/>
          <a:stretch/>
        </p:blipFill>
        <p:spPr>
          <a:xfrm>
            <a:off x="3253487" y="1041400"/>
            <a:ext cx="5837426" cy="4515050"/>
          </a:xfrm>
          <a:prstGeom prst="rect">
            <a:avLst/>
          </a:prstGeom>
        </p:spPr>
      </p:pic>
    </p:spTree>
    <p:extLst>
      <p:ext uri="{BB962C8B-B14F-4D97-AF65-F5344CB8AC3E}">
        <p14:creationId xmlns:p14="http://schemas.microsoft.com/office/powerpoint/2010/main" val="208386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2079A2-AFEA-2AA5-9FA1-88DC32896D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B532FD24-A7E7-B391-238D-1A4B6DD01874}"/>
              </a:ext>
            </a:extLst>
          </p:cNvPr>
          <p:cNvSpPr txBox="1"/>
          <p:nvPr/>
        </p:nvSpPr>
        <p:spPr>
          <a:xfrm>
            <a:off x="3128010" y="1443841"/>
            <a:ext cx="5935980" cy="397031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To calculate the bandwidth:</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Bandwidth= f</a:t>
            </a:r>
            <a:r>
              <a:rPr lang="en-IN" sz="1100" i="1" dirty="0">
                <a:latin typeface="Times New Roman" panose="02020603050405020304" pitchFamily="18" charset="0"/>
                <a:cs typeface="Times New Roman" panose="02020603050405020304" pitchFamily="18" charset="0"/>
              </a:rPr>
              <a:t>high</a:t>
            </a:r>
            <a:r>
              <a:rPr lang="en-IN" sz="1800" dirty="0">
                <a:latin typeface="Times New Roman" panose="02020603050405020304" pitchFamily="18" charset="0"/>
                <a:cs typeface="Times New Roman" panose="02020603050405020304" pitchFamily="18" charset="0"/>
              </a:rPr>
              <a:t>​ −f</a:t>
            </a:r>
            <a:r>
              <a:rPr lang="en-IN" sz="1200" i="1" dirty="0">
                <a:latin typeface="Times New Roman" panose="02020603050405020304" pitchFamily="18" charset="0"/>
                <a:cs typeface="Times New Roman" panose="02020603050405020304" pitchFamily="18" charset="0"/>
              </a:rPr>
              <a:t>low</a:t>
            </a:r>
          </a:p>
          <a:p>
            <a:endParaRPr lang="en-IN" sz="1200"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Where:</a:t>
            </a:r>
          </a:p>
          <a:p>
            <a:r>
              <a:rPr lang="en-IN" sz="24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a:t>
            </a:r>
            <a:r>
              <a:rPr lang="en-IN" b="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high</a:t>
            </a:r>
            <a:r>
              <a:rPr lang="en-IN" sz="24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t>
            </a:r>
            <a:r>
              <a:rPr lang="en-IN" sz="1800" dirty="0"/>
              <a:t>is the higher frequency(around 3.85 GHz)</a:t>
            </a:r>
            <a:r>
              <a:rPr lang="en-IN" sz="1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f</a:t>
            </a:r>
            <a:r>
              <a:rPr lang="en-IN" sz="1600" i="1" dirty="0">
                <a:latin typeface="Times New Roman" panose="02020603050405020304" pitchFamily="18" charset="0"/>
                <a:cs typeface="Times New Roman" panose="02020603050405020304" pitchFamily="18" charset="0"/>
              </a:rPr>
              <a:t>low</a:t>
            </a:r>
            <a:r>
              <a:rPr lang="en-IN" i="1" dirty="0">
                <a:latin typeface="Times New Roman" panose="02020603050405020304" pitchFamily="18" charset="0"/>
                <a:cs typeface="Times New Roman" panose="02020603050405020304" pitchFamily="18" charset="0"/>
              </a:rPr>
              <a:t>  </a:t>
            </a:r>
            <a:r>
              <a:rPr lang="en-IN" sz="1800" dirty="0"/>
              <a:t>is the lower frequency (around 3.15 GHz)</a:t>
            </a:r>
          </a:p>
          <a:p>
            <a:endParaRPr lang="en-IN" sz="1800" dirty="0"/>
          </a:p>
          <a:p>
            <a:endParaRPr lang="en-IN" sz="1800" dirty="0"/>
          </a:p>
          <a:p>
            <a:endParaRPr lang="en-IN" sz="1800" dirty="0"/>
          </a:p>
          <a:p>
            <a:pPr algn="ctr"/>
            <a:r>
              <a:rPr lang="en-IN" sz="1800" dirty="0"/>
              <a:t>Bandwidth=3.85G</a:t>
            </a:r>
            <a:r>
              <a:rPr lang="en-IN" dirty="0"/>
              <a:t>Hz</a:t>
            </a:r>
            <a:r>
              <a:rPr lang="en-IN" sz="1800" dirty="0"/>
              <a:t>−3.15G</a:t>
            </a:r>
            <a:r>
              <a:rPr lang="en-IN" dirty="0"/>
              <a:t>Hz</a:t>
            </a:r>
            <a:r>
              <a:rPr lang="en-IN" sz="1800" dirty="0"/>
              <a:t>=0.7G</a:t>
            </a:r>
            <a:r>
              <a:rPr lang="en-IN" dirty="0"/>
              <a:t>Hz</a:t>
            </a:r>
            <a:r>
              <a:rPr lang="en-IN" sz="1800" dirty="0"/>
              <a:t>=</a:t>
            </a:r>
            <a:r>
              <a:rPr lang="en-IN" sz="1800" dirty="0">
                <a:highlight>
                  <a:srgbClr val="FFFF00"/>
                </a:highlight>
              </a:rPr>
              <a:t>700M</a:t>
            </a:r>
            <a:r>
              <a:rPr lang="en-IN" dirty="0">
                <a:highlight>
                  <a:srgbClr val="FFFF00"/>
                </a:highlight>
              </a:rPr>
              <a:t>Hz</a:t>
            </a:r>
            <a:r>
              <a:rPr lang="en-IN" sz="1800" dirty="0"/>
              <a:t> </a:t>
            </a:r>
            <a:endParaRPr lang="en-IN" sz="1800" i="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25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9C8B0C-C024-3AD5-6B27-B57127F879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5" name="TextBox 4">
            <a:extLst>
              <a:ext uri="{FF2B5EF4-FFF2-40B4-BE49-F238E27FC236}">
                <a16:creationId xmlns:a16="http://schemas.microsoft.com/office/drawing/2014/main" id="{AEE37394-3C0A-4D84-D2FD-7C9944967D1C}"/>
              </a:ext>
            </a:extLst>
          </p:cNvPr>
          <p:cNvSpPr txBox="1"/>
          <p:nvPr/>
        </p:nvSpPr>
        <p:spPr>
          <a:xfrm>
            <a:off x="1767840" y="1520805"/>
            <a:ext cx="8493760" cy="3662541"/>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1400"/>
              <a:buFont typeface="Arial"/>
              <a:buNone/>
            </a:pPr>
            <a:r>
              <a:rPr lang="en-US" b="1" i="0" u="none" strike="noStrike" cap="none" dirty="0">
                <a:solidFill>
                  <a:srgbClr val="000000"/>
                </a:solidFill>
                <a:latin typeface="Verdana"/>
                <a:ea typeface="Verdana"/>
                <a:cs typeface="Verdana"/>
                <a:sym typeface="Verdana"/>
              </a:rPr>
              <a:t>Summary and Conclusion</a:t>
            </a:r>
          </a:p>
          <a:p>
            <a:pPr marL="0" marR="0" lvl="0" indent="0" algn="just" rtl="0">
              <a:lnSpc>
                <a:spcPct val="100000"/>
              </a:lnSpc>
              <a:spcBef>
                <a:spcPts val="0"/>
              </a:spcBef>
              <a:spcAft>
                <a:spcPts val="0"/>
              </a:spcAft>
              <a:buClr>
                <a:srgbClr val="000000"/>
              </a:buClr>
              <a:buSzPts val="1400"/>
              <a:buFont typeface="Arial"/>
              <a:buNone/>
            </a:pPr>
            <a:r>
              <a:rPr lang="en-US" sz="1600" b="0" i="0" dirty="0">
                <a:solidFill>
                  <a:srgbClr val="000000"/>
                </a:solidFill>
                <a:effectLst/>
                <a:latin typeface="Times New Roman" panose="02020603050405020304" pitchFamily="18" charset="0"/>
                <a:cs typeface="Times New Roman" panose="02020603050405020304" pitchFamily="18" charset="0"/>
              </a:rPr>
              <a:t>In our simulation using Ansys 2024, we designed a planar inverted f antenna (PIFA). by using the substrate fr4 . with further adding meta material to structure, without changing the feeding technique. this is an evidence that the PIFA antennas </a:t>
            </a:r>
            <a:r>
              <a:rPr lang="en-US" sz="1600" dirty="0">
                <a:latin typeface="Times New Roman" panose="02020603050405020304" pitchFamily="18" charset="0"/>
                <a:cs typeface="Times New Roman" panose="02020603050405020304" pitchFamily="18" charset="0"/>
              </a:rPr>
              <a:t>are </a:t>
            </a:r>
            <a:r>
              <a:rPr lang="en-US" sz="1600" b="0" i="0" dirty="0">
                <a:solidFill>
                  <a:srgbClr val="000000"/>
                </a:solidFill>
                <a:effectLst/>
                <a:latin typeface="Times New Roman" panose="02020603050405020304" pitchFamily="18" charset="0"/>
                <a:cs typeface="Times New Roman" panose="02020603050405020304" pitchFamily="18" charset="0"/>
              </a:rPr>
              <a:t>very flexible in its capability to control </a:t>
            </a:r>
            <a:r>
              <a:rPr lang="en-US" sz="1600" dirty="0">
                <a:latin typeface="Times New Roman" panose="02020603050405020304" pitchFamily="18" charset="0"/>
                <a:cs typeface="Times New Roman" panose="02020603050405020304" pitchFamily="18" charset="0"/>
              </a:rPr>
              <a:t>return loss and to get expected gain pattern </a:t>
            </a:r>
            <a:r>
              <a:rPr lang="en-US" sz="1600" b="0" i="0" dirty="0">
                <a:solidFill>
                  <a:srgbClr val="000000"/>
                </a:solidFill>
                <a:effectLst/>
                <a:latin typeface="Times New Roman" panose="02020603050405020304" pitchFamily="18" charset="0"/>
                <a:cs typeface="Times New Roman" panose="02020603050405020304" pitchFamily="18" charset="0"/>
              </a:rPr>
              <a:t>and therefore is best suited for automotive  applications such as WIFI application.</a:t>
            </a:r>
            <a:endParaRPr lang="en-US"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endParaRPr>
          </a:p>
          <a:p>
            <a:pPr marL="285750" marR="0" lvl="0" indent="-196850" algn="just" rtl="0">
              <a:lnSpc>
                <a:spcPct val="100000"/>
              </a:lnSpc>
              <a:spcBef>
                <a:spcPts val="0"/>
              </a:spcBef>
              <a:spcAft>
                <a:spcPts val="0"/>
              </a:spcAft>
              <a:buClr>
                <a:srgbClr val="000000"/>
              </a:buClr>
              <a:buSzPts val="1400"/>
              <a:buFont typeface="Arial"/>
              <a:buNone/>
            </a:pPr>
            <a:endParaRPr lang="en-US"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lang="en-US"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r>
              <a:rPr lang="en-US" b="1" i="0" u="none" strike="noStrike" cap="none" dirty="0">
                <a:solidFill>
                  <a:srgbClr val="000000"/>
                </a:solidFill>
                <a:latin typeface="Verdana"/>
                <a:ea typeface="Verdana"/>
                <a:cs typeface="Verdana"/>
                <a:sym typeface="Verdana"/>
              </a:rPr>
              <a:t>Future Work</a:t>
            </a:r>
          </a:p>
          <a:p>
            <a:pPr marL="0" marR="0" lvl="0" indent="0" algn="just" rtl="0">
              <a:lnSpc>
                <a:spcPct val="100000"/>
              </a:lnSpc>
              <a:spcBef>
                <a:spcPts val="0"/>
              </a:spcBef>
              <a:spcAft>
                <a:spcPts val="0"/>
              </a:spcAft>
              <a:buNone/>
            </a:pPr>
            <a:r>
              <a:rPr lang="en-US" sz="1600" b="0" i="0" dirty="0">
                <a:solidFill>
                  <a:srgbClr val="172B4D"/>
                </a:solidFill>
                <a:effectLst/>
                <a:latin typeface="Times New Roman" panose="02020603050405020304" pitchFamily="18" charset="0"/>
                <a:cs typeface="Times New Roman" panose="02020603050405020304" pitchFamily="18" charset="0"/>
              </a:rPr>
              <a:t>In the future work, we are focusing on enhancing the antenna design to get better bandwidth, especially operational range in the range of 3.5 GHz to 3.7 GHz. After that, we will be able to update our design for multiband functionality with wider frequency coverage. Then comes the embedding of the antenna in an ADAS setup. In this case, it will test how well the antenna performs in real-life automobile applications. That is important in strong communication or signal processing required for future car technologies.</a:t>
            </a:r>
            <a:endParaRPr lang="en-US" sz="1600"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endParaRPr>
          </a:p>
        </p:txBody>
      </p:sp>
    </p:spTree>
    <p:extLst>
      <p:ext uri="{BB962C8B-B14F-4D97-AF65-F5344CB8AC3E}">
        <p14:creationId xmlns:p14="http://schemas.microsoft.com/office/powerpoint/2010/main" val="81202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DF2A36"/>
                </a:solidFill>
                <a:latin typeface="Arial"/>
                <a:ea typeface="Arial"/>
                <a:cs typeface="Arial"/>
                <a:sym typeface="Arial"/>
              </a:rPr>
              <a:t>THANK YOU</a:t>
            </a:r>
            <a:endParaRPr sz="4400" b="1" i="0" u="none" strike="noStrike" cap="none" dirty="0">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795682" y="2611968"/>
            <a:ext cx="4931834" cy="4931834"/>
          </a:xfrm>
          <a:prstGeom prst="rect">
            <a:avLst/>
          </a:prstGeom>
          <a:noFill/>
          <a:ln>
            <a:noFill/>
          </a:ln>
          <a:effectLst>
            <a:outerShdw blurRad="76200" dir="13500000" sy="23000" kx="1200000" algn="br" rotWithShape="0">
              <a:prstClr val="black">
                <a:alpha val="20000"/>
              </a:prstClr>
            </a:outerShdw>
          </a:effectLst>
          <a:scene3d>
            <a:camera prst="orthographicFront"/>
            <a:lightRig rig="threePt" dir="t"/>
          </a:scene3d>
          <a:sp3d>
            <a:bevelT w="152400" h="50800" prst="softRound"/>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BU21EECE0100354</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G. </a:t>
              </a:r>
              <a:r>
                <a:rPr lang="en-US" sz="1800" b="1" dirty="0">
                  <a:solidFill>
                    <a:schemeClr val="bg1"/>
                  </a:solidFill>
                  <a:latin typeface="Montserrat Medium"/>
                  <a:sym typeface="Montserrat Medium"/>
                </a:rPr>
                <a:t>Pavan Kumar</a:t>
              </a: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BU21EECE0100095</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Shaik. Ismail</a:t>
              </a:r>
              <a:endParaRPr lang="en-US" sz="1800" b="1"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BU21EECE0100365</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J. Guru Charan Singh</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5" name="Picture 4">
            <a:extLst>
              <a:ext uri="{FF2B5EF4-FFF2-40B4-BE49-F238E27FC236}">
                <a16:creationId xmlns:a16="http://schemas.microsoft.com/office/drawing/2014/main" id="{8BC05DEF-0F7C-C8B6-106D-49FAF8A36899}"/>
              </a:ext>
            </a:extLst>
          </p:cNvPr>
          <p:cNvPicPr>
            <a:picLocks noChangeAspect="1"/>
          </p:cNvPicPr>
          <p:nvPr/>
        </p:nvPicPr>
        <p:blipFill>
          <a:blip r:embed="rId5"/>
          <a:stretch>
            <a:fillRect/>
          </a:stretch>
        </p:blipFill>
        <p:spPr>
          <a:xfrm>
            <a:off x="1212512" y="1492631"/>
            <a:ext cx="939703" cy="1255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a:extLst>
              <a:ext uri="{FF2B5EF4-FFF2-40B4-BE49-F238E27FC236}">
                <a16:creationId xmlns:a16="http://schemas.microsoft.com/office/drawing/2014/main" id="{9C76C0A9-25D0-7592-2349-D9140D442B79}"/>
              </a:ext>
            </a:extLst>
          </p:cNvPr>
          <p:cNvPicPr>
            <a:picLocks noChangeAspect="1"/>
          </p:cNvPicPr>
          <p:nvPr/>
        </p:nvPicPr>
        <p:blipFill rotWithShape="1">
          <a:blip r:embed="rId6"/>
          <a:srcRect l="5425" t="4600" r="2908" b="2656"/>
          <a:stretch/>
        </p:blipFill>
        <p:spPr>
          <a:xfrm>
            <a:off x="1206259" y="4568599"/>
            <a:ext cx="948509" cy="1264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Picture 34">
            <a:extLst>
              <a:ext uri="{FF2B5EF4-FFF2-40B4-BE49-F238E27FC236}">
                <a16:creationId xmlns:a16="http://schemas.microsoft.com/office/drawing/2014/main" id="{326438F0-3D8C-BAAA-9611-D62264E63231}"/>
              </a:ext>
            </a:extLst>
          </p:cNvPr>
          <p:cNvPicPr>
            <a:picLocks noChangeAspect="1"/>
          </p:cNvPicPr>
          <p:nvPr/>
        </p:nvPicPr>
        <p:blipFill>
          <a:blip r:embed="rId7"/>
          <a:stretch>
            <a:fillRect/>
          </a:stretch>
        </p:blipFill>
        <p:spPr>
          <a:xfrm>
            <a:off x="1197478" y="3058801"/>
            <a:ext cx="933450" cy="1166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1214586"/>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2931494"/>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14942" y="1797174"/>
            <a:ext cx="10110258"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Design a vertically polarized PIFA antenna for automotive applications, operating  in the 3.4-3.8 GHz 5G band to provide Wi-Fi connectivity</a:t>
            </a:r>
            <a:r>
              <a:rPr lang="en-US" sz="1800" dirty="0">
                <a:latin typeface="Aptos Narrow" panose="020B0004020202020204" pitchFamily="34" charset="0"/>
              </a:rPr>
              <a:t>.</a:t>
            </a:r>
            <a:endParaRPr lang="en-IN" sz="1800" dirty="0">
              <a:latin typeface="Aptos Narrow" panose="020B0004020202020204" pitchFamily="34" charset="0"/>
              <a:ea typeface="Verdana" panose="020B0604030504040204" pitchFamily="34" charset="0"/>
            </a:endParaRPr>
          </a:p>
          <a:p>
            <a:pPr algn="just"/>
            <a:endParaRPr lang="en-IN" sz="1800" dirty="0">
              <a:latin typeface="Aptos Narrow" panose="020B0004020202020204" pitchFamily="34" charset="0"/>
              <a:ea typeface="Verdana" panose="020B0604030504040204" pitchFamily="34" charset="0"/>
            </a:endParaRPr>
          </a:p>
          <a:p>
            <a:pPr algn="just"/>
            <a:endParaRPr lang="en-IN" sz="1800" dirty="0">
              <a:latin typeface="Aptos Narrow" panose="020B000402020202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2" name="TextBox 1">
            <a:extLst>
              <a:ext uri="{FF2B5EF4-FFF2-40B4-BE49-F238E27FC236}">
                <a16:creationId xmlns:a16="http://schemas.microsoft.com/office/drawing/2014/main" id="{E031835A-72C1-17EE-E481-0B4C05DB6E92}"/>
              </a:ext>
            </a:extLst>
          </p:cNvPr>
          <p:cNvSpPr txBox="1"/>
          <p:nvPr/>
        </p:nvSpPr>
        <p:spPr>
          <a:xfrm>
            <a:off x="1014942" y="3707549"/>
            <a:ext cx="1138453" cy="307777"/>
          </a:xfrm>
          <a:prstGeom prst="rect">
            <a:avLst/>
          </a:prstGeom>
          <a:noFill/>
        </p:spPr>
        <p:txBody>
          <a:bodyPr wrap="none" rtlCol="0">
            <a:spAutoFit/>
          </a:bodyPr>
          <a:lstStyle/>
          <a:p>
            <a:r>
              <a:rPr lang="en-US" b="1" dirty="0"/>
              <a:t>Main Goals</a:t>
            </a:r>
            <a:endParaRPr lang="en-IN" b="1" dirty="0"/>
          </a:p>
        </p:txBody>
      </p:sp>
      <p:sp>
        <p:nvSpPr>
          <p:cNvPr id="6" name="TextBox 5">
            <a:extLst>
              <a:ext uri="{FF2B5EF4-FFF2-40B4-BE49-F238E27FC236}">
                <a16:creationId xmlns:a16="http://schemas.microsoft.com/office/drawing/2014/main" id="{B9FC2053-D6CC-51CE-0C73-790904D6165D}"/>
              </a:ext>
            </a:extLst>
          </p:cNvPr>
          <p:cNvSpPr txBox="1"/>
          <p:nvPr/>
        </p:nvSpPr>
        <p:spPr>
          <a:xfrm>
            <a:off x="1471084" y="4015326"/>
            <a:ext cx="9084538" cy="1200329"/>
          </a:xfrm>
          <a:prstGeom prst="rect">
            <a:avLst/>
          </a:prstGeom>
          <a:noFill/>
        </p:spPr>
        <p:txBody>
          <a:bodyPr wrap="none" rtlCol="0">
            <a:spAutoFit/>
          </a:bodyPr>
          <a:lstStyle/>
          <a:p>
            <a:pPr marL="285750" marR="0" indent="-285750" algn="l" rtl="0">
              <a:spcBef>
                <a:spcPts val="0"/>
              </a:spcBef>
              <a:spcAft>
                <a:spcPts val="0"/>
              </a:spcAft>
              <a:buClr>
                <a:srgbClr val="000000"/>
              </a:buClr>
              <a:buSzPts val="1400"/>
              <a:buFont typeface="Wingdings" panose="05000000000000000000" pitchFamily="2" charset="2"/>
              <a:buChar char="§"/>
            </a:pPr>
            <a:r>
              <a:rPr lang="en-US"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To Design 3.4-3.8 GHz PIFA antenna for vehicle roofs with omnidirectional coverage</a:t>
            </a:r>
            <a:endParaRPr lang="en-IN" sz="1800" dirty="0">
              <a:effectLst/>
              <a:latin typeface="Times New Roman" panose="02020603050405020304" pitchFamily="18" charset="0"/>
              <a:cs typeface="Times New Roman" panose="02020603050405020304" pitchFamily="18" charset="0"/>
            </a:endParaRPr>
          </a:p>
          <a:p>
            <a:pPr marL="285750" marR="0" indent="-285750" algn="l" rtl="0">
              <a:spcBef>
                <a:spcPts val="0"/>
              </a:spcBef>
              <a:spcAft>
                <a:spcPts val="0"/>
              </a:spcAft>
              <a:buFont typeface="Wingdings" panose="05000000000000000000" pitchFamily="2" charset="2"/>
              <a:buChar char="§"/>
            </a:pPr>
            <a:r>
              <a:rPr lang="en-US"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Build, test, and refine the antenna prototype for optimal real-world automotive performance.</a:t>
            </a:r>
          </a:p>
          <a:p>
            <a:pPr marL="285750" indent="-285750">
              <a:buFont typeface="Wingdings" panose="05000000000000000000" pitchFamily="2" charset="2"/>
              <a:buChar char="§"/>
            </a:pPr>
            <a:r>
              <a:rPr lang="en-US" sz="1800" dirty="0">
                <a:latin typeface="Times New Roman" panose="02020603050405020304" pitchFamily="18" charset="0"/>
                <a:ea typeface="Arial" panose="020B0604020202020204" pitchFamily="34" charset="0"/>
                <a:cs typeface="Times New Roman" panose="02020603050405020304" pitchFamily="18" charset="0"/>
              </a:rPr>
              <a:t>Exploration of Ansys HFSS software</a:t>
            </a:r>
          </a:p>
          <a:p>
            <a:pPr marL="285750" marR="0" indent="-285750" algn="l" rtl="0">
              <a:spcBef>
                <a:spcPts val="0"/>
              </a:spcBef>
              <a:spcAft>
                <a:spcPts val="0"/>
              </a:spcAft>
              <a:buFont typeface="Wingdings" panose="05000000000000000000" pitchFamily="2" charset="2"/>
              <a:buChar char="§"/>
            </a:pPr>
            <a:endParaRPr lang="en-IN" sz="1800"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DEA958-BE38-682E-2B5F-1002DF46E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TextBox 4">
            <a:extLst>
              <a:ext uri="{FF2B5EF4-FFF2-40B4-BE49-F238E27FC236}">
                <a16:creationId xmlns:a16="http://schemas.microsoft.com/office/drawing/2014/main" id="{7C2EB91E-D66C-C099-71B7-9C55247E10AE}"/>
              </a:ext>
            </a:extLst>
          </p:cNvPr>
          <p:cNvSpPr txBox="1"/>
          <p:nvPr/>
        </p:nvSpPr>
        <p:spPr>
          <a:xfrm>
            <a:off x="4318001" y="592666"/>
            <a:ext cx="2957861" cy="523220"/>
          </a:xfrm>
          <a:prstGeom prst="rect">
            <a:avLst/>
          </a:prstGeom>
          <a:noFill/>
        </p:spPr>
        <p:txBody>
          <a:bodyPr wrap="none" rtlCol="0">
            <a:spAutoFit/>
          </a:bodyPr>
          <a:lstStyle/>
          <a:p>
            <a:r>
              <a:rPr lang="en-US" sz="2800" b="1" dirty="0"/>
              <a:t>PROJECT PLAN</a:t>
            </a:r>
            <a:endParaRPr lang="en-IN" sz="2800" b="1" dirty="0"/>
          </a:p>
        </p:txBody>
      </p:sp>
      <p:pic>
        <p:nvPicPr>
          <p:cNvPr id="2" name="Picture 1">
            <a:extLst>
              <a:ext uri="{FF2B5EF4-FFF2-40B4-BE49-F238E27FC236}">
                <a16:creationId xmlns:a16="http://schemas.microsoft.com/office/drawing/2014/main" id="{171A5F77-B984-E5B9-1A37-7F2779E69155}"/>
              </a:ext>
            </a:extLst>
          </p:cNvPr>
          <p:cNvPicPr>
            <a:picLocks noChangeAspect="1"/>
          </p:cNvPicPr>
          <p:nvPr/>
        </p:nvPicPr>
        <p:blipFill>
          <a:blip r:embed="rId2"/>
          <a:stretch>
            <a:fillRect/>
          </a:stretch>
        </p:blipFill>
        <p:spPr>
          <a:xfrm>
            <a:off x="-1" y="1516493"/>
            <a:ext cx="12192000" cy="4054883"/>
          </a:xfrm>
          <a:prstGeom prst="rect">
            <a:avLst/>
          </a:prstGeom>
        </p:spPr>
      </p:pic>
    </p:spTree>
    <p:extLst>
      <p:ext uri="{BB962C8B-B14F-4D97-AF65-F5344CB8AC3E}">
        <p14:creationId xmlns:p14="http://schemas.microsoft.com/office/powerpoint/2010/main" val="359782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3F48E109-8F1E-4C59-6BF9-CA39C1201F81}"/>
              </a:ext>
            </a:extLst>
          </p:cNvPr>
          <p:cNvGraphicFramePr>
            <a:graphicFrameLocks noGrp="1"/>
          </p:cNvGraphicFramePr>
          <p:nvPr>
            <p:extLst>
              <p:ext uri="{D42A27DB-BD31-4B8C-83A1-F6EECF244321}">
                <p14:modId xmlns:p14="http://schemas.microsoft.com/office/powerpoint/2010/main" val="3437963955"/>
              </p:ext>
            </p:extLst>
          </p:nvPr>
        </p:nvGraphicFramePr>
        <p:xfrm>
          <a:off x="592667" y="1507066"/>
          <a:ext cx="11167534" cy="4389120"/>
        </p:xfrm>
        <a:graphic>
          <a:graphicData uri="http://schemas.openxmlformats.org/drawingml/2006/table">
            <a:tbl>
              <a:tblPr firstRow="1" bandRow="1">
                <a:tableStyleId>{487C13AC-C4EB-4B75-A16E-F28B5C2F6171}</a:tableStyleId>
              </a:tblPr>
              <a:tblGrid>
                <a:gridCol w="628104">
                  <a:extLst>
                    <a:ext uri="{9D8B030D-6E8A-4147-A177-3AD203B41FA5}">
                      <a16:colId xmlns:a16="http://schemas.microsoft.com/office/drawing/2014/main" val="1002751931"/>
                    </a:ext>
                  </a:extLst>
                </a:gridCol>
                <a:gridCol w="3838910">
                  <a:extLst>
                    <a:ext uri="{9D8B030D-6E8A-4147-A177-3AD203B41FA5}">
                      <a16:colId xmlns:a16="http://schemas.microsoft.com/office/drawing/2014/main" val="3983550980"/>
                    </a:ext>
                  </a:extLst>
                </a:gridCol>
                <a:gridCol w="2111586">
                  <a:extLst>
                    <a:ext uri="{9D8B030D-6E8A-4147-A177-3AD203B41FA5}">
                      <a16:colId xmlns:a16="http://schemas.microsoft.com/office/drawing/2014/main" val="81425617"/>
                    </a:ext>
                  </a:extLst>
                </a:gridCol>
                <a:gridCol w="1327531">
                  <a:extLst>
                    <a:ext uri="{9D8B030D-6E8A-4147-A177-3AD203B41FA5}">
                      <a16:colId xmlns:a16="http://schemas.microsoft.com/office/drawing/2014/main" val="3885234972"/>
                    </a:ext>
                  </a:extLst>
                </a:gridCol>
                <a:gridCol w="3261403">
                  <a:extLst>
                    <a:ext uri="{9D8B030D-6E8A-4147-A177-3AD203B41FA5}">
                      <a16:colId xmlns:a16="http://schemas.microsoft.com/office/drawing/2014/main" val="3709011525"/>
                    </a:ext>
                  </a:extLst>
                </a:gridCol>
              </a:tblGrid>
              <a:tr h="370840">
                <a:tc>
                  <a:txBody>
                    <a:bodyPr/>
                    <a:lstStyle/>
                    <a:p>
                      <a:pPr algn="ctr"/>
                      <a:r>
                        <a:rPr lang="en-US" sz="1100" dirty="0"/>
                        <a:t>S.NO</a:t>
                      </a:r>
                      <a:endParaRPr lang="en-IN" sz="1100" dirty="0"/>
                    </a:p>
                  </a:txBody>
                  <a:tcPr anchor="ctr"/>
                </a:tc>
                <a:tc>
                  <a:txBody>
                    <a:bodyPr/>
                    <a:lstStyle/>
                    <a:p>
                      <a:pPr algn="ctr"/>
                      <a:r>
                        <a:rPr lang="en-US" dirty="0"/>
                        <a:t>TITLE</a:t>
                      </a:r>
                      <a:endParaRPr lang="en-IN" dirty="0"/>
                    </a:p>
                  </a:txBody>
                  <a:tcPr anchor="ctr"/>
                </a:tc>
                <a:tc>
                  <a:txBody>
                    <a:bodyPr/>
                    <a:lstStyle/>
                    <a:p>
                      <a:pPr algn="ctr"/>
                      <a:r>
                        <a:rPr lang="en-US" dirty="0"/>
                        <a:t>AUTHOR</a:t>
                      </a:r>
                      <a:endParaRPr lang="en-IN" dirty="0"/>
                    </a:p>
                  </a:txBody>
                  <a:tcPr anchor="ctr"/>
                </a:tc>
                <a:tc>
                  <a:txBody>
                    <a:bodyPr/>
                    <a:lstStyle/>
                    <a:p>
                      <a:pPr algn="ctr"/>
                      <a:r>
                        <a:rPr lang="en-US" dirty="0"/>
                        <a:t>YEAR OF PUBLISHING</a:t>
                      </a:r>
                      <a:endParaRPr lang="en-IN" dirty="0"/>
                    </a:p>
                  </a:txBody>
                  <a:tcPr anchor="ctr"/>
                </a:tc>
                <a:tc>
                  <a:txBody>
                    <a:bodyPr/>
                    <a:lstStyle/>
                    <a:p>
                      <a:pPr algn="ctr"/>
                      <a:r>
                        <a:rPr lang="en-US" sz="1200" dirty="0"/>
                        <a:t>PARAMETERS MENTIONED </a:t>
                      </a:r>
                      <a:endParaRPr lang="en-IN" sz="1200" dirty="0"/>
                    </a:p>
                  </a:txBody>
                  <a:tcPr anchor="ctr"/>
                </a:tc>
                <a:extLst>
                  <a:ext uri="{0D108BD9-81ED-4DB2-BD59-A6C34878D82A}">
                    <a16:rowId xmlns:a16="http://schemas.microsoft.com/office/drawing/2014/main" val="157916698"/>
                  </a:ext>
                </a:extLst>
              </a:tr>
              <a:tr h="370840">
                <a:tc>
                  <a:txBody>
                    <a:bodyPr/>
                    <a:lstStyle/>
                    <a:p>
                      <a:pPr algn="ctr"/>
                      <a:r>
                        <a:rPr lang="en-US" dirty="0"/>
                        <a:t>1</a:t>
                      </a:r>
                      <a:endParaRPr lang="en-IN" dirty="0"/>
                    </a:p>
                  </a:txBody>
                  <a:tcPr anchor="ctr"/>
                </a:tc>
                <a:tc>
                  <a:txBody>
                    <a:bodyPr/>
                    <a:lstStyle/>
                    <a:p>
                      <a:pPr algn="ctr"/>
                      <a:r>
                        <a:rPr lang="en-IN" dirty="0">
                          <a:latin typeface="Times New Roman" panose="02020603050405020304" pitchFamily="18" charset="0"/>
                          <a:cs typeface="Times New Roman" panose="02020603050405020304" pitchFamily="18" charset="0"/>
                        </a:rPr>
                        <a:t>Multiband Omnidirectional Antenna for Sub-6 GHz 5G Automotive Applications</a:t>
                      </a:r>
                    </a:p>
                  </a:txBody>
                  <a:tcPr anchor="ctr"/>
                </a:tc>
                <a:tc>
                  <a:txBody>
                    <a:bodyPr/>
                    <a:lstStyle/>
                    <a:p>
                      <a:pPr algn="ctr"/>
                      <a:r>
                        <a:rPr lang="en-IN" dirty="0">
                          <a:latin typeface="Times New Roman" panose="02020603050405020304" pitchFamily="18" charset="0"/>
                          <a:cs typeface="Times New Roman" panose="02020603050405020304" pitchFamily="18" charset="0"/>
                        </a:rPr>
                        <a:t>Jinliang Lian, Jiade Yuan </a:t>
                      </a:r>
                    </a:p>
                  </a:txBody>
                  <a:tcPr anchor="ctr"/>
                </a:tc>
                <a:tc>
                  <a:txBody>
                    <a:bodyPr/>
                    <a:lstStyle/>
                    <a:p>
                      <a:pPr algn="ctr"/>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Design:</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Printed monopole antenna with L-shaped branch, parasitic strips, circular ring resonator, and inverted C-shaped slot.</a:t>
                      </a:r>
                    </a:p>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Substrate:</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FR4, 1.6 mm thickness.</a:t>
                      </a:r>
                    </a:p>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Frequency Ranges:</a:t>
                      </a:r>
                      <a:endPar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Lower: 0.82-1.01 GHz</a:t>
                      </a: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Mid: 1.68-2.75 GHz</a:t>
                      </a: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Upper: 3.27-4.21 GHz</a:t>
                      </a: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High: 4.77-4.91 GHz</a:t>
                      </a:r>
                    </a:p>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Applications:</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Supports 2G, 3G, 4G, and 5G frequencies; compact and cost-effective design.</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2466640"/>
                  </a:ext>
                </a:extLst>
              </a:tr>
              <a:tr h="370840">
                <a:tc>
                  <a:txBody>
                    <a:bodyPr/>
                    <a:lstStyle/>
                    <a:p>
                      <a:pPr algn="ctr"/>
                      <a:r>
                        <a:rPr lang="en-US" dirty="0"/>
                        <a:t>2</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Modeling and Designed of a Monopole Antenna that Operate at 3.3 [GHz] for Future 5G sub 6 [GHz]</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Gholam D Aghashirin, MagedKafafy, Hoda S. Abdel-A. Zohdy, Mohamed A. Zohdy, Adam Timmons </a:t>
                      </a:r>
                    </a:p>
                  </a:txBody>
                  <a:tcPr anchor="ctr"/>
                </a:tc>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Parameters</a:t>
                      </a:r>
                      <a:r>
                        <a:rPr lang="en-IN" sz="1200" dirty="0">
                          <a:latin typeface="Times New Roman" panose="02020603050405020304" pitchFamily="18" charset="0"/>
                          <a:cs typeface="Times New Roman" panose="02020603050405020304" pitchFamily="18" charset="0"/>
                        </a:rPr>
                        <a:t>: Frequency (0.6-5.9256 GHz), antenna length (23 mm).</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Substrates</a:t>
                      </a:r>
                      <a:r>
                        <a:rPr lang="en-IN" sz="1200" dirty="0">
                          <a:latin typeface="Times New Roman" panose="02020603050405020304" pitchFamily="18" charset="0"/>
                          <a:cs typeface="Times New Roman" panose="02020603050405020304" pitchFamily="18" charset="0"/>
                        </a:rPr>
                        <a:t>: Conducting ground plane.</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Design</a:t>
                      </a:r>
                      <a:r>
                        <a:rPr lang="en-IN" sz="1200" dirty="0">
                          <a:latin typeface="Times New Roman" panose="02020603050405020304" pitchFamily="18" charset="0"/>
                          <a:cs typeface="Times New Roman" panose="02020603050405020304" pitchFamily="18" charset="0"/>
                        </a:rPr>
                        <a:t>: Low-profile 5G antenna using FEKO software</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Purpose</a:t>
                      </a:r>
                      <a:r>
                        <a:rPr lang="en-IN" sz="1200" dirty="0">
                          <a:latin typeface="Times New Roman" panose="02020603050405020304" pitchFamily="18" charset="0"/>
                          <a:cs typeface="Times New Roman" panose="02020603050405020304" pitchFamily="18" charset="0"/>
                        </a:rPr>
                        <a:t>: Optimize 5G communication in vehicles.</a:t>
                      </a:r>
                    </a:p>
                  </a:txBody>
                  <a:tcPr/>
                </a:tc>
                <a:extLst>
                  <a:ext uri="{0D108BD9-81ED-4DB2-BD59-A6C34878D82A}">
                    <a16:rowId xmlns:a16="http://schemas.microsoft.com/office/drawing/2014/main" val="2556491383"/>
                  </a:ext>
                </a:extLst>
              </a:tr>
            </a:tbl>
          </a:graphicData>
        </a:graphic>
      </p:graphicFrame>
    </p:spTree>
    <p:extLst>
      <p:ext uri="{BB962C8B-B14F-4D97-AF65-F5344CB8AC3E}">
        <p14:creationId xmlns:p14="http://schemas.microsoft.com/office/powerpoint/2010/main" val="273544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EC7E7835-0C6B-FE1B-32CC-F7FAD5388C88}"/>
              </a:ext>
            </a:extLst>
          </p:cNvPr>
          <p:cNvGraphicFramePr>
            <a:graphicFrameLocks noGrp="1"/>
          </p:cNvGraphicFramePr>
          <p:nvPr>
            <p:extLst>
              <p:ext uri="{D42A27DB-BD31-4B8C-83A1-F6EECF244321}">
                <p14:modId xmlns:p14="http://schemas.microsoft.com/office/powerpoint/2010/main" val="597880940"/>
              </p:ext>
            </p:extLst>
          </p:nvPr>
        </p:nvGraphicFramePr>
        <p:xfrm>
          <a:off x="491065" y="1219199"/>
          <a:ext cx="11024659" cy="3917936"/>
        </p:xfrm>
        <a:graphic>
          <a:graphicData uri="http://schemas.openxmlformats.org/drawingml/2006/table">
            <a:tbl>
              <a:tblPr firstRow="1" bandRow="1">
                <a:tableStyleId>{487C13AC-C4EB-4B75-A16E-F28B5C2F6171}</a:tableStyleId>
              </a:tblPr>
              <a:tblGrid>
                <a:gridCol w="597294">
                  <a:extLst>
                    <a:ext uri="{9D8B030D-6E8A-4147-A177-3AD203B41FA5}">
                      <a16:colId xmlns:a16="http://schemas.microsoft.com/office/drawing/2014/main" val="1559590314"/>
                    </a:ext>
                  </a:extLst>
                </a:gridCol>
                <a:gridCol w="3790433">
                  <a:extLst>
                    <a:ext uri="{9D8B030D-6E8A-4147-A177-3AD203B41FA5}">
                      <a16:colId xmlns:a16="http://schemas.microsoft.com/office/drawing/2014/main" val="2022238014"/>
                    </a:ext>
                  </a:extLst>
                </a:gridCol>
                <a:gridCol w="2360208">
                  <a:extLst>
                    <a:ext uri="{9D8B030D-6E8A-4147-A177-3AD203B41FA5}">
                      <a16:colId xmlns:a16="http://schemas.microsoft.com/office/drawing/2014/main" val="1651734524"/>
                    </a:ext>
                  </a:extLst>
                </a:gridCol>
                <a:gridCol w="1348690">
                  <a:extLst>
                    <a:ext uri="{9D8B030D-6E8A-4147-A177-3AD203B41FA5}">
                      <a16:colId xmlns:a16="http://schemas.microsoft.com/office/drawing/2014/main" val="4123181585"/>
                    </a:ext>
                  </a:extLst>
                </a:gridCol>
                <a:gridCol w="2928034">
                  <a:extLst>
                    <a:ext uri="{9D8B030D-6E8A-4147-A177-3AD203B41FA5}">
                      <a16:colId xmlns:a16="http://schemas.microsoft.com/office/drawing/2014/main" val="1633317419"/>
                    </a:ext>
                  </a:extLst>
                </a:gridCol>
              </a:tblGrid>
              <a:tr h="1030839">
                <a:tc>
                  <a:txBody>
                    <a:bodyPr/>
                    <a:lstStyle/>
                    <a:p>
                      <a:pPr marR="0" algn="ctr" rtl="0" fontAlgn="ctr">
                        <a:spcBef>
                          <a:spcPts val="0"/>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3</a:t>
                      </a:r>
                      <a:endParaRPr lang="en-US" sz="1800" b="0" i="0" u="none" strike="noStrike" dirty="0">
                        <a:effectLst/>
                        <a:latin typeface="Arial" panose="020B0604020202020204" pitchFamily="34" charset="0"/>
                      </a:endParaRPr>
                    </a:p>
                  </a:txBody>
                  <a:tcPr anchor="ctr"/>
                </a:tc>
                <a:tc>
                  <a:txBody>
                    <a:bodyPr/>
                    <a:lstStyle/>
                    <a:p>
                      <a:pPr marR="0" algn="ctr" rtl="0" fontAlgn="ctr">
                        <a:spcBef>
                          <a:spcPts val="0"/>
                        </a:spcBef>
                        <a:spcAft>
                          <a:spcPts val="0"/>
                        </a:spcAft>
                      </a:pPr>
                      <a:r>
                        <a:rPr lang="en-US" sz="14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 of Shark Fin Integrated Antenna Systems for Automotive Applications</a:t>
                      </a:r>
                      <a:endParaRPr lang="en-US" sz="1800" b="0" i="0" u="none" strike="noStrike" dirty="0">
                        <a:effectLst/>
                        <a:latin typeface="Arial" panose="020B0604020202020204" pitchFamily="34" charset="0"/>
                      </a:endParaRPr>
                    </a:p>
                  </a:txBody>
                  <a:tcPr anchor="ctr"/>
                </a:tc>
                <a:tc>
                  <a:txBody>
                    <a:bodyPr/>
                    <a:lstStyle/>
                    <a:p>
                      <a:pPr marR="0" algn="ctr" rtl="0" fontAlgn="ctr">
                        <a:spcBef>
                          <a:spcPts val="0"/>
                        </a:spcBef>
                        <a:spcAft>
                          <a:spcPts val="0"/>
                        </a:spcAft>
                      </a:pPr>
                      <a:r>
                        <a:rPr lang="en-IN" sz="14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 Damien &amp; </a:t>
                      </a:r>
                      <a:endParaRPr lang="en-IN" sz="1800" b="0" i="0" u="none" strike="noStrike">
                        <a:effectLst/>
                        <a:latin typeface="Arial" panose="020B0604020202020204" pitchFamily="34" charset="0"/>
                      </a:endParaRPr>
                    </a:p>
                    <a:p>
                      <a:pPr marR="0" algn="ctr" rtl="0" fontAlgn="ctr">
                        <a:spcBef>
                          <a:spcPts val="0"/>
                        </a:spcBef>
                        <a:spcAft>
                          <a:spcPts val="0"/>
                        </a:spcAft>
                      </a:pPr>
                      <a:r>
                        <a:rPr lang="en-IN" sz="14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 Sarkis</a:t>
                      </a:r>
                      <a:endParaRPr lang="en-IN" sz="1800" b="0" i="0" u="none" strike="noStrike">
                        <a:effectLst/>
                        <a:latin typeface="Arial" panose="020B0604020202020204" pitchFamily="34" charset="0"/>
                      </a:endParaRPr>
                    </a:p>
                  </a:txBody>
                  <a:tcPr anchor="ctr"/>
                </a:tc>
                <a:tc>
                  <a:txBody>
                    <a:bodyPr/>
                    <a:lstStyle/>
                    <a:p>
                      <a:pPr marR="0" algn="ctr" rtl="0" fontAlgn="ctr">
                        <a:spcBef>
                          <a:spcPts val="0"/>
                        </a:spcBef>
                        <a:spcAft>
                          <a:spcPts val="0"/>
                        </a:spcAft>
                      </a:pPr>
                      <a:r>
                        <a:rPr lang="en-US" sz="14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2019</a:t>
                      </a:r>
                      <a:endParaRPr lang="en-US" sz="1800" b="0" i="0" u="none" strike="noStrike">
                        <a:effectLst/>
                        <a:latin typeface="Arial" panose="020B0604020202020204" pitchFamily="34" charset="0"/>
                      </a:endParaRPr>
                    </a:p>
                  </a:txBody>
                  <a:tcPr anchor="ctr"/>
                </a:tc>
                <a:tc>
                  <a:txBody>
                    <a:bodyPr/>
                    <a:lstStyle/>
                    <a:p>
                      <a:pPr marL="283464" marR="0" indent="-283464" algn="l" rtl="0" fontAlgn="t">
                        <a:spcBef>
                          <a:spcPts val="0"/>
                        </a:spcBef>
                        <a:spcAft>
                          <a:spcPts val="0"/>
                        </a:spcAft>
                        <a:buClr>
                          <a:srgbClr val="000000"/>
                        </a:buClr>
                        <a:buSzPts val="1200"/>
                        <a:buFont typeface="Arial" panose="020B0604020202020204" pitchFamily="34" charset="0"/>
                        <a:buChar char="•"/>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Parameters</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Frequency bands (690-2700 MHz, 5.9 GHz), antenna dimensions.</a:t>
                      </a:r>
                      <a:endParaRPr lang="en-IN" sz="1200" b="0" i="0" u="none" strike="noStrike" dirty="0">
                        <a:effectLst/>
                        <a:latin typeface="Arial" panose="020B0604020202020204" pitchFamily="34" charset="0"/>
                      </a:endParaRPr>
                    </a:p>
                    <a:p>
                      <a:pPr marL="283464" marR="0" indent="-283464" algn="l" rtl="0" fontAlgn="t">
                        <a:spcBef>
                          <a:spcPts val="0"/>
                        </a:spcBef>
                        <a:spcAft>
                          <a:spcPts val="0"/>
                        </a:spcAft>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Substrates</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FR-4 substrate for V2V and Wi-Fi antennas.</a:t>
                      </a:r>
                      <a:endParaRPr lang="en-IN" sz="1800" b="0" i="0" u="none" strike="noStrike" dirty="0">
                        <a:effectLst/>
                        <a:latin typeface="Arial" panose="020B0604020202020204" pitchFamily="34" charset="0"/>
                      </a:endParaRPr>
                    </a:p>
                    <a:p>
                      <a:pPr marL="283464" marR="0" indent="-283464" algn="l" rtl="0" fontAlgn="t">
                        <a:spcBef>
                          <a:spcPts val="0"/>
                        </a:spcBef>
                        <a:spcAft>
                          <a:spcPts val="0"/>
                        </a:spcAft>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Compact multiport antenna system integrated in a shark-fin case.</a:t>
                      </a:r>
                      <a:endParaRPr lang="en-IN" sz="1800" b="0" i="0" u="none" strike="noStrike" dirty="0">
                        <a:effectLst/>
                        <a:latin typeface="Arial" panose="020B0604020202020204" pitchFamily="34" charset="0"/>
                      </a:endParaRPr>
                    </a:p>
                    <a:p>
                      <a:pPr marL="283464" marR="0" indent="-283464" algn="l" rtl="0" fontAlgn="t">
                        <a:spcBef>
                          <a:spcPts val="0"/>
                        </a:spcBef>
                        <a:spcAft>
                          <a:spcPts val="0"/>
                        </a:spcAft>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Purpose</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Support MIMO-LTE, V2V, Wi-Fi, and GPS in vehicles.</a:t>
                      </a:r>
                      <a:endParaRPr lang="en-IN" sz="1800" b="0" i="0" u="none" strike="noStrike" dirty="0">
                        <a:effectLst/>
                        <a:latin typeface="Arial" panose="020B0604020202020204" pitchFamily="34" charset="0"/>
                      </a:endParaRPr>
                    </a:p>
                  </a:txBody>
                  <a:tcPr/>
                </a:tc>
                <a:extLst>
                  <a:ext uri="{0D108BD9-81ED-4DB2-BD59-A6C34878D82A}">
                    <a16:rowId xmlns:a16="http://schemas.microsoft.com/office/drawing/2014/main" val="1887299468"/>
                  </a:ext>
                </a:extLst>
              </a:tr>
              <a:tr h="1540496">
                <a:tc>
                  <a:txBody>
                    <a:bodyPr/>
                    <a:lstStyle/>
                    <a:p>
                      <a:pPr algn="ctr"/>
                      <a:r>
                        <a:rPr lang="en-US" dirty="0"/>
                        <a:t>4</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Study of Antenna Position on Vehicle by Using a Characteristic Modes Theory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Jiangjun Yang, Jianying Li</a:t>
                      </a:r>
                    </a:p>
                  </a:txBody>
                  <a:tcPr anchor="ctr"/>
                </a:tc>
                <a:tc>
                  <a:txBody>
                    <a:bodyPr/>
                    <a:lstStyle/>
                    <a:p>
                      <a:pPr algn="ctr"/>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Parameters</a:t>
                      </a:r>
                      <a:r>
                        <a:rPr lang="en-IN" sz="1200" dirty="0">
                          <a:latin typeface="Times New Roman" panose="02020603050405020304" pitchFamily="18" charset="0"/>
                          <a:cs typeface="Times New Roman" panose="02020603050405020304" pitchFamily="18" charset="0"/>
                        </a:rPr>
                        <a:t>: Antenna position on a metallic vehicle.</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Substrate</a:t>
                      </a:r>
                      <a:r>
                        <a:rPr lang="en-IN" sz="1200" dirty="0">
                          <a:latin typeface="Times New Roman" panose="02020603050405020304" pitchFamily="18" charset="0"/>
                          <a:cs typeface="Times New Roman" panose="02020603050405020304" pitchFamily="18" charset="0"/>
                        </a:rPr>
                        <a:t>: Metallic vehicle body.</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Design</a:t>
                      </a:r>
                      <a:r>
                        <a:rPr lang="en-IN" sz="1200" dirty="0">
                          <a:latin typeface="Times New Roman" panose="02020603050405020304" pitchFamily="18" charset="0"/>
                          <a:cs typeface="Times New Roman" panose="02020603050405020304" pitchFamily="18" charset="0"/>
                        </a:rPr>
                        <a:t>: Using characteristic modes (CMs) to optimize placement.</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Purpose</a:t>
                      </a:r>
                      <a:r>
                        <a:rPr lang="en-IN" sz="1200" dirty="0">
                          <a:latin typeface="Times New Roman" panose="02020603050405020304" pitchFamily="18" charset="0"/>
                          <a:cs typeface="Times New Roman" panose="02020603050405020304" pitchFamily="18" charset="0"/>
                        </a:rPr>
                        <a:t>: Maximize horizontal gain and communication efficiency.</a:t>
                      </a:r>
                    </a:p>
                  </a:txBody>
                  <a:tcPr/>
                </a:tc>
                <a:extLst>
                  <a:ext uri="{0D108BD9-81ED-4DB2-BD59-A6C34878D82A}">
                    <a16:rowId xmlns:a16="http://schemas.microsoft.com/office/drawing/2014/main" val="2316350183"/>
                  </a:ext>
                </a:extLst>
              </a:tr>
              <a:tr h="615968">
                <a:tc>
                  <a:txBody>
                    <a:bodyPr/>
                    <a:lstStyle/>
                    <a:p>
                      <a:pPr algn="ctr"/>
                      <a:r>
                        <a:rPr lang="en-US" dirty="0"/>
                        <a:t>5</a:t>
                      </a:r>
                    </a:p>
                  </a:txBody>
                  <a:tcPr anchor="ctr"/>
                </a:tc>
                <a:tc>
                  <a:txBody>
                    <a:bodyPr/>
                    <a:lstStyle/>
                    <a:p>
                      <a:pPr algn="ctr"/>
                      <a:r>
                        <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Design and Analysis of Monopole Antenna for Single and Multiband Applications</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onali Solapur, </a:t>
                      </a:r>
                    </a:p>
                    <a:p>
                      <a:pPr algn="ctr"/>
                      <a:r>
                        <a:rPr lang="en-IN" dirty="0">
                          <a:latin typeface="Times New Roman" panose="02020603050405020304" pitchFamily="18" charset="0"/>
                          <a:cs typeface="Times New Roman" panose="02020603050405020304" pitchFamily="18" charset="0"/>
                        </a:rPr>
                        <a:t>Prof. Sheetal Bhujade </a:t>
                      </a:r>
                    </a:p>
                  </a:txBody>
                  <a:tcPr anchor="ctr"/>
                </a:tc>
                <a:tc>
                  <a:txBody>
                    <a:bodyPr/>
                    <a:lstStyle/>
                    <a:p>
                      <a:pPr algn="ctr"/>
                      <a:r>
                        <a:rPr lang="en-US" dirty="0">
                          <a:latin typeface="Times New Roman" panose="02020603050405020304" pitchFamily="18" charset="0"/>
                          <a:cs typeface="Times New Roman" panose="02020603050405020304" pitchFamily="18" charset="0"/>
                        </a:rPr>
                        <a:t>2017</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Rectangular patch antenna </a:t>
                      </a:r>
                    </a:p>
                    <a:p>
                      <a:pPr marL="2857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FR4 substrate with 1.6mm thickness</a:t>
                      </a:r>
                    </a:p>
                    <a:p>
                      <a:pPr marL="2857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2.4&amp;5.8-7GHZ</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11438641"/>
                  </a:ext>
                </a:extLst>
              </a:tr>
            </a:tbl>
          </a:graphicData>
        </a:graphic>
      </p:graphicFrame>
    </p:spTree>
    <p:extLst>
      <p:ext uri="{BB962C8B-B14F-4D97-AF65-F5344CB8AC3E}">
        <p14:creationId xmlns:p14="http://schemas.microsoft.com/office/powerpoint/2010/main" val="346781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88" name="Google Shape;499;p10">
            <a:extLst>
              <a:ext uri="{FF2B5EF4-FFF2-40B4-BE49-F238E27FC236}">
                <a16:creationId xmlns:a16="http://schemas.microsoft.com/office/drawing/2014/main" id="{694DE9EE-D8C4-DB95-3AFF-5D976477C7CC}"/>
              </a:ext>
            </a:extLst>
          </p:cNvPr>
          <p:cNvSpPr/>
          <p:nvPr/>
        </p:nvSpPr>
        <p:spPr>
          <a:xfrm>
            <a:off x="4417084" y="4465458"/>
            <a:ext cx="1198102" cy="575495"/>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 name="Google Shape;489;p10">
            <a:extLst>
              <a:ext uri="{FF2B5EF4-FFF2-40B4-BE49-F238E27FC236}">
                <a16:creationId xmlns:a16="http://schemas.microsoft.com/office/drawing/2014/main" id="{673E7C38-65A4-6755-773B-455374086129}"/>
              </a:ext>
            </a:extLst>
          </p:cNvPr>
          <p:cNvSpPr/>
          <p:nvPr/>
        </p:nvSpPr>
        <p:spPr>
          <a:xfrm>
            <a:off x="4414239" y="2460710"/>
            <a:ext cx="1203792" cy="456587"/>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7" name="Google Shape;484;p10">
            <a:extLst>
              <a:ext uri="{FF2B5EF4-FFF2-40B4-BE49-F238E27FC236}">
                <a16:creationId xmlns:a16="http://schemas.microsoft.com/office/drawing/2014/main" id="{9DC2B3E4-26F9-DBAF-937B-B0DDC25C4688}"/>
              </a:ext>
            </a:extLst>
          </p:cNvPr>
          <p:cNvSpPr/>
          <p:nvPr/>
        </p:nvSpPr>
        <p:spPr>
          <a:xfrm>
            <a:off x="7027404" y="2403674"/>
            <a:ext cx="1198132" cy="533390"/>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9" name="Google Shape;494;p10">
            <a:extLst>
              <a:ext uri="{FF2B5EF4-FFF2-40B4-BE49-F238E27FC236}">
                <a16:creationId xmlns:a16="http://schemas.microsoft.com/office/drawing/2014/main" id="{07948B59-D445-A04B-BABA-72FB6223C16D}"/>
              </a:ext>
            </a:extLst>
          </p:cNvPr>
          <p:cNvSpPr/>
          <p:nvPr/>
        </p:nvSpPr>
        <p:spPr>
          <a:xfrm>
            <a:off x="7169567" y="4415861"/>
            <a:ext cx="1183455" cy="575495"/>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highlight>
                <a:srgbClr val="FFFF00"/>
              </a:highlight>
              <a:latin typeface="Arial"/>
              <a:ea typeface="Arial"/>
              <a:cs typeface="Arial"/>
              <a:sym typeface="Arial"/>
            </a:endParaRPr>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886531" y="19908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74412" y="1057063"/>
            <a:ext cx="5324982" cy="2393997"/>
            <a:chOff x="928691" y="421011"/>
            <a:chExt cx="2223746" cy="1795543"/>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1267837" y="802354"/>
              <a:ext cx="1884600" cy="1414200"/>
            </a:xfrm>
            <a:prstGeom prst="rect">
              <a:avLst/>
            </a:prstGeom>
            <a:noFill/>
            <a:ln>
              <a:noFill/>
            </a:ln>
          </p:spPr>
          <p:txBody>
            <a:bodyPr spcFirstLastPara="1" wrap="square" lIns="121900" tIns="121900" rIns="121900" bIns="121900" anchor="ctr" anchorCtr="0">
              <a:no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S1. Omnidirectional Coverage</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S2. Compact and Simple Design</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S3. Vertical Linear Polarization</a:t>
              </a: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0000"/>
                  </a:solidFill>
                  <a:latin typeface="Fira Sans Extra Condensed Medium"/>
                  <a:ea typeface="Fira Sans Extra Condensed Medium"/>
                  <a:cs typeface="Fira Sans Extra Condensed Medium"/>
                  <a:sym typeface="Fira Sans Extra Condensed Medium"/>
                </a:rPr>
                <a:t>Strengths</a:t>
              </a:r>
              <a:endParaRPr sz="2267" b="1" dirty="0">
                <a:solidFill>
                  <a:srgbClr val="FF0000"/>
                </a:solidFill>
                <a:latin typeface="Fira Sans Extra Condensed Medium"/>
                <a:ea typeface="Fira Sans Extra Condensed Medium"/>
                <a:cs typeface="Fira Sans Extra Condensed Medium"/>
                <a:sym typeface="Fira Sans Extra Condensed Medium"/>
              </a:endParaRPr>
            </a:p>
          </p:txBody>
        </p:sp>
      </p:grpSp>
      <p:grpSp>
        <p:nvGrpSpPr>
          <p:cNvPr id="12" name="Google Shape;485;p10">
            <a:extLst>
              <a:ext uri="{FF2B5EF4-FFF2-40B4-BE49-F238E27FC236}">
                <a16:creationId xmlns:a16="http://schemas.microsoft.com/office/drawing/2014/main" id="{3A1B4FA6-53DA-BECD-B941-81C8CB1EFA80}"/>
              </a:ext>
            </a:extLst>
          </p:cNvPr>
          <p:cNvGrpSpPr/>
          <p:nvPr/>
        </p:nvGrpSpPr>
        <p:grpSpPr>
          <a:xfrm>
            <a:off x="8313850" y="936088"/>
            <a:ext cx="3835332" cy="2238157"/>
            <a:chOff x="6293349" y="1219613"/>
            <a:chExt cx="2876498" cy="1180152"/>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32692" y="1219613"/>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00B0F0"/>
                  </a:solidFill>
                  <a:latin typeface="Fira Sans Extra Condensed Medium"/>
                  <a:ea typeface="Fira Sans Extra Condensed Medium"/>
                  <a:cs typeface="Fira Sans Extra Condensed Medium"/>
                  <a:sym typeface="Fira Sans Extra Condensed Medium"/>
                </a:rPr>
                <a:t>Weaknesses</a:t>
              </a:r>
              <a:endParaRPr sz="2267" b="1"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93349" y="1289464"/>
              <a:ext cx="2876498" cy="1110301"/>
            </a:xfrm>
            <a:prstGeom prst="rect">
              <a:avLst/>
            </a:prstGeom>
            <a:noFill/>
            <a:ln>
              <a:noFill/>
            </a:ln>
          </p:spPr>
          <p:txBody>
            <a:bodyPr spcFirstLastPara="1" wrap="square" lIns="121900" tIns="121900" rIns="121900" bIns="121900" anchor="ctr" anchorCtr="0">
              <a:noAutofit/>
            </a:bodyPr>
            <a:lstStyle/>
            <a:p>
              <a:pPr>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W1. Dependency on 5G Infrastructure</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a:t>
              </a:r>
              <a:r>
                <a:rPr lang="en-IN" sz="1800" kern="100" dirty="0">
                  <a:latin typeface="Calibri" panose="020F0502020204030204" pitchFamily="34" charset="0"/>
                  <a:ea typeface="Calibri" panose="020F0502020204030204" pitchFamily="34" charset="0"/>
                  <a:cs typeface="Times New Roman" panose="02020603050405020304" pitchFamily="18" charset="0"/>
                </a:rPr>
                <a:t>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Potential Interference</a:t>
              </a:r>
            </a:p>
          </p:txBody>
        </p:sp>
      </p:grpSp>
      <p:grpSp>
        <p:nvGrpSpPr>
          <p:cNvPr id="17" name="Google Shape;495;p10">
            <a:extLst>
              <a:ext uri="{FF2B5EF4-FFF2-40B4-BE49-F238E27FC236}">
                <a16:creationId xmlns:a16="http://schemas.microsoft.com/office/drawing/2014/main" id="{5EAB7177-C39F-1239-7629-99522C12A496}"/>
              </a:ext>
            </a:extLst>
          </p:cNvPr>
          <p:cNvGrpSpPr/>
          <p:nvPr/>
        </p:nvGrpSpPr>
        <p:grpSpPr>
          <a:xfrm>
            <a:off x="1043688" y="4008663"/>
            <a:ext cx="3316864" cy="1800998"/>
            <a:chOff x="6160435" y="2952300"/>
            <a:chExt cx="2518500" cy="1350782"/>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4949E7"/>
                  </a:solidFill>
                  <a:latin typeface="Fira Sans Extra Condensed Medium"/>
                  <a:ea typeface="Fira Sans Extra Condensed Medium"/>
                  <a:cs typeface="Fira Sans Extra Condensed Medium"/>
                  <a:sym typeface="Fira Sans Extra Condensed Medium"/>
                </a:rPr>
                <a:t>Threats</a:t>
              </a:r>
              <a:endParaRPr sz="2267" b="1" dirty="0">
                <a:solidFill>
                  <a:srgbClr val="4949E7"/>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160435" y="3277382"/>
              <a:ext cx="25185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T1. Technological Advancements</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T2. Competitive Market</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T3. Regulatory Challenges</a:t>
              </a:r>
            </a:p>
          </p:txBody>
        </p:sp>
      </p:grpSp>
      <p:grpSp>
        <p:nvGrpSpPr>
          <p:cNvPr id="22" name="Google Shape;500;p10">
            <a:extLst>
              <a:ext uri="{FF2B5EF4-FFF2-40B4-BE49-F238E27FC236}">
                <a16:creationId xmlns:a16="http://schemas.microsoft.com/office/drawing/2014/main" id="{17FE35FF-8B7E-E9E7-8527-E09AB60643CC}"/>
              </a:ext>
            </a:extLst>
          </p:cNvPr>
          <p:cNvGrpSpPr/>
          <p:nvPr/>
        </p:nvGrpSpPr>
        <p:grpSpPr>
          <a:xfrm>
            <a:off x="8507923" y="3983699"/>
            <a:ext cx="4975476" cy="1938212"/>
            <a:chOff x="1526872" y="2710898"/>
            <a:chExt cx="3731700" cy="1453695"/>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65083" y="271089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1526872" y="3138893"/>
              <a:ext cx="37317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O1. Growing 5G Adoption</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O2. Smart Vehicle Integration</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O3. Global Market Expansion</a:t>
              </a:r>
            </a:p>
            <a:p>
              <a:pPr marL="0" marR="0" lvl="0" indent="0" algn="just" rtl="0">
                <a:spcBef>
                  <a:spcPts val="0"/>
                </a:spcBef>
                <a:buNone/>
              </a:pPr>
              <a:endParaRPr sz="1600" dirty="0">
                <a:solidFill>
                  <a:srgbClr val="434343"/>
                </a:solidFill>
                <a:latin typeface="Roboto"/>
                <a:ea typeface="Roboto"/>
                <a:cs typeface="Roboto"/>
                <a:sym typeface="Roboto"/>
              </a:endParaRPr>
            </a:p>
          </p:txBody>
        </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768862" y="2163813"/>
            <a:ext cx="3193211" cy="3075912"/>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1603751" y="1122239"/>
            <a:ext cx="8894916" cy="489756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US" dirty="0">
                <a:latin typeface="Times New Roman" panose="02020603050405020304" pitchFamily="18" charset="0"/>
                <a:ea typeface="Verdana" panose="020B0604030504040204" pitchFamily="34" charset="0"/>
                <a:cs typeface="Times New Roman" panose="02020603050405020304" pitchFamily="18" charset="0"/>
              </a:rPr>
              <a:t>To resolve signal dropouts, limited coverage, malfunctioning, interference from other electronic devices and physical barriers in automotive Wi-Fi applications.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What: </a:t>
            </a:r>
            <a:r>
              <a:rPr lang="en-US" dirty="0">
                <a:latin typeface="Times New Roman" panose="02020603050405020304" pitchFamily="18" charset="0"/>
                <a:ea typeface="Verdana" panose="020B0604030504040204" pitchFamily="34" charset="0"/>
                <a:cs typeface="Times New Roman" panose="02020603050405020304" pitchFamily="18" charset="0"/>
              </a:rPr>
              <a:t>To design a PIFA antenna which operates at 3.4 Ghz-3.8Ghz by using vertical linear polarization and omnidirectional signal reception.</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Where: </a:t>
            </a:r>
            <a:r>
              <a:rPr lang="en-US" dirty="0">
                <a:latin typeface="Times New Roman" panose="02020603050405020304" pitchFamily="18" charset="0"/>
                <a:ea typeface="Verdana" panose="020B0604030504040204" pitchFamily="34" charset="0"/>
                <a:cs typeface="Times New Roman" panose="02020603050405020304" pitchFamily="18" charset="0"/>
              </a:rPr>
              <a:t>Ansys HFSS software can be used to design PIFA antenna by using ADAS(Advanced Driver Assistance System) application.</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When: </a:t>
            </a:r>
            <a:r>
              <a:rPr lang="en-US" dirty="0">
                <a:latin typeface="Times New Roman" panose="02020603050405020304" pitchFamily="18" charset="0"/>
                <a:ea typeface="Verdana" panose="020B0604030504040204" pitchFamily="34" charset="0"/>
                <a:cs typeface="Times New Roman" panose="02020603050405020304" pitchFamily="18" charset="0"/>
              </a:rPr>
              <a:t>During the development of 5G technology for automotive applications to improve vehicle Wi-Fi connectivity.</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How: </a:t>
            </a:r>
            <a:r>
              <a:rPr lang="en-US" dirty="0">
                <a:latin typeface="Times New Roman" panose="02020603050405020304" pitchFamily="18" charset="0"/>
                <a:ea typeface="Verdana" panose="020B0604030504040204" pitchFamily="34" charset="0"/>
                <a:cs typeface="Times New Roman" panose="02020603050405020304" pitchFamily="18" charset="0"/>
              </a:rPr>
              <a:t>By using the Ansys HFSS software to design vertically polarized PIFA antenna which includes the parameters of miniaturization to enhance WI-FI connectivity in vehicles.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377072" y="669964"/>
            <a:ext cx="5761704"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dirty="0">
                <a:latin typeface="+mn-lt"/>
                <a:ea typeface="Verdana" panose="020B0604030504040204" pitchFamily="34" charset="0"/>
              </a:rPr>
              <a:t>Structural Block Diagram</a:t>
            </a:r>
          </a:p>
          <a:p>
            <a:pPr marR="0" lvl="0" algn="ctr" rtl="0">
              <a:lnSpc>
                <a:spcPct val="100000"/>
              </a:lnSpc>
              <a:spcBef>
                <a:spcPts val="0"/>
              </a:spcBef>
              <a:spcAft>
                <a:spcPts val="0"/>
              </a:spcAft>
            </a:pPr>
            <a:endParaRPr lang="en-IN" sz="2000" dirty="0">
              <a:latin typeface="+mn-lt"/>
              <a:ea typeface="Verdana" panose="020B0604030504040204" pitchFamily="34" charset="0"/>
            </a:endParaRPr>
          </a:p>
        </p:txBody>
      </p:sp>
      <p:pic>
        <p:nvPicPr>
          <p:cNvPr id="6" name="Picture 5">
            <a:extLst>
              <a:ext uri="{FF2B5EF4-FFF2-40B4-BE49-F238E27FC236}">
                <a16:creationId xmlns:a16="http://schemas.microsoft.com/office/drawing/2014/main" id="{480EB09D-071F-E379-D2D0-B4EB2AE2B36D}"/>
              </a:ext>
            </a:extLst>
          </p:cNvPr>
          <p:cNvPicPr>
            <a:picLocks noChangeAspect="1"/>
          </p:cNvPicPr>
          <p:nvPr/>
        </p:nvPicPr>
        <p:blipFill>
          <a:blip r:embed="rId2"/>
          <a:stretch>
            <a:fillRect/>
          </a:stretch>
        </p:blipFill>
        <p:spPr>
          <a:xfrm>
            <a:off x="2540000" y="1043329"/>
            <a:ext cx="7254772" cy="5441079"/>
          </a:xfrm>
          <a:prstGeom prst="rect">
            <a:avLst/>
          </a:prstGeom>
        </p:spPr>
      </p:pic>
    </p:spTree>
    <p:extLst>
      <p:ext uri="{BB962C8B-B14F-4D97-AF65-F5344CB8AC3E}">
        <p14:creationId xmlns:p14="http://schemas.microsoft.com/office/powerpoint/2010/main" val="18694606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TotalTime>
  <Words>938</Words>
  <Application>Microsoft Office PowerPoint</Application>
  <PresentationFormat>Widescreen</PresentationFormat>
  <Paragraphs>167</Paragraphs>
  <Slides>16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Verdana</vt:lpstr>
      <vt:lpstr>Wingdings</vt:lpstr>
      <vt:lpstr>Montserrat Medium</vt:lpstr>
      <vt:lpstr>Montserrat</vt:lpstr>
      <vt:lpstr>Roboto</vt:lpstr>
      <vt:lpstr>Calibri</vt:lpstr>
      <vt:lpstr>Arial</vt:lpstr>
      <vt:lpstr>Aptos Narrow</vt:lpstr>
      <vt:lpstr>Times New Roman</vt:lpstr>
      <vt:lpstr>Poppins</vt:lpstr>
      <vt:lpstr>Fira Sans Extra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Shaik Ismail</cp:lastModifiedBy>
  <cp:revision>31</cp:revision>
  <dcterms:created xsi:type="dcterms:W3CDTF">2021-01-07T12:40:50Z</dcterms:created>
  <dcterms:modified xsi:type="dcterms:W3CDTF">2024-10-16T06:01:25Z</dcterms:modified>
</cp:coreProperties>
</file>