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5" r:id="rId2"/>
    <p:sldId id="617" r:id="rId3"/>
    <p:sldId id="618" r:id="rId4"/>
    <p:sldId id="619" r:id="rId5"/>
    <p:sldId id="620" r:id="rId6"/>
    <p:sldId id="621" r:id="rId7"/>
    <p:sldId id="636" r:id="rId8"/>
    <p:sldId id="637" r:id="rId9"/>
    <p:sldId id="640" r:id="rId10"/>
    <p:sldId id="639" r:id="rId11"/>
    <p:sldId id="638" r:id="rId12"/>
    <p:sldId id="641" r:id="rId13"/>
    <p:sldId id="643" r:id="rId14"/>
    <p:sldId id="642" r:id="rId15"/>
  </p:sldIdLst>
  <p:sldSz cx="9144000" cy="6858000" type="screen4x3"/>
  <p:notesSz cx="7302500" cy="9586913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262"/>
    <a:srgbClr val="F0C2C2"/>
    <a:srgbClr val="F1EF95"/>
    <a:srgbClr val="C0EAB8"/>
    <a:srgbClr val="F2F09C"/>
    <a:srgbClr val="F2F2F2"/>
    <a:srgbClr val="DBDBDB"/>
    <a:srgbClr val="F5F5BD"/>
    <a:srgbClr val="CFEFC9"/>
    <a:srgbClr val="D4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7" autoAdjust="0"/>
    <p:restoredTop sz="94626" autoAdjust="0"/>
  </p:normalViewPr>
  <p:slideViewPr>
    <p:cSldViewPr snapToObjects="1">
      <p:cViewPr varScale="1">
        <p:scale>
          <a:sx n="98" d="100"/>
          <a:sy n="98" d="100"/>
        </p:scale>
        <p:origin x="312" y="10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211B3-B5C4-4811-9791-E08B89A6BFFF}" type="slidenum">
              <a:rPr lang="en-US"/>
              <a:pPr/>
              <a:t>2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766CE-DD63-46E9-9FF0-335BD073798D}" type="slidenum">
              <a:rPr lang="en-US"/>
              <a:pPr/>
              <a:t>3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900D0-0ABB-4083-A729-B2A99F7079B9}" type="slidenum">
              <a:rPr lang="en-US"/>
              <a:pPr/>
              <a:t>4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21C01-B75A-4DE0-8C72-681C67D446A3}" type="slidenum">
              <a:rPr lang="en-US"/>
              <a:pPr/>
              <a:t>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1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53553-F4CF-4661-839A-2E46352FCB17}" type="slidenum">
              <a:rPr lang="en-US"/>
              <a:pPr/>
              <a:t>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/>
              <a:t>/*Click to edit Master text styles</a:t>
            </a:r>
            <a:br>
              <a:rPr lang="en-US" dirty="0"/>
            </a:br>
            <a:r>
              <a:rPr lang="en-US" dirty="0"/>
              <a:t>	comments are in red */</a:t>
            </a:r>
          </a:p>
          <a:p>
            <a:pPr lvl="0"/>
            <a:r>
              <a:rPr lang="en-US" dirty="0"/>
              <a:t>Code is in black</a:t>
            </a:r>
          </a:p>
          <a:p>
            <a:pPr lvl="0"/>
            <a:r>
              <a:rPr lang="en-US" dirty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Code and alternative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Title – sample 1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Title – sample 2</a:t>
            </a:r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Programming Project #1</a:t>
            </a:r>
            <a:br>
              <a:rPr lang="en-US" b="0" dirty="0"/>
            </a:br>
            <a:r>
              <a:rPr lang="en-US" b="0" dirty="0"/>
              <a:t>Midday Commander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/>
              <a:t>CS-3013 — Operating Systems</a:t>
            </a:r>
          </a:p>
          <a:p>
            <a:r>
              <a:rPr lang="en-US" sz="1200" dirty="0"/>
              <a:t>(Slides include copyright materials from </a:t>
            </a:r>
            <a:r>
              <a:rPr lang="en-US" sz="1200" i="1" dirty="0"/>
              <a:t>Operating Systems: Three Easy Step</a:t>
            </a:r>
            <a:r>
              <a:rPr lang="en-US" sz="1200" dirty="0"/>
              <a:t>, by </a:t>
            </a:r>
            <a:r>
              <a:rPr lang="en-US" sz="1200" dirty="0" err="1"/>
              <a:t>Remzi</a:t>
            </a:r>
            <a:r>
              <a:rPr lang="en-US" sz="1200" dirty="0"/>
              <a:t> and Andrea </a:t>
            </a:r>
            <a:r>
              <a:rPr lang="en-US" sz="1200" dirty="0" err="1"/>
              <a:t>Arpaci-Dusseau</a:t>
            </a:r>
            <a:r>
              <a:rPr lang="en-US" sz="1200" dirty="0"/>
              <a:t>, from </a:t>
            </a:r>
            <a:r>
              <a:rPr lang="en-US" sz="1200" i="1" dirty="0"/>
              <a:t>Modern Operating Systems</a:t>
            </a:r>
            <a:r>
              <a:rPr lang="en-US" sz="1200" dirty="0"/>
              <a:t>, by Andrew S. </a:t>
            </a:r>
            <a:r>
              <a:rPr lang="en-US" sz="1200" dirty="0" err="1"/>
              <a:t>Tanenbaum</a:t>
            </a:r>
            <a:r>
              <a:rPr lang="en-US" sz="1200" dirty="0"/>
              <a:t>, 3</a:t>
            </a:r>
            <a:r>
              <a:rPr lang="en-US" sz="1200" baseline="30000" dirty="0"/>
              <a:t>rd</a:t>
            </a:r>
            <a:r>
              <a:rPr lang="en-US" sz="1200" dirty="0"/>
              <a:t> edition, and from other sources)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219340" y="6615856"/>
            <a:ext cx="705322" cy="153888"/>
          </a:xfrm>
        </p:spPr>
        <p:txBody>
          <a:bodyPr/>
          <a:lstStyle/>
          <a:p>
            <a:r>
              <a:rPr lang="en-US">
                <a:latin typeface="+mn-lt"/>
              </a:rPr>
              <a:t>Project #1, Midday Commander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66986" cy="153888"/>
          </a:xfrm>
        </p:spPr>
        <p:txBody>
          <a:bodyPr/>
          <a:lstStyle/>
          <a:p>
            <a:r>
              <a:rPr lang="en-US">
                <a:latin typeface="+mn-lt"/>
              </a:rPr>
              <a:t>CS-3013, C-Term 2018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E95EB-FB32-45CA-83FC-01E5935B583C}"/>
              </a:ext>
            </a:extLst>
          </p:cNvPr>
          <p:cNvSpPr txBox="1"/>
          <p:nvPr/>
        </p:nvSpPr>
        <p:spPr>
          <a:xfrm>
            <a:off x="5930511" y="1066800"/>
            <a:ext cx="2765502" cy="830997"/>
          </a:xfrm>
          <a:prstGeom prst="rect">
            <a:avLst/>
          </a:prstGeom>
          <a:solidFill>
            <a:srgbClr val="F0C2C2"/>
          </a:solidFill>
          <a:ln>
            <a:solidFill>
              <a:srgbClr val="D8626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Project Rubric on</a:t>
            </a:r>
            <a:br>
              <a:rPr lang="en-US" dirty="0">
                <a:latin typeface="Calibri" pitchFamily="34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InstructAssist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5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40BF-4369-4326-87D0-8C7057FD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— Background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337D-F69B-4CDA-9CFD-AF71DC7B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Make copy of Phase 2</a:t>
            </a:r>
          </a:p>
          <a:p>
            <a:pPr lvl="1"/>
            <a:r>
              <a:rPr lang="en-US" dirty="0"/>
              <a:t>Call it Phase 3</a:t>
            </a:r>
          </a:p>
          <a:p>
            <a:pPr lvl="1"/>
            <a:endParaRPr lang="en-US" dirty="0"/>
          </a:p>
          <a:p>
            <a:r>
              <a:rPr lang="en-US" dirty="0"/>
              <a:t>Extend to add “&amp;” and “r” command</a:t>
            </a:r>
          </a:p>
          <a:p>
            <a:pPr lvl="1"/>
            <a:r>
              <a:rPr lang="en-US" dirty="0"/>
              <a:t>Commander does not wait for task to terminate</a:t>
            </a:r>
          </a:p>
          <a:p>
            <a:pPr lvl="1"/>
            <a:r>
              <a:rPr lang="en-US" dirty="0"/>
              <a:t>“r” causes Commander to list running processes</a:t>
            </a:r>
          </a:p>
          <a:p>
            <a:pPr lvl="1"/>
            <a:r>
              <a:rPr lang="en-US" dirty="0"/>
              <a:t>Check for termination before every prompt</a:t>
            </a:r>
          </a:p>
          <a:p>
            <a:pPr lvl="2"/>
            <a:endParaRPr lang="en-US" dirty="0"/>
          </a:p>
          <a:p>
            <a:r>
              <a:rPr lang="en-US" dirty="0"/>
              <a:t>Additional hints</a:t>
            </a:r>
          </a:p>
          <a:p>
            <a:pPr lvl="1"/>
            <a:r>
              <a:rPr lang="en-US" dirty="0"/>
              <a:t>Use WNOHANG option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wait3()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wait4()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755F9-F3F9-4D37-806F-2FDEDCB43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D77EB-DC12-4E97-B302-33AF22047C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6DAC-01EA-4C9C-936A-99F6A5143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BEC322-299C-47CA-8630-EE858F437996}"/>
              </a:ext>
            </a:extLst>
          </p:cNvPr>
          <p:cNvCxnSpPr>
            <a:cxnSpLocks/>
          </p:cNvCxnSpPr>
          <p:nvPr/>
        </p:nvCxnSpPr>
        <p:spPr bwMode="auto">
          <a:xfrm>
            <a:off x="838200" y="1828800"/>
            <a:ext cx="3276600" cy="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4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FBFB-20F1-4DC0-9389-9715582B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CB3B-3B10-4704-9394-D8B7C672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goal of this project is to learn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pages</a:t>
            </a:r>
          </a:p>
          <a:p>
            <a:pPr lvl="1"/>
            <a:r>
              <a:rPr lang="en-US" dirty="0"/>
              <a:t>I.e., Linux/Unix descriptions of each command and what are its arguments</a:t>
            </a:r>
          </a:p>
          <a:p>
            <a:pPr lvl="2"/>
            <a:endParaRPr lang="en-US" dirty="0"/>
          </a:p>
          <a:p>
            <a:r>
              <a:rPr lang="en-US" dirty="0"/>
              <a:t>Another goal is to refresh understanding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when invoking programs/commands</a:t>
            </a:r>
          </a:p>
          <a:p>
            <a:pPr lvl="1"/>
            <a:r>
              <a:rPr lang="en-US" dirty="0"/>
              <a:t>K &amp; R §5.10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5867-E698-4DDB-B571-D8C568777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277F9-E675-46A8-876F-4AEE2FA84F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FB9A-92FD-4E70-A1E1-B36450E91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1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27D3-4B71-4577-8ED1-AA38001B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AA9E-1647-487D-9E44-D382A731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application programs are invoked by calling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is count of number of program arguments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is a vector of strings</a:t>
            </a:r>
          </a:p>
          <a:p>
            <a:pPr lvl="1"/>
            <a:endParaRPr lang="en-US" dirty="0"/>
          </a:p>
          <a:p>
            <a:r>
              <a:rPr lang="en-US" dirty="0"/>
              <a:t>For each “command” invoked by Commander, you must construct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in C</a:t>
            </a:r>
          </a:p>
          <a:p>
            <a:pPr lvl="1"/>
            <a:r>
              <a:rPr lang="en-US" dirty="0"/>
              <a:t>Loop thru string to pick apart arguments</a:t>
            </a:r>
          </a:p>
          <a:p>
            <a:pPr lvl="1"/>
            <a:r>
              <a:rPr lang="en-US" dirty="0"/>
              <a:t>Put addresses of each argument string into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1EAC-7F4A-46ED-B952-932A36C14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90762-B453-44F5-8C2F-2EDA3535B6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9A6A-39E5-4A4A-9618-629C592C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BCFB-5AA2-4E03-B097-D66DBE47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4D2D-1B76-4DC2-A058-D9353094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 TOMORROW midnight!</a:t>
            </a:r>
          </a:p>
          <a:p>
            <a:pPr lvl="1"/>
            <a:r>
              <a:rPr lang="en-US" dirty="0"/>
              <a:t>Phase 1 done</a:t>
            </a:r>
          </a:p>
          <a:p>
            <a:pPr lvl="1"/>
            <a:r>
              <a:rPr lang="en-US" dirty="0"/>
              <a:t>Some progress on Phase 2</a:t>
            </a:r>
          </a:p>
          <a:p>
            <a:pPr lvl="2"/>
            <a:endParaRPr lang="en-US" dirty="0"/>
          </a:p>
          <a:p>
            <a:r>
              <a:rPr lang="en-US" dirty="0"/>
              <a:t>Project due Tuesday, January 23 at midnight</a:t>
            </a:r>
          </a:p>
          <a:p>
            <a:pPr lvl="1"/>
            <a:r>
              <a:rPr lang="en-US" dirty="0"/>
              <a:t>Schedule demonstration for subsequent date/time</a:t>
            </a:r>
          </a:p>
          <a:p>
            <a:pPr lvl="2"/>
            <a:endParaRPr lang="en-US" dirty="0"/>
          </a:p>
          <a:p>
            <a:r>
              <a:rPr lang="en-US" dirty="0"/>
              <a:t>See project rubric for details about submissions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8C5F3-2572-476D-9F1C-C747CC136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08784" y="6615856"/>
            <a:ext cx="1726435" cy="153888"/>
          </a:xfrm>
        </p:spPr>
        <p:txBody>
          <a:bodyPr/>
          <a:lstStyle/>
          <a:p>
            <a:pPr>
              <a:defRPr/>
            </a:pPr>
            <a:r>
              <a:rPr lang="en-US" dirty="0"/>
              <a:t>Project #1, Midday Commander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C9A5-8E04-4AD2-9B74-0EFB35449F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C1BF-3111-4298-A778-11D6EA21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0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57154A-5FC7-4909-933B-63F4DD98B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97F889C-01C6-4722-83E1-119D173CD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944F8-CBAD-43F9-AF9A-E7B8B31D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5640-6DAA-4A16-A942-D8D2611C55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10B3-D12A-42A5-BC81-188202DAA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practice using the </a:t>
            </a:r>
            <a:r>
              <a:rPr lang="en-US" sz="2800" b="1" dirty="0">
                <a:latin typeface="Courier New" pitchFamily="49" charset="0"/>
              </a:rPr>
              <a:t>fork</a:t>
            </a:r>
            <a:r>
              <a:rPr lang="en-US" dirty="0"/>
              <a:t> and </a:t>
            </a:r>
            <a:r>
              <a:rPr lang="en-US" sz="2800" b="1" dirty="0">
                <a:latin typeface="Courier New" pitchFamily="49" charset="0"/>
              </a:rPr>
              <a:t>exec</a:t>
            </a:r>
            <a:r>
              <a:rPr lang="en-US" dirty="0"/>
              <a:t> facilities of Unix/Linux</a:t>
            </a:r>
          </a:p>
          <a:p>
            <a:pPr>
              <a:lnSpc>
                <a:spcPct val="110000"/>
              </a:lnSpc>
            </a:pPr>
            <a:r>
              <a:rPr lang="en-US" dirty="0"/>
              <a:t>To learn how to find and use on-line documentation about system calls and system facilities.</a:t>
            </a:r>
          </a:p>
          <a:p>
            <a:pPr lvl="2">
              <a:lnSpc>
                <a:spcPct val="110000"/>
              </a:lnSpc>
            </a:pPr>
            <a:r>
              <a:rPr lang="en-US" sz="2800" b="1" dirty="0">
                <a:latin typeface="Courier New" pitchFamily="49" charset="0"/>
              </a:rPr>
              <a:t>man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To become accustomed to speaking directly with the operating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Project #1, Midday Commander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CS-3013, C-Term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B78D69D-7F1C-43E0-AECD-BCCE977374A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en-US" dirty="0"/>
              <a:t>Build a </a:t>
            </a:r>
            <a:r>
              <a:rPr lang="en-US" i="1" dirty="0"/>
              <a:t>text-based </a:t>
            </a:r>
            <a:r>
              <a:rPr lang="en-US" dirty="0"/>
              <a:t>menu modeled after “Midnight Commander” file management application:–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dirty="0"/>
              <a:t>Prompt for a command, and then </a:t>
            </a:r>
            <a:r>
              <a:rPr lang="en-US" i="1" dirty="0"/>
              <a:t>fork</a:t>
            </a:r>
            <a:r>
              <a:rPr lang="en-US" dirty="0"/>
              <a:t> a process to execute the command, </a:t>
            </a:r>
            <a:r>
              <a:rPr lang="en-US" i="1" dirty="0"/>
              <a:t>wait</a:t>
            </a:r>
            <a:r>
              <a:rPr lang="en-US" dirty="0"/>
              <a:t> for finish, and print result</a:t>
            </a:r>
          </a:p>
          <a:p>
            <a:pPr marL="1200150" lvl="2" indent="-342900">
              <a:lnSpc>
                <a:spcPct val="110000"/>
              </a:lnSpc>
            </a:pPr>
            <a:r>
              <a:rPr lang="en-US" dirty="0"/>
              <a:t>Print statistics about command</a:t>
            </a:r>
          </a:p>
          <a:p>
            <a:pPr marL="2286000" lvl="3" indent="-381000">
              <a:lnSpc>
                <a:spcPct val="110000"/>
              </a:lnSpc>
            </a:pPr>
            <a:endParaRPr lang="en-US" dirty="0"/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dirty="0"/>
              <a:t>Extend Commander to allow adding new commands</a:t>
            </a:r>
          </a:p>
          <a:p>
            <a:pPr marL="1200150" lvl="2" indent="-342900">
              <a:lnSpc>
                <a:spcPct val="120000"/>
              </a:lnSpc>
            </a:pPr>
            <a:r>
              <a:rPr lang="en-US" dirty="0"/>
              <a:t>Print statistics about command (old or new)</a:t>
            </a:r>
          </a:p>
          <a:p>
            <a:pPr marL="2286000" lvl="3" indent="-381000">
              <a:lnSpc>
                <a:spcPct val="110000"/>
              </a:lnSpc>
            </a:pPr>
            <a:endParaRPr lang="en-US" dirty="0"/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 dirty="0"/>
              <a:t>Further modify to allow background execution </a:t>
            </a:r>
          </a:p>
          <a:p>
            <a:pPr marL="1200150" lvl="2" indent="-342900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Allow multiple commands in progress at one time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Project #1, Midday Commander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CS-3013, C-Term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0E55B73A-A899-409A-969B-02B53E75724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Prompt for Command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Prompt and read:–</a:t>
            </a:r>
          </a:p>
          <a:p>
            <a:pPr lvl="2"/>
            <a:r>
              <a:rPr lang="en-US" sz="2000" dirty="0"/>
              <a:t>Print out list of commands (as specified in assignment doc)</a:t>
            </a:r>
          </a:p>
          <a:p>
            <a:pPr lvl="2"/>
            <a:r>
              <a:rPr lang="en-US" sz="2000" dirty="0"/>
              <a:t>Read command number;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/>
              <a:t> </a:t>
            </a:r>
            <a:r>
              <a:rPr lang="en-US" sz="2000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dirty="0"/>
              <a:t> </a:t>
            </a:r>
            <a:r>
              <a:rPr lang="en-US" sz="2000" dirty="0"/>
              <a:t>the command</a:t>
            </a:r>
          </a:p>
          <a:p>
            <a:pPr lvl="2"/>
            <a:r>
              <a:rPr lang="en-US" sz="2000" dirty="0"/>
              <a:t>Print out statistics about command</a:t>
            </a:r>
          </a:p>
          <a:p>
            <a:r>
              <a:rPr lang="en-US" sz="2800" dirty="0"/>
              <a:t>Must compile and execute on your virtual machine</a:t>
            </a:r>
          </a:p>
          <a:p>
            <a:pPr lvl="2"/>
            <a:r>
              <a:rPr lang="en-US" sz="2000" dirty="0"/>
              <a:t>Likely to be compatible with most modern Linux systems</a:t>
            </a:r>
          </a:p>
          <a:p>
            <a:r>
              <a:rPr lang="en-US" sz="2800" dirty="0"/>
              <a:t>Useful system calls and functions:–</a:t>
            </a:r>
          </a:p>
          <a:p>
            <a:pPr lvl="2"/>
            <a:r>
              <a:rPr lang="en-US" sz="2000" i="1" dirty="0"/>
              <a:t>fork</a:t>
            </a:r>
            <a:r>
              <a:rPr lang="en-US" sz="2000" dirty="0"/>
              <a:t>(), </a:t>
            </a:r>
            <a:r>
              <a:rPr lang="en-US" sz="2000" i="1" dirty="0" err="1"/>
              <a:t>execvp</a:t>
            </a:r>
            <a:r>
              <a:rPr lang="en-US" sz="2000" dirty="0"/>
              <a:t>(), </a:t>
            </a:r>
            <a:r>
              <a:rPr lang="en-US" sz="2000" i="1" dirty="0"/>
              <a:t>wait</a:t>
            </a:r>
            <a:r>
              <a:rPr lang="en-US" sz="2000" dirty="0"/>
              <a:t>()</a:t>
            </a:r>
          </a:p>
          <a:p>
            <a:pPr lvl="2"/>
            <a:r>
              <a:rPr lang="en-US" sz="2000" i="1" dirty="0" err="1"/>
              <a:t>getrusage</a:t>
            </a:r>
            <a:r>
              <a:rPr lang="en-US" sz="2000" dirty="0"/>
              <a:t>(), </a:t>
            </a:r>
            <a:r>
              <a:rPr lang="en-US" sz="2000" i="1" dirty="0" err="1"/>
              <a:t>gettimeofday</a:t>
            </a:r>
            <a:r>
              <a:rPr lang="en-US" sz="2000" dirty="0"/>
              <a:t>()</a:t>
            </a:r>
          </a:p>
          <a:p>
            <a:pPr lvl="2"/>
            <a:r>
              <a:rPr lang="en-US" sz="2000" dirty="0"/>
              <a:t>May not use </a:t>
            </a:r>
            <a:r>
              <a:rPr lang="en-US" sz="2000" i="1" dirty="0"/>
              <a:t>system</a:t>
            </a:r>
            <a:r>
              <a:rPr lang="en-US" sz="2000" dirty="0"/>
              <a:t>() system call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Project #1, Midday Commander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CS-3013, C-Term 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91205B6-3E56-4EBC-BA19-6D4C3EE2CF27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 rot="1105907">
            <a:off x="4994529" y="5415662"/>
            <a:ext cx="3902076" cy="400051"/>
            <a:chOff x="3024" y="3664"/>
            <a:chExt cx="2458" cy="252"/>
          </a:xfrm>
        </p:grpSpPr>
        <p:sp>
          <p:nvSpPr>
            <p:cNvPr id="372741" name="Line 5"/>
            <p:cNvSpPr>
              <a:spLocks noChangeShapeType="1"/>
            </p:cNvSpPr>
            <p:nvPr/>
          </p:nvSpPr>
          <p:spPr bwMode="auto">
            <a:xfrm flipH="1">
              <a:off x="3024" y="37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742" name="Text Box 6"/>
            <p:cNvSpPr txBox="1">
              <a:spLocks noChangeArrowheads="1"/>
            </p:cNvSpPr>
            <p:nvPr/>
          </p:nvSpPr>
          <p:spPr bwMode="auto">
            <a:xfrm>
              <a:off x="3438" y="3664"/>
              <a:ext cx="2044" cy="252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dirty="0">
                  <a:latin typeface="+mn-lt"/>
                </a:rPr>
                <a:t>Use </a:t>
              </a:r>
              <a:r>
                <a:rPr lang="en-US" sz="2000" i="1" dirty="0" err="1">
                  <a:latin typeface="+mn-lt"/>
                </a:rPr>
                <a:t>execvp</a:t>
              </a:r>
              <a:r>
                <a:rPr lang="en-US" sz="2000" dirty="0">
                  <a:latin typeface="+mn-lt"/>
                </a:rPr>
                <a:t>(), not </a:t>
              </a:r>
              <a:r>
                <a:rPr lang="en-US" sz="2000" i="1" dirty="0" err="1">
                  <a:latin typeface="+mn-lt"/>
                </a:rPr>
                <a:t>execve</a:t>
              </a:r>
              <a:r>
                <a:rPr lang="en-US" sz="2000" dirty="0">
                  <a:latin typeface="+mn-lt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48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</a:t>
            </a:r>
            <a:r>
              <a:rPr lang="en-US" sz="2800" i="0" dirty="0"/>
              <a:t>(</a:t>
            </a:r>
            <a:r>
              <a:rPr lang="en-US" sz="2800" dirty="0"/>
              <a:t>sample output</a:t>
            </a:r>
            <a:r>
              <a:rPr lang="en-US" sz="2800" i="0" dirty="0"/>
              <a:t>)</a:t>
            </a:r>
            <a:endParaRPr lang="en-US" sz="4800" i="0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44461"/>
            <a:ext cx="8674016" cy="4307333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shepard@normandy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:~&gt; ./mc0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===== Mid-Day Commander, v0 =====</a:t>
            </a:r>
          </a:p>
          <a:p>
            <a:pPr marL="0" indent="0">
              <a:buNone/>
            </a:pPr>
            <a:r>
              <a:rPr lang="en-US" sz="16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G’day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, Commander! What command would you like to run?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0. </a:t>
            </a:r>
            <a:r>
              <a:rPr lang="en-US" sz="16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: Prints out the result of the </a:t>
            </a:r>
            <a:r>
              <a:rPr lang="en-US" sz="16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whoamicommand</a:t>
            </a:r>
            <a:endParaRPr lang="en-US" sz="16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1. last : Prints out the result of the last command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2. ls : Prints out a listing of a user-specified directory or path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Option?: 0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-- Who Am I? --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Shepard</a:t>
            </a:r>
          </a:p>
          <a:p>
            <a:pPr marL="0" indent="0">
              <a:buNone/>
            </a:pPr>
            <a:endParaRPr lang="en-US" sz="16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-- Statistics ---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time: 1 milliseconds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Page Faults: 0</a:t>
            </a:r>
          </a:p>
          <a:p>
            <a:pPr marL="0" indent="0">
              <a:buNone/>
            </a:pP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Page Faults (reclaimed):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Project #1, Midday Commander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CS-3013, C-Term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766A46D-F95D-434C-898D-69BCDAA3C41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Implementation hints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</a:t>
            </a:r>
            <a:r>
              <a:rPr lang="en-US" i="1" dirty="0"/>
              <a:t>0</a:t>
            </a:r>
            <a:r>
              <a:rPr lang="en-US" dirty="0"/>
              <a:t> and </a:t>
            </a:r>
            <a:r>
              <a:rPr lang="en-US" i="1" dirty="0"/>
              <a:t>1</a:t>
            </a:r>
            <a:r>
              <a:rPr lang="en-US" dirty="0"/>
              <a:t> require no arguments.</a:t>
            </a:r>
          </a:p>
          <a:p>
            <a:pPr lvl="1"/>
            <a:r>
              <a:rPr lang="en-US" b="1" dirty="0">
                <a:latin typeface="+mn-lt"/>
                <a:cs typeface="Courier New" pitchFamily="49" charset="0"/>
              </a:rPr>
              <a:t>Construct an argument list with one element — the command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latin typeface="+mn-lt"/>
                <a:cs typeface="Courier New" pitchFamily="49" charset="0"/>
              </a:rPr>
              <a:t>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b="1" dirty="0">
                <a:latin typeface="+mn-lt"/>
                <a:cs typeface="Courier New" pitchFamily="49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endParaRPr lang="en-US" sz="1800" dirty="0"/>
          </a:p>
          <a:p>
            <a:r>
              <a:rPr lang="en-US" dirty="0"/>
              <a:t>Option </a:t>
            </a:r>
            <a:r>
              <a:rPr lang="en-US" i="1" dirty="0"/>
              <a:t>2</a:t>
            </a:r>
            <a:r>
              <a:rPr lang="en-US" dirty="0"/>
              <a:t> requires you to read in a “pathname” and list the files located at that path</a:t>
            </a:r>
          </a:p>
          <a:p>
            <a:pPr lvl="1"/>
            <a:r>
              <a:rPr lang="en-US" b="1" dirty="0">
                <a:cs typeface="Courier New" pitchFamily="49" charset="0"/>
              </a:rPr>
              <a:t>Construct an argument list with two elements —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b="1" dirty="0">
                <a:cs typeface="Courier New" pitchFamily="49" charset="0"/>
              </a:rPr>
              <a:t> command and the input string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latin typeface="+mn-lt"/>
                <a:cs typeface="Courier New" pitchFamily="49" charset="0"/>
              </a:rPr>
              <a:t>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b="1" dirty="0">
                <a:latin typeface="+mn-lt"/>
                <a:cs typeface="Courier New" pitchFamily="49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r>
              <a:rPr lang="en-US" dirty="0"/>
              <a:t>All Phase 1 programming is in parent process!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Project #1, Midday Commander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CS-3013, C-Term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DCF5671-84A2-49EB-BBF9-1E5ECFCD0CB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C3F1-0D2A-4A6B-B90C-EABBF55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—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82A3-0FF7-4ECB-A2C9-A2380E43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dirty="0"/>
              <a:t>,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variant</a:t>
            </a:r>
          </a:p>
          <a:p>
            <a:pPr lvl="1"/>
            <a:r>
              <a:rPr lang="en-US" dirty="0"/>
              <a:t>Be prepared to explain the difference between the variants</a:t>
            </a:r>
          </a:p>
          <a:p>
            <a:pPr lvl="2"/>
            <a:endParaRPr lang="en-US" dirty="0"/>
          </a:p>
          <a:p>
            <a:r>
              <a:rPr lang="en-US" dirty="0"/>
              <a:t>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dirty="0"/>
              <a:t> in parent process wait for command to complete</a:t>
            </a:r>
          </a:p>
          <a:p>
            <a:pPr lvl="2"/>
            <a:endParaRPr lang="en-US" dirty="0"/>
          </a:p>
          <a:p>
            <a:r>
              <a:rPr lang="en-US" dirty="0"/>
              <a:t>In parent process to get statistics </a:t>
            </a:r>
            <a:r>
              <a:rPr lang="en-US" i="1" dirty="0"/>
              <a:t>after</a:t>
            </a:r>
            <a:r>
              <a:rPr lang="en-US" dirty="0"/>
              <a:t> command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getrusage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gettimeofday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End of Phase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2DEFF-BD12-4206-8B7F-CC0C96F6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2DAF4-038B-4441-8CAB-633DFF7771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FA69-9876-4696-80BB-C910048D9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40BF-4369-4326-87D0-8C7057FD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— Extendable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337D-F69B-4CDA-9CFD-AF71DC7B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Make copy of Phase 1</a:t>
            </a:r>
          </a:p>
          <a:p>
            <a:pPr lvl="1"/>
            <a:r>
              <a:rPr lang="en-US" dirty="0"/>
              <a:t>Call it </a:t>
            </a:r>
            <a:r>
              <a:rPr lang="en-US"/>
              <a:t>Phase 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Extend to add a command and other capabilities</a:t>
            </a:r>
          </a:p>
          <a:p>
            <a:pPr lvl="1"/>
            <a:r>
              <a:rPr lang="en-US" dirty="0"/>
              <a:t>Change directory</a:t>
            </a:r>
          </a:p>
          <a:p>
            <a:pPr lvl="1"/>
            <a:r>
              <a:rPr lang="en-US" dirty="0"/>
              <a:t>Print working directory</a:t>
            </a:r>
          </a:p>
          <a:p>
            <a:pPr lvl="1"/>
            <a:r>
              <a:rPr lang="en-US" dirty="0"/>
              <a:t>Exit</a:t>
            </a:r>
          </a:p>
          <a:p>
            <a:pPr lvl="2"/>
            <a:endParaRPr lang="en-US" dirty="0"/>
          </a:p>
          <a:p>
            <a:r>
              <a:rPr lang="en-US" dirty="0"/>
              <a:t>Additional requirements</a:t>
            </a:r>
          </a:p>
          <a:p>
            <a:pPr lvl="1"/>
            <a:r>
              <a:rPr lang="en-US" dirty="0"/>
              <a:t>See Project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755F9-F3F9-4D37-806F-2FDEDCB43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D77EB-DC12-4E97-B302-33AF22047C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6DAC-01EA-4C9C-936A-99F6A5143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BEC322-299C-47CA-8630-EE858F437996}"/>
              </a:ext>
            </a:extLst>
          </p:cNvPr>
          <p:cNvCxnSpPr>
            <a:cxnSpLocks/>
          </p:cNvCxnSpPr>
          <p:nvPr/>
        </p:nvCxnSpPr>
        <p:spPr bwMode="auto">
          <a:xfrm>
            <a:off x="838200" y="1828800"/>
            <a:ext cx="3276600" cy="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657E46-AB84-41B4-8DA4-F7C294811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C837E90-E522-4478-9DB8-BF743915F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D4DE8-F1EC-4A11-B194-D3347F010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#1, Midday Commander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0F93-42F5-46AF-B328-33A4D7EF9F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CS-3013, C-Term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1C55-58A8-418E-9E43-B5B678FA1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57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ADF57FE-7EDB-4DF2-B9E4-09956099994B}" vid="{B4A4218A-D483-4347-924B-870ED04809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339</TotalTime>
  <Words>797</Words>
  <Application>Microsoft Office PowerPoint</Application>
  <PresentationFormat>On-screen Show (4:3)</PresentationFormat>
  <Paragraphs>161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Narrow</vt:lpstr>
      <vt:lpstr>Calibri</vt:lpstr>
      <vt:lpstr>Courier New</vt:lpstr>
      <vt:lpstr>Garamond</vt:lpstr>
      <vt:lpstr>Times New Roman</vt:lpstr>
      <vt:lpstr>Wingdings</vt:lpstr>
      <vt:lpstr>Wingdings 2</vt:lpstr>
      <vt:lpstr>Template</vt:lpstr>
      <vt:lpstr>Programming Project #1 Midday Commander</vt:lpstr>
      <vt:lpstr>Purpose</vt:lpstr>
      <vt:lpstr>Programming Assignment</vt:lpstr>
      <vt:lpstr>Phase 1: Prompt for Command</vt:lpstr>
      <vt:lpstr>Phase 1 (sample output)</vt:lpstr>
      <vt:lpstr>Phase 1 Implementation hints</vt:lpstr>
      <vt:lpstr>Phase 1 — continued</vt:lpstr>
      <vt:lpstr>Phase 2 — Extendable Commander</vt:lpstr>
      <vt:lpstr>Questions?</vt:lpstr>
      <vt:lpstr>Phase 3 — Background Execution</vt:lpstr>
      <vt:lpstr>Notes</vt:lpstr>
      <vt:lpstr>By convention</vt:lpstr>
      <vt:lpstr>Deliverables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 #1 Midday Commander</dc:title>
  <dc:creator>hugh</dc:creator>
  <dc:description>Redesign of slides created by Randal E. Bryant and David R. O'Hallaron</dc:description>
  <cp:lastModifiedBy>hugh</cp:lastModifiedBy>
  <cp:revision>34</cp:revision>
  <cp:lastPrinted>1999-09-20T15:19:18Z</cp:lastPrinted>
  <dcterms:created xsi:type="dcterms:W3CDTF">2018-01-14T20:01:06Z</dcterms:created>
  <dcterms:modified xsi:type="dcterms:W3CDTF">2018-01-15T18:22:29Z</dcterms:modified>
</cp:coreProperties>
</file>