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notesMasterIdLst>
    <p:notesMasterId r:id="rId3"/>
  </p:notesMasterIdLst>
  <p:sldIdLst>
    <p:sldId id="256" r:id="rId2"/>
  </p:sldIdLst>
  <p:sldSz cx="42767250"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469"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5A236-8C99-48AB-B810-6C175A6AE361}"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AU"/>
        </a:p>
      </dgm:t>
    </dgm:pt>
    <dgm:pt modelId="{7829382A-AEB5-43C2-995A-1D84AAEED4FB}">
      <dgm:prSet phldrT="[Text]" custT="1"/>
      <dgm:spPr/>
      <dgm:t>
        <a:bodyPr/>
        <a:lstStyle/>
        <a:p>
          <a:r>
            <a:rPr lang="en-AU" sz="4400" dirty="0">
              <a:latin typeface="Times New Roman" panose="02020603050405020304" pitchFamily="18" charset="0"/>
              <a:cs typeface="Times New Roman" panose="02020603050405020304" pitchFamily="18" charset="0"/>
            </a:rPr>
            <a:t>Algorithm</a:t>
          </a:r>
        </a:p>
      </dgm:t>
    </dgm:pt>
    <dgm:pt modelId="{FE87F395-810B-412E-A489-73FBB0AAC4C8}" type="parTrans" cxnId="{7C9496EB-723A-4944-BD06-4A469918EE50}">
      <dgm:prSet/>
      <dgm:spPr/>
      <dgm:t>
        <a:bodyPr/>
        <a:lstStyle/>
        <a:p>
          <a:endParaRPr lang="en-AU" sz="4400">
            <a:latin typeface="Times New Roman" panose="02020603050405020304" pitchFamily="18" charset="0"/>
            <a:cs typeface="Times New Roman" panose="02020603050405020304" pitchFamily="18" charset="0"/>
          </a:endParaRPr>
        </a:p>
      </dgm:t>
    </dgm:pt>
    <dgm:pt modelId="{4D646DE9-2E81-4AEE-82E7-BFE3FCC44FE1}" type="sibTrans" cxnId="{7C9496EB-723A-4944-BD06-4A469918EE50}">
      <dgm:prSet/>
      <dgm:spPr/>
      <dgm:t>
        <a:bodyPr/>
        <a:lstStyle/>
        <a:p>
          <a:endParaRPr lang="en-AU" sz="4400">
            <a:latin typeface="Times New Roman" panose="02020603050405020304" pitchFamily="18" charset="0"/>
            <a:cs typeface="Times New Roman" panose="02020603050405020304" pitchFamily="18" charset="0"/>
          </a:endParaRPr>
        </a:p>
      </dgm:t>
    </dgm:pt>
    <dgm:pt modelId="{01A7C7D3-2B0A-4253-83B5-D6BE1F28A7E8}">
      <dgm:prSet phldrT="[Text]" custT="1"/>
      <dgm:spPr/>
      <dgm:t>
        <a:bodyPr/>
        <a:lstStyle/>
        <a:p>
          <a:r>
            <a:rPr lang="en-AU" sz="4400" dirty="0">
              <a:latin typeface="Times New Roman" panose="02020603050405020304" pitchFamily="18" charset="0"/>
              <a:cs typeface="Times New Roman" panose="02020603050405020304" pitchFamily="18" charset="0"/>
            </a:rPr>
            <a:t>K-means Clustering Algorithm</a:t>
          </a:r>
        </a:p>
      </dgm:t>
    </dgm:pt>
    <dgm:pt modelId="{36F1976F-EDBF-48CD-AE57-8A1B9F7653E9}" type="parTrans" cxnId="{388B3F94-A503-4382-B7E5-ADD702E629D2}">
      <dgm:prSet/>
      <dgm:spPr/>
      <dgm:t>
        <a:bodyPr/>
        <a:lstStyle/>
        <a:p>
          <a:endParaRPr lang="en-AU" sz="4400">
            <a:latin typeface="Times New Roman" panose="02020603050405020304" pitchFamily="18" charset="0"/>
            <a:cs typeface="Times New Roman" panose="02020603050405020304" pitchFamily="18" charset="0"/>
          </a:endParaRPr>
        </a:p>
      </dgm:t>
    </dgm:pt>
    <dgm:pt modelId="{40A58909-B60E-4AFD-B9FE-FE27FA8C368B}" type="sibTrans" cxnId="{388B3F94-A503-4382-B7E5-ADD702E629D2}">
      <dgm:prSet/>
      <dgm:spPr/>
      <dgm:t>
        <a:bodyPr/>
        <a:lstStyle/>
        <a:p>
          <a:endParaRPr lang="en-AU" sz="4400">
            <a:latin typeface="Times New Roman" panose="02020603050405020304" pitchFamily="18" charset="0"/>
            <a:cs typeface="Times New Roman" panose="02020603050405020304" pitchFamily="18" charset="0"/>
          </a:endParaRPr>
        </a:p>
      </dgm:t>
    </dgm:pt>
    <dgm:pt modelId="{CFB08555-AE91-4256-9337-D6623E59FB80}">
      <dgm:prSet phldrT="[Text]" custT="1"/>
      <dgm:spPr/>
      <dgm:t>
        <a:bodyPr/>
        <a:lstStyle/>
        <a:p>
          <a:r>
            <a:rPr lang="en-AU" sz="4400" dirty="0">
              <a:latin typeface="Times New Roman" panose="02020603050405020304" pitchFamily="18" charset="0"/>
              <a:cs typeface="Times New Roman" panose="02020603050405020304" pitchFamily="18" charset="0"/>
            </a:rPr>
            <a:t>Dataset</a:t>
          </a:r>
        </a:p>
      </dgm:t>
    </dgm:pt>
    <dgm:pt modelId="{85EF05BE-3A11-4B2E-8ABE-8F4B6F5AE9F7}" type="parTrans" cxnId="{78D9127E-45C1-49C0-8DE4-5CB4593D52E0}">
      <dgm:prSet/>
      <dgm:spPr/>
      <dgm:t>
        <a:bodyPr/>
        <a:lstStyle/>
        <a:p>
          <a:endParaRPr lang="en-AU" sz="4400">
            <a:latin typeface="Times New Roman" panose="02020603050405020304" pitchFamily="18" charset="0"/>
            <a:cs typeface="Times New Roman" panose="02020603050405020304" pitchFamily="18" charset="0"/>
          </a:endParaRPr>
        </a:p>
      </dgm:t>
    </dgm:pt>
    <dgm:pt modelId="{247F8587-1AF9-4F90-839E-64D02BE9E8B9}" type="sibTrans" cxnId="{78D9127E-45C1-49C0-8DE4-5CB4593D52E0}">
      <dgm:prSet/>
      <dgm:spPr/>
      <dgm:t>
        <a:bodyPr/>
        <a:lstStyle/>
        <a:p>
          <a:endParaRPr lang="en-AU" sz="4400">
            <a:latin typeface="Times New Roman" panose="02020603050405020304" pitchFamily="18" charset="0"/>
            <a:cs typeface="Times New Roman" panose="02020603050405020304" pitchFamily="18" charset="0"/>
          </a:endParaRPr>
        </a:p>
      </dgm:t>
    </dgm:pt>
    <dgm:pt modelId="{D5A92AF9-A9BC-41A4-B77C-325444562AC2}">
      <dgm:prSet phldrT="[Text]" custT="1"/>
      <dgm:spPr/>
      <dgm:t>
        <a:bodyPr/>
        <a:lstStyle/>
        <a:p>
          <a:r>
            <a:rPr lang="en-AU" sz="4400" dirty="0">
              <a:latin typeface="Times New Roman" panose="02020603050405020304" pitchFamily="18" charset="0"/>
              <a:cs typeface="Times New Roman" panose="02020603050405020304" pitchFamily="18" charset="0"/>
            </a:rPr>
            <a:t>World bank dataset of Urban population growth of different countries</a:t>
          </a:r>
        </a:p>
      </dgm:t>
    </dgm:pt>
    <dgm:pt modelId="{6701418C-5008-4206-A5F2-98D9CC671878}" type="parTrans" cxnId="{99F4B10E-70FD-4468-9FD2-A7A969A63700}">
      <dgm:prSet/>
      <dgm:spPr/>
      <dgm:t>
        <a:bodyPr/>
        <a:lstStyle/>
        <a:p>
          <a:endParaRPr lang="en-AU" sz="4400">
            <a:latin typeface="Times New Roman" panose="02020603050405020304" pitchFamily="18" charset="0"/>
            <a:cs typeface="Times New Roman" panose="02020603050405020304" pitchFamily="18" charset="0"/>
          </a:endParaRPr>
        </a:p>
      </dgm:t>
    </dgm:pt>
    <dgm:pt modelId="{DD9804D8-103B-4266-9AC8-317FEF4B3899}" type="sibTrans" cxnId="{99F4B10E-70FD-4468-9FD2-A7A969A63700}">
      <dgm:prSet/>
      <dgm:spPr/>
      <dgm:t>
        <a:bodyPr/>
        <a:lstStyle/>
        <a:p>
          <a:endParaRPr lang="en-AU" sz="4400">
            <a:latin typeface="Times New Roman" panose="02020603050405020304" pitchFamily="18" charset="0"/>
            <a:cs typeface="Times New Roman" panose="02020603050405020304" pitchFamily="18" charset="0"/>
          </a:endParaRPr>
        </a:p>
      </dgm:t>
    </dgm:pt>
    <dgm:pt modelId="{F8690B7F-6E2A-457A-8546-BEFDA24F039D}">
      <dgm:prSet phldrT="[Text]" custT="1"/>
      <dgm:spPr/>
      <dgm:t>
        <a:bodyPr/>
        <a:lstStyle/>
        <a:p>
          <a:r>
            <a:rPr lang="en-AU" sz="4400" dirty="0">
              <a:latin typeface="Times New Roman" panose="02020603050405020304" pitchFamily="18" charset="0"/>
              <a:cs typeface="Times New Roman" panose="02020603050405020304" pitchFamily="18" charset="0"/>
            </a:rPr>
            <a:t>Results</a:t>
          </a:r>
        </a:p>
      </dgm:t>
    </dgm:pt>
    <dgm:pt modelId="{A28355FE-AEE7-4B1A-9C23-F08D2F1041B5}" type="parTrans" cxnId="{EF397EDF-565E-4E25-9799-F9927E8A97B0}">
      <dgm:prSet/>
      <dgm:spPr/>
      <dgm:t>
        <a:bodyPr/>
        <a:lstStyle/>
        <a:p>
          <a:endParaRPr lang="en-AU" sz="4400">
            <a:latin typeface="Times New Roman" panose="02020603050405020304" pitchFamily="18" charset="0"/>
            <a:cs typeface="Times New Roman" panose="02020603050405020304" pitchFamily="18" charset="0"/>
          </a:endParaRPr>
        </a:p>
      </dgm:t>
    </dgm:pt>
    <dgm:pt modelId="{6A5DFB04-4393-41ED-A8B7-83E7D73195D7}" type="sibTrans" cxnId="{EF397EDF-565E-4E25-9799-F9927E8A97B0}">
      <dgm:prSet/>
      <dgm:spPr/>
      <dgm:t>
        <a:bodyPr/>
        <a:lstStyle/>
        <a:p>
          <a:endParaRPr lang="en-AU" sz="4400">
            <a:latin typeface="Times New Roman" panose="02020603050405020304" pitchFamily="18" charset="0"/>
            <a:cs typeface="Times New Roman" panose="02020603050405020304" pitchFamily="18" charset="0"/>
          </a:endParaRPr>
        </a:p>
      </dgm:t>
    </dgm:pt>
    <dgm:pt modelId="{CEDF8D31-5ED8-48CC-A725-76C8368A5E8B}">
      <dgm:prSet phldrT="[Text]" custT="1"/>
      <dgm:spPr/>
      <dgm:t>
        <a:bodyPr/>
        <a:lstStyle/>
        <a:p>
          <a:r>
            <a:rPr lang="en-US" sz="4400" dirty="0">
              <a:latin typeface="Times New Roman" panose="02020603050405020304" pitchFamily="18" charset="0"/>
              <a:cs typeface="Times New Roman" panose="02020603050405020304" pitchFamily="18" charset="0"/>
            </a:rPr>
            <a:t>It was found that some countries experienced rapid population growth while others experienced more moderate growth.</a:t>
          </a:r>
          <a:endParaRPr lang="en-AU" sz="4400" dirty="0">
            <a:latin typeface="Times New Roman" panose="02020603050405020304" pitchFamily="18" charset="0"/>
            <a:cs typeface="Times New Roman" panose="02020603050405020304" pitchFamily="18" charset="0"/>
          </a:endParaRPr>
        </a:p>
      </dgm:t>
    </dgm:pt>
    <dgm:pt modelId="{C844659F-A127-408E-AE7B-8138A5C8BE7E}" type="parTrans" cxnId="{349A422A-7ED3-49A4-BBF7-001BAF3044AD}">
      <dgm:prSet/>
      <dgm:spPr/>
      <dgm:t>
        <a:bodyPr/>
        <a:lstStyle/>
        <a:p>
          <a:endParaRPr lang="en-AU" sz="4400">
            <a:latin typeface="Times New Roman" panose="02020603050405020304" pitchFamily="18" charset="0"/>
            <a:cs typeface="Times New Roman" panose="02020603050405020304" pitchFamily="18" charset="0"/>
          </a:endParaRPr>
        </a:p>
      </dgm:t>
    </dgm:pt>
    <dgm:pt modelId="{56981845-3C5C-465E-89A5-DCC7ABA1ACCB}" type="sibTrans" cxnId="{349A422A-7ED3-49A4-BBF7-001BAF3044AD}">
      <dgm:prSet/>
      <dgm:spPr/>
      <dgm:t>
        <a:bodyPr/>
        <a:lstStyle/>
        <a:p>
          <a:endParaRPr lang="en-AU" sz="4400">
            <a:latin typeface="Times New Roman" panose="02020603050405020304" pitchFamily="18" charset="0"/>
            <a:cs typeface="Times New Roman" panose="02020603050405020304" pitchFamily="18" charset="0"/>
          </a:endParaRPr>
        </a:p>
      </dgm:t>
    </dgm:pt>
    <dgm:pt modelId="{C6148FC6-14A4-4C6F-8469-B26DB1B6503A}" type="pres">
      <dgm:prSet presAssocID="{0FC5A236-8C99-48AB-B810-6C175A6AE361}" presName="Name0" presStyleCnt="0">
        <dgm:presLayoutVars>
          <dgm:chMax val="5"/>
          <dgm:chPref val="5"/>
          <dgm:dir/>
          <dgm:animLvl val="lvl"/>
        </dgm:presLayoutVars>
      </dgm:prSet>
      <dgm:spPr/>
    </dgm:pt>
    <dgm:pt modelId="{5000E717-3AFD-43EA-95BE-48AED6916F3F}" type="pres">
      <dgm:prSet presAssocID="{7829382A-AEB5-43C2-995A-1D84AAEED4FB}" presName="parentText1" presStyleLbl="node1" presStyleIdx="0" presStyleCnt="3">
        <dgm:presLayoutVars>
          <dgm:chMax/>
          <dgm:chPref val="3"/>
          <dgm:bulletEnabled val="1"/>
        </dgm:presLayoutVars>
      </dgm:prSet>
      <dgm:spPr/>
    </dgm:pt>
    <dgm:pt modelId="{00FA5AEB-5916-4FED-AEE4-3C58D177B720}" type="pres">
      <dgm:prSet presAssocID="{7829382A-AEB5-43C2-995A-1D84AAEED4FB}" presName="childText1" presStyleLbl="solidAlignAcc1" presStyleIdx="0" presStyleCnt="3">
        <dgm:presLayoutVars>
          <dgm:chMax val="0"/>
          <dgm:chPref val="0"/>
          <dgm:bulletEnabled val="1"/>
        </dgm:presLayoutVars>
      </dgm:prSet>
      <dgm:spPr/>
    </dgm:pt>
    <dgm:pt modelId="{83386CEE-D8A3-46D2-960C-5515E8E6CA02}" type="pres">
      <dgm:prSet presAssocID="{CFB08555-AE91-4256-9337-D6623E59FB80}" presName="parentText2" presStyleLbl="node1" presStyleIdx="1" presStyleCnt="3">
        <dgm:presLayoutVars>
          <dgm:chMax/>
          <dgm:chPref val="3"/>
          <dgm:bulletEnabled val="1"/>
        </dgm:presLayoutVars>
      </dgm:prSet>
      <dgm:spPr/>
    </dgm:pt>
    <dgm:pt modelId="{49707376-15D3-4151-9A66-7807BBD8260D}" type="pres">
      <dgm:prSet presAssocID="{CFB08555-AE91-4256-9337-D6623E59FB80}" presName="childText2" presStyleLbl="solidAlignAcc1" presStyleIdx="1" presStyleCnt="3">
        <dgm:presLayoutVars>
          <dgm:chMax val="0"/>
          <dgm:chPref val="0"/>
          <dgm:bulletEnabled val="1"/>
        </dgm:presLayoutVars>
      </dgm:prSet>
      <dgm:spPr/>
    </dgm:pt>
    <dgm:pt modelId="{1B636F75-D1F0-4F34-A8FE-CF9EEAE26236}" type="pres">
      <dgm:prSet presAssocID="{F8690B7F-6E2A-457A-8546-BEFDA24F039D}" presName="parentText3" presStyleLbl="node1" presStyleIdx="2" presStyleCnt="3">
        <dgm:presLayoutVars>
          <dgm:chMax/>
          <dgm:chPref val="3"/>
          <dgm:bulletEnabled val="1"/>
        </dgm:presLayoutVars>
      </dgm:prSet>
      <dgm:spPr/>
    </dgm:pt>
    <dgm:pt modelId="{6F7E1E41-1969-4E61-BC4B-98C05F4DDC2D}" type="pres">
      <dgm:prSet presAssocID="{F8690B7F-6E2A-457A-8546-BEFDA24F039D}" presName="childText3" presStyleLbl="solidAlignAcc1" presStyleIdx="2" presStyleCnt="3" custScaleY="110175">
        <dgm:presLayoutVars>
          <dgm:chMax val="0"/>
          <dgm:chPref val="0"/>
          <dgm:bulletEnabled val="1"/>
        </dgm:presLayoutVars>
      </dgm:prSet>
      <dgm:spPr/>
    </dgm:pt>
  </dgm:ptLst>
  <dgm:cxnLst>
    <dgm:cxn modelId="{B6C8E408-B3FD-4B5A-BD30-1EA01C058CA0}" type="presOf" srcId="{7829382A-AEB5-43C2-995A-1D84AAEED4FB}" destId="{5000E717-3AFD-43EA-95BE-48AED6916F3F}" srcOrd="0" destOrd="0" presId="urn:microsoft.com/office/officeart/2009/3/layout/IncreasingArrowsProcess"/>
    <dgm:cxn modelId="{99F4B10E-70FD-4468-9FD2-A7A969A63700}" srcId="{CFB08555-AE91-4256-9337-D6623E59FB80}" destId="{D5A92AF9-A9BC-41A4-B77C-325444562AC2}" srcOrd="0" destOrd="0" parTransId="{6701418C-5008-4206-A5F2-98D9CC671878}" sibTransId="{DD9804D8-103B-4266-9AC8-317FEF4B3899}"/>
    <dgm:cxn modelId="{61DCFD22-4F35-4168-BE61-605C05956C02}" type="presOf" srcId="{D5A92AF9-A9BC-41A4-B77C-325444562AC2}" destId="{49707376-15D3-4151-9A66-7807BBD8260D}" srcOrd="0" destOrd="0" presId="urn:microsoft.com/office/officeart/2009/3/layout/IncreasingArrowsProcess"/>
    <dgm:cxn modelId="{349A422A-7ED3-49A4-BBF7-001BAF3044AD}" srcId="{F8690B7F-6E2A-457A-8546-BEFDA24F039D}" destId="{CEDF8D31-5ED8-48CC-A725-76C8368A5E8B}" srcOrd="0" destOrd="0" parTransId="{C844659F-A127-408E-AE7B-8138A5C8BE7E}" sibTransId="{56981845-3C5C-465E-89A5-DCC7ABA1ACCB}"/>
    <dgm:cxn modelId="{F67E9E72-4A8C-4BB1-B20F-837EBEC0F531}" type="presOf" srcId="{0FC5A236-8C99-48AB-B810-6C175A6AE361}" destId="{C6148FC6-14A4-4C6F-8469-B26DB1B6503A}" srcOrd="0" destOrd="0" presId="urn:microsoft.com/office/officeart/2009/3/layout/IncreasingArrowsProcess"/>
    <dgm:cxn modelId="{78D9127E-45C1-49C0-8DE4-5CB4593D52E0}" srcId="{0FC5A236-8C99-48AB-B810-6C175A6AE361}" destId="{CFB08555-AE91-4256-9337-D6623E59FB80}" srcOrd="1" destOrd="0" parTransId="{85EF05BE-3A11-4B2E-8ABE-8F4B6F5AE9F7}" sibTransId="{247F8587-1AF9-4F90-839E-64D02BE9E8B9}"/>
    <dgm:cxn modelId="{388B3F94-A503-4382-B7E5-ADD702E629D2}" srcId="{7829382A-AEB5-43C2-995A-1D84AAEED4FB}" destId="{01A7C7D3-2B0A-4253-83B5-D6BE1F28A7E8}" srcOrd="0" destOrd="0" parTransId="{36F1976F-EDBF-48CD-AE57-8A1B9F7653E9}" sibTransId="{40A58909-B60E-4AFD-B9FE-FE27FA8C368B}"/>
    <dgm:cxn modelId="{1B340D98-E13C-4A43-A457-9E235210F68A}" type="presOf" srcId="{CEDF8D31-5ED8-48CC-A725-76C8368A5E8B}" destId="{6F7E1E41-1969-4E61-BC4B-98C05F4DDC2D}" srcOrd="0" destOrd="0" presId="urn:microsoft.com/office/officeart/2009/3/layout/IncreasingArrowsProcess"/>
    <dgm:cxn modelId="{7D01A9B5-CC63-42D7-AEBF-8F7CDC7F6045}" type="presOf" srcId="{F8690B7F-6E2A-457A-8546-BEFDA24F039D}" destId="{1B636F75-D1F0-4F34-A8FE-CF9EEAE26236}" srcOrd="0" destOrd="0" presId="urn:microsoft.com/office/officeart/2009/3/layout/IncreasingArrowsProcess"/>
    <dgm:cxn modelId="{7266DDB5-0044-428C-B2A7-CFAE55A0083D}" type="presOf" srcId="{01A7C7D3-2B0A-4253-83B5-D6BE1F28A7E8}" destId="{00FA5AEB-5916-4FED-AEE4-3C58D177B720}" srcOrd="0" destOrd="0" presId="urn:microsoft.com/office/officeart/2009/3/layout/IncreasingArrowsProcess"/>
    <dgm:cxn modelId="{EF397EDF-565E-4E25-9799-F9927E8A97B0}" srcId="{0FC5A236-8C99-48AB-B810-6C175A6AE361}" destId="{F8690B7F-6E2A-457A-8546-BEFDA24F039D}" srcOrd="2" destOrd="0" parTransId="{A28355FE-AEE7-4B1A-9C23-F08D2F1041B5}" sibTransId="{6A5DFB04-4393-41ED-A8B7-83E7D73195D7}"/>
    <dgm:cxn modelId="{BE5DE9E8-E112-4598-8D19-C0858AFC277A}" type="presOf" srcId="{CFB08555-AE91-4256-9337-D6623E59FB80}" destId="{83386CEE-D8A3-46D2-960C-5515E8E6CA02}" srcOrd="0" destOrd="0" presId="urn:microsoft.com/office/officeart/2009/3/layout/IncreasingArrowsProcess"/>
    <dgm:cxn modelId="{7C9496EB-723A-4944-BD06-4A469918EE50}" srcId="{0FC5A236-8C99-48AB-B810-6C175A6AE361}" destId="{7829382A-AEB5-43C2-995A-1D84AAEED4FB}" srcOrd="0" destOrd="0" parTransId="{FE87F395-810B-412E-A489-73FBB0AAC4C8}" sibTransId="{4D646DE9-2E81-4AEE-82E7-BFE3FCC44FE1}"/>
    <dgm:cxn modelId="{09DCFC69-1053-445C-994E-A8BCC4C290C7}" type="presParOf" srcId="{C6148FC6-14A4-4C6F-8469-B26DB1B6503A}" destId="{5000E717-3AFD-43EA-95BE-48AED6916F3F}" srcOrd="0" destOrd="0" presId="urn:microsoft.com/office/officeart/2009/3/layout/IncreasingArrowsProcess"/>
    <dgm:cxn modelId="{7D1BCE87-49E1-4DCB-820C-86AAE9C8F36E}" type="presParOf" srcId="{C6148FC6-14A4-4C6F-8469-B26DB1B6503A}" destId="{00FA5AEB-5916-4FED-AEE4-3C58D177B720}" srcOrd="1" destOrd="0" presId="urn:microsoft.com/office/officeart/2009/3/layout/IncreasingArrowsProcess"/>
    <dgm:cxn modelId="{A09E980A-E95B-43DD-A25F-DBE0B1B94C7D}" type="presParOf" srcId="{C6148FC6-14A4-4C6F-8469-B26DB1B6503A}" destId="{83386CEE-D8A3-46D2-960C-5515E8E6CA02}" srcOrd="2" destOrd="0" presId="urn:microsoft.com/office/officeart/2009/3/layout/IncreasingArrowsProcess"/>
    <dgm:cxn modelId="{027ED19E-50F6-4CDE-AF01-E3D6C18C4B74}" type="presParOf" srcId="{C6148FC6-14A4-4C6F-8469-B26DB1B6503A}" destId="{49707376-15D3-4151-9A66-7807BBD8260D}" srcOrd="3" destOrd="0" presId="urn:microsoft.com/office/officeart/2009/3/layout/IncreasingArrowsProcess"/>
    <dgm:cxn modelId="{230DC0BD-C929-40BF-9CCC-ACAED09D7A9D}" type="presParOf" srcId="{C6148FC6-14A4-4C6F-8469-B26DB1B6503A}" destId="{1B636F75-D1F0-4F34-A8FE-CF9EEAE26236}" srcOrd="4" destOrd="0" presId="urn:microsoft.com/office/officeart/2009/3/layout/IncreasingArrowsProcess"/>
    <dgm:cxn modelId="{8B3E1229-14D9-413C-8843-E7B6A5DA1935}" type="presParOf" srcId="{C6148FC6-14A4-4C6F-8469-B26DB1B6503A}" destId="{6F7E1E41-1969-4E61-BC4B-98C05F4DDC2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0E717-3AFD-43EA-95BE-48AED6916F3F}">
      <dsp:nvSpPr>
        <dsp:cNvPr id="0" name=""/>
        <dsp:cNvSpPr/>
      </dsp:nvSpPr>
      <dsp:spPr>
        <a:xfrm>
          <a:off x="779223" y="-96153"/>
          <a:ext cx="16276797" cy="23705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254000" bIns="376320" numCol="1" spcCol="1270" anchor="ctr"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Algorithm</a:t>
          </a:r>
        </a:p>
      </dsp:txBody>
      <dsp:txXfrm>
        <a:off x="779223" y="496477"/>
        <a:ext cx="15684167" cy="1185261"/>
      </dsp:txXfrm>
    </dsp:sp>
    <dsp:sp modelId="{00FA5AEB-5916-4FED-AEE4-3C58D177B720}">
      <dsp:nvSpPr>
        <dsp:cNvPr id="0" name=""/>
        <dsp:cNvSpPr/>
      </dsp:nvSpPr>
      <dsp:spPr>
        <a:xfrm>
          <a:off x="779223" y="1731860"/>
          <a:ext cx="5013253" cy="45664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K-means Clustering Algorithm</a:t>
          </a:r>
        </a:p>
      </dsp:txBody>
      <dsp:txXfrm>
        <a:off x="779223" y="1731860"/>
        <a:ext cx="5013253" cy="4566497"/>
      </dsp:txXfrm>
    </dsp:sp>
    <dsp:sp modelId="{83386CEE-D8A3-46D2-960C-5515E8E6CA02}">
      <dsp:nvSpPr>
        <dsp:cNvPr id="0" name=""/>
        <dsp:cNvSpPr/>
      </dsp:nvSpPr>
      <dsp:spPr>
        <a:xfrm>
          <a:off x="5792477" y="694020"/>
          <a:ext cx="11263544" cy="23705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254000" bIns="376320" numCol="1" spcCol="1270" anchor="ctr"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Dataset</a:t>
          </a:r>
        </a:p>
      </dsp:txBody>
      <dsp:txXfrm>
        <a:off x="5792477" y="1286650"/>
        <a:ext cx="10670914" cy="1185261"/>
      </dsp:txXfrm>
    </dsp:sp>
    <dsp:sp modelId="{49707376-15D3-4151-9A66-7807BBD8260D}">
      <dsp:nvSpPr>
        <dsp:cNvPr id="0" name=""/>
        <dsp:cNvSpPr/>
      </dsp:nvSpPr>
      <dsp:spPr>
        <a:xfrm>
          <a:off x="5792477" y="2522034"/>
          <a:ext cx="5013253" cy="456649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World bank dataset of Urban population growth of different countries</a:t>
          </a:r>
        </a:p>
      </dsp:txBody>
      <dsp:txXfrm>
        <a:off x="5792477" y="2522034"/>
        <a:ext cx="5013253" cy="4566497"/>
      </dsp:txXfrm>
    </dsp:sp>
    <dsp:sp modelId="{1B636F75-D1F0-4F34-A8FE-CF9EEAE26236}">
      <dsp:nvSpPr>
        <dsp:cNvPr id="0" name=""/>
        <dsp:cNvSpPr/>
      </dsp:nvSpPr>
      <dsp:spPr>
        <a:xfrm>
          <a:off x="10805731" y="1484194"/>
          <a:ext cx="6250290" cy="2370521"/>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254000" bIns="376320" numCol="1" spcCol="1270" anchor="ctr" anchorCtr="0">
          <a:noAutofit/>
        </a:bodyPr>
        <a:lstStyle/>
        <a:p>
          <a:pPr marL="0" lvl="0" indent="0" algn="l" defTabSz="1955800">
            <a:lnSpc>
              <a:spcPct val="90000"/>
            </a:lnSpc>
            <a:spcBef>
              <a:spcPct val="0"/>
            </a:spcBef>
            <a:spcAft>
              <a:spcPct val="35000"/>
            </a:spcAft>
            <a:buNone/>
          </a:pPr>
          <a:r>
            <a:rPr lang="en-AU" sz="4400" kern="1200" dirty="0">
              <a:latin typeface="Times New Roman" panose="02020603050405020304" pitchFamily="18" charset="0"/>
              <a:cs typeface="Times New Roman" panose="02020603050405020304" pitchFamily="18" charset="0"/>
            </a:rPr>
            <a:t>Results</a:t>
          </a:r>
        </a:p>
      </dsp:txBody>
      <dsp:txXfrm>
        <a:off x="10805731" y="2076824"/>
        <a:ext cx="5657660" cy="1185261"/>
      </dsp:txXfrm>
    </dsp:sp>
    <dsp:sp modelId="{6F7E1E41-1969-4E61-BC4B-98C05F4DDC2D}">
      <dsp:nvSpPr>
        <dsp:cNvPr id="0" name=""/>
        <dsp:cNvSpPr/>
      </dsp:nvSpPr>
      <dsp:spPr>
        <a:xfrm>
          <a:off x="10805731" y="3083288"/>
          <a:ext cx="5013253" cy="495750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latin typeface="Times New Roman" panose="02020603050405020304" pitchFamily="18" charset="0"/>
              <a:cs typeface="Times New Roman" panose="02020603050405020304" pitchFamily="18" charset="0"/>
            </a:rPr>
            <a:t>It was found that some countries experienced rapid population growth while others experienced more moderate growth.</a:t>
          </a:r>
          <a:endParaRPr lang="en-AU" sz="4400" kern="1200" dirty="0">
            <a:latin typeface="Times New Roman" panose="02020603050405020304" pitchFamily="18" charset="0"/>
            <a:cs typeface="Times New Roman" panose="02020603050405020304" pitchFamily="18" charset="0"/>
          </a:endParaRPr>
        </a:p>
      </dsp:txBody>
      <dsp:txXfrm>
        <a:off x="10805731" y="3083288"/>
        <a:ext cx="5013253" cy="4957508"/>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F4B7-4AA3-4721-96A4-2CFF721AAC93}" type="datetimeFigureOut">
              <a:rPr lang="en-AU" smtClean="0"/>
              <a:t>20/01/2023</a:t>
            </a:fld>
            <a:endParaRPr lang="en-AU"/>
          </a:p>
        </p:txBody>
      </p:sp>
      <p:sp>
        <p:nvSpPr>
          <p:cNvPr id="4" name="Slide Image Placeholder 3"/>
          <p:cNvSpPr>
            <a:spLocks noGrp="1" noRot="1" noChangeAspect="1"/>
          </p:cNvSpPr>
          <p:nvPr>
            <p:ph type="sldImg" idx="2"/>
          </p:nvPr>
        </p:nvSpPr>
        <p:spPr>
          <a:xfrm>
            <a:off x="1249363" y="1143000"/>
            <a:ext cx="43592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B95AF-6D05-4E15-A139-C59DCBA30803}" type="slidenum">
              <a:rPr lang="en-AU" smtClean="0"/>
              <a:t>‹#›</a:t>
            </a:fld>
            <a:endParaRPr lang="en-AU"/>
          </a:p>
        </p:txBody>
      </p:sp>
    </p:spTree>
    <p:extLst>
      <p:ext uri="{BB962C8B-B14F-4D97-AF65-F5344CB8AC3E}">
        <p14:creationId xmlns:p14="http://schemas.microsoft.com/office/powerpoint/2010/main" val="2245850252"/>
      </p:ext>
    </p:extLst>
  </p:cSld>
  <p:clrMap bg1="lt1" tx1="dk1" bg2="lt2" tx2="dk2" accent1="accent1" accent2="accent2" accent3="accent3" accent4="accent4" accent5="accent5" accent6="accent6" hlink="hlink" folHlink="folHlink"/>
  <p:notesStyle>
    <a:lvl1pPr marL="0" algn="l" defTabSz="3505992" rtl="0" eaLnBrk="1" latinLnBrk="0" hangingPunct="1">
      <a:defRPr sz="4601" kern="1200">
        <a:solidFill>
          <a:schemeClr val="tx1"/>
        </a:solidFill>
        <a:latin typeface="+mn-lt"/>
        <a:ea typeface="+mn-ea"/>
        <a:cs typeface="+mn-cs"/>
      </a:defRPr>
    </a:lvl1pPr>
    <a:lvl2pPr marL="1752996" algn="l" defTabSz="3505992" rtl="0" eaLnBrk="1" latinLnBrk="0" hangingPunct="1">
      <a:defRPr sz="4601" kern="1200">
        <a:solidFill>
          <a:schemeClr val="tx1"/>
        </a:solidFill>
        <a:latin typeface="+mn-lt"/>
        <a:ea typeface="+mn-ea"/>
        <a:cs typeface="+mn-cs"/>
      </a:defRPr>
    </a:lvl2pPr>
    <a:lvl3pPr marL="3505992" algn="l" defTabSz="3505992" rtl="0" eaLnBrk="1" latinLnBrk="0" hangingPunct="1">
      <a:defRPr sz="4601" kern="1200">
        <a:solidFill>
          <a:schemeClr val="tx1"/>
        </a:solidFill>
        <a:latin typeface="+mn-lt"/>
        <a:ea typeface="+mn-ea"/>
        <a:cs typeface="+mn-cs"/>
      </a:defRPr>
    </a:lvl3pPr>
    <a:lvl4pPr marL="5258989" algn="l" defTabSz="3505992" rtl="0" eaLnBrk="1" latinLnBrk="0" hangingPunct="1">
      <a:defRPr sz="4601" kern="1200">
        <a:solidFill>
          <a:schemeClr val="tx1"/>
        </a:solidFill>
        <a:latin typeface="+mn-lt"/>
        <a:ea typeface="+mn-ea"/>
        <a:cs typeface="+mn-cs"/>
      </a:defRPr>
    </a:lvl4pPr>
    <a:lvl5pPr marL="7011985" algn="l" defTabSz="3505992" rtl="0" eaLnBrk="1" latinLnBrk="0" hangingPunct="1">
      <a:defRPr sz="4601" kern="1200">
        <a:solidFill>
          <a:schemeClr val="tx1"/>
        </a:solidFill>
        <a:latin typeface="+mn-lt"/>
        <a:ea typeface="+mn-ea"/>
        <a:cs typeface="+mn-cs"/>
      </a:defRPr>
    </a:lvl5pPr>
    <a:lvl6pPr marL="8764981" algn="l" defTabSz="3505992" rtl="0" eaLnBrk="1" latinLnBrk="0" hangingPunct="1">
      <a:defRPr sz="4601" kern="1200">
        <a:solidFill>
          <a:schemeClr val="tx1"/>
        </a:solidFill>
        <a:latin typeface="+mn-lt"/>
        <a:ea typeface="+mn-ea"/>
        <a:cs typeface="+mn-cs"/>
      </a:defRPr>
    </a:lvl6pPr>
    <a:lvl7pPr marL="10517977" algn="l" defTabSz="3505992" rtl="0" eaLnBrk="1" latinLnBrk="0" hangingPunct="1">
      <a:defRPr sz="4601" kern="1200">
        <a:solidFill>
          <a:schemeClr val="tx1"/>
        </a:solidFill>
        <a:latin typeface="+mn-lt"/>
        <a:ea typeface="+mn-ea"/>
        <a:cs typeface="+mn-cs"/>
      </a:defRPr>
    </a:lvl7pPr>
    <a:lvl8pPr marL="12270974" algn="l" defTabSz="3505992" rtl="0" eaLnBrk="1" latinLnBrk="0" hangingPunct="1">
      <a:defRPr sz="4601" kern="1200">
        <a:solidFill>
          <a:schemeClr val="tx1"/>
        </a:solidFill>
        <a:latin typeface="+mn-lt"/>
        <a:ea typeface="+mn-ea"/>
        <a:cs typeface="+mn-cs"/>
      </a:defRPr>
    </a:lvl8pPr>
    <a:lvl9pPr marL="14023970" algn="l" defTabSz="3505992" rtl="0" eaLnBrk="1" latinLnBrk="0" hangingPunct="1">
      <a:defRPr sz="46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4B95AF-6D05-4E15-A139-C59DCBA30803}" type="slidenum">
              <a:rPr lang="en-AU" smtClean="0"/>
              <a:t>1</a:t>
            </a:fld>
            <a:endParaRPr lang="en-AU"/>
          </a:p>
        </p:txBody>
      </p:sp>
    </p:spTree>
    <p:extLst>
      <p:ext uri="{BB962C8B-B14F-4D97-AF65-F5344CB8AC3E}">
        <p14:creationId xmlns:p14="http://schemas.microsoft.com/office/powerpoint/2010/main" val="228867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5155269" y="10536481"/>
            <a:ext cx="32456713" cy="7266051"/>
          </a:xfrm>
          <a:solidFill>
            <a:srgbClr val="FFFFFF"/>
          </a:solidFill>
          <a:ln w="38100">
            <a:solidFill>
              <a:srgbClr val="404040"/>
            </a:solidFill>
          </a:ln>
        </p:spPr>
        <p:txBody>
          <a:bodyPr lIns="274320" rIns="274320" anchor="ctr" anchorCtr="1">
            <a:normAutofit/>
          </a:bodyPr>
          <a:lstStyle>
            <a:lvl1pPr algn="ctr">
              <a:defRPr sz="15451">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9454240" y="19214669"/>
            <a:ext cx="23858780" cy="5473615"/>
          </a:xfrm>
          <a:noFill/>
        </p:spPr>
        <p:txBody>
          <a:bodyPr>
            <a:normAutofit/>
          </a:bodyPr>
          <a:lstStyle>
            <a:lvl1pPr marL="0" indent="0" algn="ctr">
              <a:buNone/>
              <a:defRPr sz="8388">
                <a:solidFill>
                  <a:schemeClr val="tx1">
                    <a:lumMod val="75000"/>
                    <a:lumOff val="25000"/>
                  </a:schemeClr>
                </a:solidFill>
              </a:defRPr>
            </a:lvl1pPr>
            <a:lvl2pPr marL="2018355" indent="0" algn="ctr">
              <a:buNone/>
              <a:defRPr sz="8388"/>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04533D4-6B6C-41B7-BDE3-72DEF0F04252}" type="datetimeFigureOut">
              <a:rPr lang="en-AU" smtClean="0"/>
              <a:t>20/01/2023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4813460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66993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53494" y="4137613"/>
            <a:ext cx="4929487" cy="219999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11611" y="4137613"/>
            <a:ext cx="22057939" cy="219999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4533D4-6B6C-41B7-BDE3-72DEF0F04252}" type="datetimeFigureOut">
              <a:rPr lang="en-AU" smtClean="0"/>
              <a:t>20/01/2023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60165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4533D4-6B6C-41B7-BDE3-72DEF0F04252}" type="datetimeFigureOut">
              <a:rPr lang="en-AU" smtClean="0"/>
              <a:t>20/01/2023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418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5174837" y="10536481"/>
            <a:ext cx="32460343" cy="7266051"/>
          </a:xfrm>
          <a:solidFill>
            <a:srgbClr val="FFFFFF"/>
          </a:solidFill>
          <a:ln w="38100">
            <a:solidFill>
              <a:srgbClr val="404040"/>
            </a:solidFill>
          </a:ln>
        </p:spPr>
        <p:txBody>
          <a:bodyPr lIns="274320" rIns="274320" anchor="ctr" anchorCtr="1">
            <a:normAutofit/>
          </a:bodyPr>
          <a:lstStyle>
            <a:lvl1pPr>
              <a:defRPr sz="15451">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9454240" y="19214320"/>
            <a:ext cx="23858780" cy="5584810"/>
          </a:xfrm>
        </p:spPr>
        <p:txBody>
          <a:bodyPr anchor="t" anchorCtr="1">
            <a:normAutofit/>
          </a:bodyPr>
          <a:lstStyle>
            <a:lvl1pPr marL="0" indent="0">
              <a:buNone/>
              <a:defRPr sz="8388">
                <a:solidFill>
                  <a:schemeClr val="tx1"/>
                </a:solidFill>
              </a:defRPr>
            </a:lvl1pPr>
            <a:lvl2pPr marL="2018355" indent="0">
              <a:buNone/>
              <a:defRPr sz="8388">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704533D4-6B6C-41B7-BDE3-72DEF0F04252}" type="datetimeFigureOut">
              <a:rPr lang="en-AU" smtClean="0"/>
              <a:t>20/01/2023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15563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55266" y="11645865"/>
            <a:ext cx="15378358" cy="136939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33624" y="11645865"/>
            <a:ext cx="15390018" cy="136939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04533D4-6B6C-41B7-BDE3-72DEF0F04252}" type="datetimeFigureOut">
              <a:rPr lang="en-AU" smtClean="0"/>
              <a:t>20/01/2023</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12652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55264" y="10212849"/>
            <a:ext cx="15378362" cy="3108251"/>
          </a:xfrm>
        </p:spPr>
        <p:txBody>
          <a:bodyPr anchor="b" anchorCtr="1">
            <a:normAutofit/>
          </a:bodyPr>
          <a:lstStyle>
            <a:lvl1pPr marL="0" indent="0" algn="ctr">
              <a:buNone/>
              <a:defRPr sz="8388" b="0" cap="all" spc="441" baseline="0">
                <a:solidFill>
                  <a:schemeClr val="accent2">
                    <a:lumMod val="75000"/>
                  </a:schemeClr>
                </a:solidFill>
              </a:defRPr>
            </a:lvl1pPr>
            <a:lvl2pPr marL="2018355" indent="0">
              <a:buNone/>
              <a:defRPr sz="8388"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4" name="Content Placeholder 3"/>
          <p:cNvSpPr>
            <a:spLocks noGrp="1"/>
          </p:cNvSpPr>
          <p:nvPr>
            <p:ph sz="half" idx="2"/>
          </p:nvPr>
        </p:nvSpPr>
        <p:spPr>
          <a:xfrm>
            <a:off x="5155264" y="13876139"/>
            <a:ext cx="15378362" cy="11463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22233624" y="13876139"/>
            <a:ext cx="15390018" cy="11463684"/>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22233624" y="10212849"/>
            <a:ext cx="15390018" cy="3108251"/>
          </a:xfrm>
        </p:spPr>
        <p:txBody>
          <a:bodyPr anchor="b" anchorCtr="1">
            <a:normAutofit/>
          </a:bodyPr>
          <a:lstStyle>
            <a:lvl1pPr marL="0" indent="0" algn="ctr">
              <a:buNone/>
              <a:defRPr sz="8388" b="0" cap="all" spc="441" baseline="0">
                <a:solidFill>
                  <a:schemeClr val="accent2">
                    <a:lumMod val="75000"/>
                  </a:schemeClr>
                </a:solidFill>
              </a:defRPr>
            </a:lvl1pPr>
            <a:lvl2pPr marL="2018355" indent="0">
              <a:buNone/>
              <a:defRPr sz="8388"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Edit Master text styles</a:t>
            </a:r>
          </a:p>
        </p:txBody>
      </p:sp>
      <p:sp>
        <p:nvSpPr>
          <p:cNvPr id="7" name="Date Placeholder 6"/>
          <p:cNvSpPr>
            <a:spLocks noGrp="1"/>
          </p:cNvSpPr>
          <p:nvPr>
            <p:ph type="dt" sz="half" idx="10"/>
          </p:nvPr>
        </p:nvSpPr>
        <p:spPr/>
        <p:txBody>
          <a:bodyPr/>
          <a:lstStyle/>
          <a:p>
            <a:fld id="{704533D4-6B6C-41B7-BDE3-72DEF0F04252}" type="datetimeFigureOut">
              <a:rPr lang="en-AU" smtClean="0"/>
              <a:t>20/01/2023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9665C62-F852-4C5B-AC63-640AAB65F70E}"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292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533D4-6B6C-41B7-BDE3-72DEF0F04252}" type="datetimeFigureOut">
              <a:rPr lang="en-AU" smtClean="0"/>
              <a:t>20/01/2023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280381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533D4-6B6C-41B7-BDE3-72DEF0F04252}" type="datetimeFigureOut">
              <a:rPr lang="en-AU" smtClean="0"/>
              <a:t>20/01/2023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53746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21383625" cy="302752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996622" y="9905572"/>
            <a:ext cx="15390382" cy="5039234"/>
          </a:xfrm>
          <a:solidFill>
            <a:srgbClr val="FFFFFF"/>
          </a:solidFill>
          <a:ln>
            <a:solidFill>
              <a:srgbClr val="404040"/>
            </a:solidFill>
          </a:ln>
        </p:spPr>
        <p:txBody>
          <a:bodyPr anchor="ctr" anchorCtr="1">
            <a:normAutofit/>
          </a:bodyPr>
          <a:lstStyle>
            <a:lvl1pPr>
              <a:defRPr sz="9271">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23628906" y="3552292"/>
            <a:ext cx="16893064" cy="23170630"/>
          </a:xfrm>
        </p:spPr>
        <p:txBody>
          <a:bodyPr>
            <a:normAutofit/>
          </a:bodyPr>
          <a:lstStyle>
            <a:lvl1pPr>
              <a:defRPr sz="8388">
                <a:solidFill>
                  <a:schemeClr val="tx1"/>
                </a:solidFill>
              </a:defRPr>
            </a:lvl1pPr>
            <a:lvl2pPr>
              <a:defRPr sz="7063">
                <a:solidFill>
                  <a:schemeClr val="tx1"/>
                </a:solidFill>
              </a:defRPr>
            </a:lvl2pPr>
            <a:lvl3pPr>
              <a:defRPr sz="7063">
                <a:solidFill>
                  <a:schemeClr val="tx1"/>
                </a:solidFill>
              </a:defRPr>
            </a:lvl3pPr>
            <a:lvl4pPr>
              <a:defRPr sz="7063">
                <a:solidFill>
                  <a:schemeClr val="tx1"/>
                </a:solidFill>
              </a:defRPr>
            </a:lvl4pPr>
            <a:lvl5pPr>
              <a:defRPr sz="7063">
                <a:solidFill>
                  <a:schemeClr val="tx1"/>
                </a:solidFill>
              </a:defRPr>
            </a:lvl5pPr>
            <a:lvl6pPr>
              <a:defRPr sz="7063"/>
            </a:lvl6pPr>
            <a:lvl7pPr>
              <a:defRPr sz="7063"/>
            </a:lvl7pPr>
            <a:lvl8pPr>
              <a:defRPr sz="7063"/>
            </a:lvl8pPr>
            <a:lvl9pPr>
              <a:defRPr sz="70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36159" y="15671409"/>
            <a:ext cx="13311307" cy="9685755"/>
          </a:xfrm>
        </p:spPr>
        <p:txBody>
          <a:bodyPr anchor="t" anchorCtr="1">
            <a:normAutofit/>
          </a:bodyPr>
          <a:lstStyle>
            <a:lvl1pPr marL="0" indent="0" algn="ctr">
              <a:buNone/>
              <a:defRPr sz="6622">
                <a:solidFill>
                  <a:srgbClr val="FFFFFF"/>
                </a:solidFill>
              </a:defRPr>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9" name="Date Placeholder 8"/>
          <p:cNvSpPr>
            <a:spLocks noGrp="1"/>
          </p:cNvSpPr>
          <p:nvPr>
            <p:ph type="dt" sz="half" idx="10"/>
          </p:nvPr>
        </p:nvSpPr>
        <p:spPr/>
        <p:txBody>
          <a:bodyPr/>
          <a:lstStyle/>
          <a:p>
            <a:fld id="{704533D4-6B6C-41B7-BDE3-72DEF0F04252}" type="datetimeFigureOut">
              <a:rPr lang="en-AU" smtClean="0"/>
              <a:t>20/01/2023</a:t>
            </a:fld>
            <a:endParaRPr lang="en-AU"/>
          </a:p>
        </p:txBody>
      </p:sp>
      <p:sp>
        <p:nvSpPr>
          <p:cNvPr id="10" name="Footer Placeholder 9"/>
          <p:cNvSpPr>
            <a:spLocks noGrp="1"/>
          </p:cNvSpPr>
          <p:nvPr>
            <p:ph type="ftr" sz="quarter" idx="11"/>
          </p:nvPr>
        </p:nvSpPr>
        <p:spPr>
          <a:xfrm>
            <a:off x="2996621" y="27530260"/>
            <a:ext cx="17802841" cy="1412843"/>
          </a:xfrm>
        </p:spPr>
        <p:txBody>
          <a:bodyPr>
            <a:normAutofit/>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140876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7" y="0"/>
            <a:ext cx="21383620" cy="302752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2993708" y="9905566"/>
            <a:ext cx="15396210" cy="5045869"/>
          </a:xfrm>
          <a:solidFill>
            <a:srgbClr val="FFFFFF"/>
          </a:solidFill>
          <a:ln>
            <a:solidFill>
              <a:srgbClr val="262626"/>
            </a:solidFill>
          </a:ln>
        </p:spPr>
        <p:txBody>
          <a:bodyPr anchor="ctr" anchorCtr="1">
            <a:noAutofit/>
          </a:bodyPr>
          <a:lstStyle>
            <a:lvl1pPr>
              <a:defRPr sz="9271">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383627" y="-186172"/>
            <a:ext cx="21405013" cy="30275213"/>
          </a:xfrm>
          <a:solidFill>
            <a:schemeClr val="bg1">
              <a:lumMod val="75000"/>
            </a:schemeClr>
          </a:solidFill>
        </p:spPr>
        <p:txBody>
          <a:bodyPr anchor="t"/>
          <a:lstStyle>
            <a:lvl1pPr marL="0" indent="0">
              <a:buNone/>
              <a:defRPr sz="14127">
                <a:solidFill>
                  <a:schemeClr val="bg1">
                    <a:lumMod val="85000"/>
                    <a:lumOff val="15000"/>
                  </a:schemeClr>
                </a:solidFill>
              </a:defRPr>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4036159" y="15671416"/>
            <a:ext cx="13311307" cy="9685759"/>
          </a:xfrm>
        </p:spPr>
        <p:txBody>
          <a:bodyPr anchor="t" anchorCtr="1">
            <a:normAutofit/>
          </a:bodyPr>
          <a:lstStyle>
            <a:lvl1pPr marL="0" indent="0" algn="ctr">
              <a:buNone/>
              <a:defRPr sz="6622">
                <a:solidFill>
                  <a:srgbClr val="FFFFFF"/>
                </a:solidFill>
              </a:defRPr>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04533D4-6B6C-41B7-BDE3-72DEF0F04252}" type="datetimeFigureOut">
              <a:rPr lang="en-AU" smtClean="0"/>
              <a:t>20/01/2023</a:t>
            </a:fld>
            <a:endParaRPr lang="en-AU"/>
          </a:p>
        </p:txBody>
      </p:sp>
      <p:sp>
        <p:nvSpPr>
          <p:cNvPr id="9" name="Footer Placeholder 8"/>
          <p:cNvSpPr>
            <a:spLocks noGrp="1"/>
          </p:cNvSpPr>
          <p:nvPr>
            <p:ph type="ftr" sz="quarter" idx="11"/>
          </p:nvPr>
        </p:nvSpPr>
        <p:spPr>
          <a:xfrm>
            <a:off x="2993708" y="27530260"/>
            <a:ext cx="17791176" cy="1412843"/>
          </a:xfrm>
        </p:spPr>
        <p:txBody>
          <a:bodyPr>
            <a:normAutofit/>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69665C62-F852-4C5B-AC63-640AAB65F70E}" type="slidenum">
              <a:rPr lang="en-AU" smtClean="0"/>
              <a:t>‹#›</a:t>
            </a:fld>
            <a:endParaRPr lang="en-AU"/>
          </a:p>
        </p:txBody>
      </p:sp>
    </p:spTree>
    <p:extLst>
      <p:ext uri="{BB962C8B-B14F-4D97-AF65-F5344CB8AC3E}">
        <p14:creationId xmlns:p14="http://schemas.microsoft.com/office/powerpoint/2010/main" val="96345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7511609" y="4258713"/>
            <a:ext cx="27771375" cy="524770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11609" y="11645872"/>
            <a:ext cx="27771375" cy="13693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964015" y="27541773"/>
            <a:ext cx="9659627" cy="1430184"/>
          </a:xfrm>
          <a:prstGeom prst="rect">
            <a:avLst/>
          </a:prstGeom>
        </p:spPr>
        <p:txBody>
          <a:bodyPr vert="horz" lIns="91440" tIns="45720" rIns="91440" bIns="45720" rtlCol="0" anchor="ctr"/>
          <a:lstStyle>
            <a:lvl1pPr algn="r">
              <a:defRPr sz="4415">
                <a:solidFill>
                  <a:schemeClr val="tx1">
                    <a:alpha val="70000"/>
                  </a:schemeClr>
                </a:solidFill>
              </a:defRPr>
            </a:lvl1pPr>
          </a:lstStyle>
          <a:p>
            <a:fld id="{704533D4-6B6C-41B7-BDE3-72DEF0F04252}" type="datetimeFigureOut">
              <a:rPr lang="en-AU" smtClean="0"/>
              <a:t>20/01/2023</a:t>
            </a:fld>
            <a:endParaRPr lang="en-AU"/>
          </a:p>
        </p:txBody>
      </p:sp>
      <p:sp>
        <p:nvSpPr>
          <p:cNvPr id="5" name="Footer Placeholder 4"/>
          <p:cNvSpPr>
            <a:spLocks noGrp="1"/>
          </p:cNvSpPr>
          <p:nvPr>
            <p:ph type="ftr" sz="quarter" idx="3"/>
          </p:nvPr>
        </p:nvSpPr>
        <p:spPr>
          <a:xfrm>
            <a:off x="5155264" y="27530260"/>
            <a:ext cx="21311897" cy="1412843"/>
          </a:xfrm>
          <a:prstGeom prst="rect">
            <a:avLst/>
          </a:prstGeom>
        </p:spPr>
        <p:txBody>
          <a:bodyPr vert="horz" lIns="91440" tIns="45720" rIns="91440" bIns="45720" rtlCol="0" anchor="ctr"/>
          <a:lstStyle>
            <a:lvl1pPr algn="l">
              <a:defRPr sz="4415">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38539691" y="27449526"/>
            <a:ext cx="1710690" cy="1614678"/>
          </a:xfrm>
          <a:prstGeom prst="ellipse">
            <a:avLst/>
          </a:prstGeom>
          <a:solidFill>
            <a:srgbClr val="1D1D1D">
              <a:alpha val="69804"/>
            </a:srgbClr>
          </a:solidFill>
        </p:spPr>
        <p:txBody>
          <a:bodyPr vert="horz" lIns="18288" tIns="45720" rIns="18288" bIns="45720" rtlCol="0" anchor="ctr">
            <a:noAutofit/>
          </a:bodyPr>
          <a:lstStyle>
            <a:lvl1pPr algn="ctr">
              <a:defRPr sz="4856" spc="0" baseline="0">
                <a:solidFill>
                  <a:srgbClr val="FFFFFF"/>
                </a:solidFill>
              </a:defRPr>
            </a:lvl1pPr>
          </a:lstStyle>
          <a:p>
            <a:fld id="{69665C62-F852-4C5B-AC63-640AAB65F70E}" type="slidenum">
              <a:rPr lang="en-AU" smtClean="0"/>
              <a:t>‹#›</a:t>
            </a:fld>
            <a:endParaRPr lang="en-AU"/>
          </a:p>
        </p:txBody>
      </p:sp>
    </p:spTree>
    <p:extLst>
      <p:ext uri="{BB962C8B-B14F-4D97-AF65-F5344CB8AC3E}">
        <p14:creationId xmlns:p14="http://schemas.microsoft.com/office/powerpoint/2010/main" val="28993591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036710" rtl="0" eaLnBrk="1" latinLnBrk="0" hangingPunct="1">
        <a:lnSpc>
          <a:spcPct val="90000"/>
        </a:lnSpc>
        <a:spcBef>
          <a:spcPct val="0"/>
        </a:spcBef>
        <a:buNone/>
        <a:defRPr sz="11478" kern="1200" cap="all" spc="883" baseline="0">
          <a:solidFill>
            <a:srgbClr val="262626"/>
          </a:solidFill>
          <a:latin typeface="+mj-lt"/>
          <a:ea typeface="+mj-ea"/>
          <a:cs typeface="+mj-cs"/>
        </a:defRPr>
      </a:lvl1pPr>
    </p:titleStyle>
    <p:bodyStyle>
      <a:lvl1pPr marL="1009178" indent="-1009178" algn="l" defTabSz="4036710" rtl="0" eaLnBrk="1" latinLnBrk="0" hangingPunct="1">
        <a:lnSpc>
          <a:spcPct val="100000"/>
        </a:lnSpc>
        <a:spcBef>
          <a:spcPts val="4415"/>
        </a:spcBef>
        <a:buClr>
          <a:schemeClr val="accent2"/>
        </a:buClr>
        <a:buFont typeface="Arial" panose="020B0604020202020204" pitchFamily="34" charset="0"/>
        <a:buChar char="•"/>
        <a:defRPr sz="7946" kern="1200">
          <a:solidFill>
            <a:schemeClr val="tx1">
              <a:lumMod val="85000"/>
              <a:lumOff val="15000"/>
            </a:schemeClr>
          </a:solidFill>
          <a:latin typeface="+mn-lt"/>
          <a:ea typeface="+mn-ea"/>
          <a:cs typeface="+mn-cs"/>
        </a:defRPr>
      </a:lvl1pPr>
      <a:lvl2pPr marL="2018355"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lumMod val="85000"/>
              <a:lumOff val="15000"/>
            </a:schemeClr>
          </a:solidFill>
          <a:latin typeface="+mn-lt"/>
          <a:ea typeface="+mn-ea"/>
          <a:cs typeface="+mn-cs"/>
        </a:defRPr>
      </a:lvl2pPr>
      <a:lvl3pPr marL="3027533"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lumMod val="85000"/>
              <a:lumOff val="15000"/>
            </a:schemeClr>
          </a:solidFill>
          <a:latin typeface="+mn-lt"/>
          <a:ea typeface="+mn-ea"/>
          <a:cs typeface="+mn-cs"/>
        </a:defRPr>
      </a:lvl3pPr>
      <a:lvl4pPr marL="4036710"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lumMod val="85000"/>
              <a:lumOff val="15000"/>
            </a:schemeClr>
          </a:solidFill>
          <a:latin typeface="+mn-lt"/>
          <a:ea typeface="+mn-ea"/>
          <a:cs typeface="+mn-cs"/>
        </a:defRPr>
      </a:lvl4pPr>
      <a:lvl5pPr marL="5045888"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lumMod val="85000"/>
              <a:lumOff val="15000"/>
            </a:schemeClr>
          </a:solidFill>
          <a:latin typeface="+mn-lt"/>
          <a:ea typeface="+mn-ea"/>
          <a:cs typeface="+mn-cs"/>
        </a:defRPr>
      </a:lvl5pPr>
      <a:lvl6pPr marL="5802771"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solidFill>
          <a:latin typeface="+mn-lt"/>
          <a:ea typeface="+mn-ea"/>
          <a:cs typeface="+mn-cs"/>
        </a:defRPr>
      </a:lvl6pPr>
      <a:lvl7pPr marL="6559654"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a:solidFill>
            <a:schemeClr val="tx1"/>
          </a:solidFill>
          <a:latin typeface="+mn-lt"/>
          <a:ea typeface="+mn-ea"/>
          <a:cs typeface="+mn-cs"/>
        </a:defRPr>
      </a:lvl7pPr>
      <a:lvl8pPr marL="7316537"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baseline="0">
          <a:solidFill>
            <a:schemeClr val="tx1"/>
          </a:solidFill>
          <a:latin typeface="+mn-lt"/>
          <a:ea typeface="+mn-ea"/>
          <a:cs typeface="+mn-cs"/>
        </a:defRPr>
      </a:lvl8pPr>
      <a:lvl9pPr marL="8073420" indent="-1009178" algn="l" defTabSz="4036710" rtl="0" eaLnBrk="1" latinLnBrk="0" hangingPunct="1">
        <a:lnSpc>
          <a:spcPct val="100000"/>
        </a:lnSpc>
        <a:spcBef>
          <a:spcPts val="4415"/>
        </a:spcBef>
        <a:buClr>
          <a:schemeClr val="accent2"/>
        </a:buClr>
        <a:buFont typeface="Arial" panose="020B0604020202020204" pitchFamily="34" charset="0"/>
        <a:buChar char="•"/>
        <a:defRPr sz="7063" kern="1200" baseline="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9FFE5D-6A06-4179-86DD-01159892A958}"/>
              </a:ext>
            </a:extLst>
          </p:cNvPr>
          <p:cNvSpPr/>
          <p:nvPr/>
        </p:nvSpPr>
        <p:spPr>
          <a:xfrm>
            <a:off x="7832111" y="1628552"/>
            <a:ext cx="23388118" cy="1107996"/>
          </a:xfrm>
          <a:prstGeom prst="rect">
            <a:avLst/>
          </a:prstGeom>
        </p:spPr>
        <p:txBody>
          <a:bodyPr wrap="square">
            <a:spAutoFit/>
          </a:bodyPr>
          <a:lstStyle/>
          <a:p>
            <a:pPr algn="just"/>
            <a:r>
              <a:rPr lang="en-US" sz="6600" b="1" dirty="0">
                <a:latin typeface="Times New Roman" panose="02020603050405020304" pitchFamily="18" charset="0"/>
                <a:cs typeface="Times New Roman" panose="02020603050405020304" pitchFamily="18" charset="0"/>
              </a:rPr>
              <a:t>                     Urban Population Growth of Different Countries </a:t>
            </a:r>
            <a:endParaRPr lang="en-AU" sz="6600" b="1"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69CCB47D-137E-4648-A49C-7E97F175230C}"/>
              </a:ext>
            </a:extLst>
          </p:cNvPr>
          <p:cNvGraphicFramePr/>
          <p:nvPr>
            <p:extLst>
              <p:ext uri="{D42A27DB-BD31-4B8C-83A1-F6EECF244321}">
                <p14:modId xmlns:p14="http://schemas.microsoft.com/office/powerpoint/2010/main" val="2634699212"/>
              </p:ext>
            </p:extLst>
          </p:nvPr>
        </p:nvGraphicFramePr>
        <p:xfrm>
          <a:off x="1001395" y="3713533"/>
          <a:ext cx="17835245" cy="7944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A2C49EB3-D389-49D0-83E9-C452A64C6B93}"/>
              </a:ext>
            </a:extLst>
          </p:cNvPr>
          <p:cNvSpPr/>
          <p:nvPr/>
        </p:nvSpPr>
        <p:spPr>
          <a:xfrm>
            <a:off x="818516" y="13566606"/>
            <a:ext cx="19892644" cy="4401205"/>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Clustering is the collection of similar functions of the data, or it can be the classification of similar data types or functions. Here there is the use of K-mean Clustering, which is the type of clustering that uses the K-mean algorithms. K-mean clustering is also called an Unsupervised Learning Algorithm. This K-mean clustering is used to classify the unlabeled datasets into different clusters. The k-mean algorithm is used to identify the k number of centroids of the dataset, and then it allocates the data to the nearest cluster keeping the centroid value as small as possible, and the means in k-means refers to the averaging of data and finding of the centroid.</a:t>
            </a:r>
            <a:endParaRPr lang="en-AU"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BDE7D4E-D7E2-4870-8259-8CC10DDE0AC7}"/>
              </a:ext>
            </a:extLst>
          </p:cNvPr>
          <p:cNvSpPr/>
          <p:nvPr/>
        </p:nvSpPr>
        <p:spPr>
          <a:xfrm>
            <a:off x="909956" y="12225204"/>
            <a:ext cx="4374916" cy="1311449"/>
          </a:xfrm>
          <a:prstGeom prst="rect">
            <a:avLst/>
          </a:prstGeom>
        </p:spPr>
        <p:txBody>
          <a:bodyPr wrap="squar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F269D2-D469-49E9-8EE1-5F5EEEF28A89}"/>
              </a:ext>
            </a:extLst>
          </p:cNvPr>
          <p:cNvPicPr/>
          <p:nvPr/>
        </p:nvPicPr>
        <p:blipFill>
          <a:blip r:embed="rId8"/>
          <a:stretch>
            <a:fillRect/>
          </a:stretch>
        </p:blipFill>
        <p:spPr>
          <a:xfrm>
            <a:off x="818516" y="20150561"/>
            <a:ext cx="12577444" cy="9154319"/>
          </a:xfrm>
          <a:prstGeom prst="rect">
            <a:avLst/>
          </a:prstGeom>
        </p:spPr>
      </p:pic>
      <p:sp>
        <p:nvSpPr>
          <p:cNvPr id="7" name="Rectangle 6">
            <a:extLst>
              <a:ext uri="{FF2B5EF4-FFF2-40B4-BE49-F238E27FC236}">
                <a16:creationId xmlns:a16="http://schemas.microsoft.com/office/drawing/2014/main" id="{E50E2043-5984-4B2F-A9F1-1941D225700D}"/>
              </a:ext>
            </a:extLst>
          </p:cNvPr>
          <p:cNvSpPr/>
          <p:nvPr/>
        </p:nvSpPr>
        <p:spPr>
          <a:xfrm>
            <a:off x="909956" y="18272084"/>
            <a:ext cx="17181307" cy="1311449"/>
          </a:xfrm>
          <a:prstGeom prst="rect">
            <a:avLst/>
          </a:prstGeom>
        </p:spPr>
        <p:txBody>
          <a:bodyPr wrap="non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Country-wise Urban population growth (annual %)</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9B05A53-F786-4A42-B493-9DB87F57BFFD}"/>
              </a:ext>
            </a:extLst>
          </p:cNvPr>
          <p:cNvSpPr/>
          <p:nvPr/>
        </p:nvSpPr>
        <p:spPr>
          <a:xfrm>
            <a:off x="13899103" y="20230614"/>
            <a:ext cx="6812057" cy="7478970"/>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The bar chart above demonstrates the urban population growth of different countries in percentages. China and India have experienced steady population growth throughout the decades, while the United States has seen more moderate growth. The chart also reveals the differences in population growth between countries.  </a:t>
            </a:r>
            <a:endParaRPr lang="en-AU"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1F91C5C-F487-4C77-9F28-11D942FA867E}"/>
              </a:ext>
            </a:extLst>
          </p:cNvPr>
          <p:cNvSpPr/>
          <p:nvPr/>
        </p:nvSpPr>
        <p:spPr>
          <a:xfrm>
            <a:off x="1001395" y="2774981"/>
            <a:ext cx="6830716" cy="1311449"/>
          </a:xfrm>
          <a:prstGeom prst="rect">
            <a:avLst/>
          </a:prstGeom>
        </p:spPr>
        <p:txBody>
          <a:bodyPr wrap="none">
            <a:spAutoFit/>
          </a:bodyPr>
          <a:lstStyle/>
          <a:p>
            <a:pPr algn="just">
              <a:lnSpc>
                <a:spcPct val="150000"/>
              </a:lnSpc>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Executive Summary</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6E4409A-8128-40B7-863D-2D35720F1E4B}"/>
              </a:ext>
            </a:extLst>
          </p:cNvPr>
          <p:cNvPicPr/>
          <p:nvPr/>
        </p:nvPicPr>
        <p:blipFill>
          <a:blip r:embed="rId9"/>
          <a:stretch>
            <a:fillRect/>
          </a:stretch>
        </p:blipFill>
        <p:spPr>
          <a:xfrm>
            <a:off x="22056093" y="5687383"/>
            <a:ext cx="10816588" cy="8211497"/>
          </a:xfrm>
          <a:prstGeom prst="rect">
            <a:avLst/>
          </a:prstGeom>
        </p:spPr>
      </p:pic>
      <p:sp>
        <p:nvSpPr>
          <p:cNvPr id="11" name="Rectangle 10">
            <a:extLst>
              <a:ext uri="{FF2B5EF4-FFF2-40B4-BE49-F238E27FC236}">
                <a16:creationId xmlns:a16="http://schemas.microsoft.com/office/drawing/2014/main" id="{EF68E67C-9DB8-4D6E-9DA3-E89A0D744904}"/>
              </a:ext>
            </a:extLst>
          </p:cNvPr>
          <p:cNvSpPr/>
          <p:nvPr/>
        </p:nvSpPr>
        <p:spPr>
          <a:xfrm>
            <a:off x="21947835" y="3232181"/>
            <a:ext cx="19818020" cy="1938992"/>
          </a:xfrm>
          <a:prstGeom prst="rect">
            <a:avLst/>
          </a:prstGeom>
        </p:spPr>
        <p:txBody>
          <a:bodyPr wrap="square">
            <a:spAutoFit/>
          </a:bodyPr>
          <a:lstStyle/>
          <a:p>
            <a:pPr algn="just">
              <a:spcBef>
                <a:spcPts val="1200"/>
              </a:spcBef>
            </a:pPr>
            <a:r>
              <a:rPr lang="en-US" sz="6000" b="1" kern="0" dirty="0">
                <a:latin typeface="Times New Roman" panose="02020603050405020304" pitchFamily="18" charset="0"/>
                <a:ea typeface="Times New Roman" panose="02020603050405020304" pitchFamily="18" charset="0"/>
                <a:cs typeface="Times New Roman" panose="02020603050405020304" pitchFamily="18" charset="0"/>
              </a:rPr>
              <a:t>Basic K-means clustering on the basis of urban population growth (annual %)</a:t>
            </a:r>
            <a:endParaRPr lang="en-AU" sz="6000"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08C6CE7-2E36-401B-87AA-8AFF422D6A3F}"/>
              </a:ext>
            </a:extLst>
          </p:cNvPr>
          <p:cNvSpPr/>
          <p:nvPr/>
        </p:nvSpPr>
        <p:spPr>
          <a:xfrm>
            <a:off x="33469276" y="5687383"/>
            <a:ext cx="8296580" cy="5016758"/>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The red cluster of the dot defines the cluster of C1, the Pink cluster of the dot defines the cluster of C2, the dark pink cluster of the dot defines the cluster of C1, the blue cluster of dot defines the cluster of C4 and at last green cluster of dot defines the cluster of C5.</a:t>
            </a:r>
            <a:endParaRPr lang="en-AU" sz="4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27782894-C31C-4566-AF1A-B37C7D80F198}"/>
              </a:ext>
            </a:extLst>
          </p:cNvPr>
          <p:cNvPicPr/>
          <p:nvPr/>
        </p:nvPicPr>
        <p:blipFill>
          <a:blip r:embed="rId10"/>
          <a:stretch>
            <a:fillRect/>
          </a:stretch>
        </p:blipFill>
        <p:spPr>
          <a:xfrm>
            <a:off x="22056091" y="16328908"/>
            <a:ext cx="10816589" cy="7478970"/>
          </a:xfrm>
          <a:prstGeom prst="rect">
            <a:avLst/>
          </a:prstGeom>
        </p:spPr>
      </p:pic>
      <p:sp>
        <p:nvSpPr>
          <p:cNvPr id="14" name="Rectangle 13">
            <a:extLst>
              <a:ext uri="{FF2B5EF4-FFF2-40B4-BE49-F238E27FC236}">
                <a16:creationId xmlns:a16="http://schemas.microsoft.com/office/drawing/2014/main" id="{8BFBE44D-1D7A-4169-910E-F92BD9AE691E}"/>
              </a:ext>
            </a:extLst>
          </p:cNvPr>
          <p:cNvSpPr/>
          <p:nvPr/>
        </p:nvSpPr>
        <p:spPr>
          <a:xfrm>
            <a:off x="21947835" y="14829750"/>
            <a:ext cx="18796556" cy="1015663"/>
          </a:xfrm>
          <a:prstGeom prst="rect">
            <a:avLst/>
          </a:prstGeom>
        </p:spPr>
        <p:txBody>
          <a:bodyPr wrap="none">
            <a:spAutoFit/>
          </a:bodyPr>
          <a:lstStyle/>
          <a:p>
            <a:r>
              <a:rPr lang="en-AU" sz="6000" b="1" dirty="0">
                <a:latin typeface="Times New Roman" panose="02020603050405020304" pitchFamily="18" charset="0"/>
                <a:cs typeface="Times New Roman" panose="02020603050405020304" pitchFamily="18" charset="0"/>
              </a:rPr>
              <a:t>Plotting best fit for urban population growth (annual %)</a:t>
            </a:r>
          </a:p>
        </p:txBody>
      </p:sp>
      <p:sp>
        <p:nvSpPr>
          <p:cNvPr id="15" name="Rectangle 14">
            <a:extLst>
              <a:ext uri="{FF2B5EF4-FFF2-40B4-BE49-F238E27FC236}">
                <a16:creationId xmlns:a16="http://schemas.microsoft.com/office/drawing/2014/main" id="{0F956F1D-7950-471C-8147-0E3E59A93CB5}"/>
              </a:ext>
            </a:extLst>
          </p:cNvPr>
          <p:cNvSpPr/>
          <p:nvPr/>
        </p:nvSpPr>
        <p:spPr>
          <a:xfrm>
            <a:off x="33469275" y="16273363"/>
            <a:ext cx="8296579" cy="8094524"/>
          </a:xfrm>
          <a:prstGeom prst="rect">
            <a:avLst/>
          </a:prstGeom>
        </p:spPr>
        <p:txBody>
          <a:bodyPr wrap="square">
            <a:spAutoFit/>
          </a:bodyPr>
          <a:lstStyle/>
          <a:p>
            <a:pPr algn="just"/>
            <a:r>
              <a:rPr lang="en-US" sz="4000" dirty="0">
                <a:latin typeface="Times New Roman" panose="02020603050405020304" pitchFamily="18" charset="0"/>
                <a:ea typeface="Calibri" panose="020F0502020204030204" pitchFamily="34" charset="0"/>
                <a:cs typeface="Times New Roman" panose="02020603050405020304" pitchFamily="18" charset="0"/>
              </a:rPr>
              <a:t>The green dot in the diagram represents the cluster of population, while the blue line indicates the best-fit line. This line represents the general trend of population growth, which in this case is from low to high. The cluster diagram can help identify the population growth pattern over time for a particular region. It is a useful tool for policymakers to use when making decisions about population growth, as it provides a visual representation of the data. </a:t>
            </a:r>
            <a:endParaRPr lang="en-AU" sz="4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A024701-495E-4EA7-8B74-852BEBCC955C}"/>
              </a:ext>
            </a:extLst>
          </p:cNvPr>
          <p:cNvSpPr/>
          <p:nvPr/>
        </p:nvSpPr>
        <p:spPr>
          <a:xfrm>
            <a:off x="22056091" y="25779834"/>
            <a:ext cx="19709763" cy="3785652"/>
          </a:xfrm>
          <a:prstGeom prst="rect">
            <a:avLst/>
          </a:prstGeom>
        </p:spPr>
        <p:txBody>
          <a:bodyPr wrap="square">
            <a:spAutoFit/>
          </a:bodyPr>
          <a:lstStyle/>
          <a:p>
            <a:pPr algn="just">
              <a:spcAft>
                <a:spcPts val="1000"/>
              </a:spcAft>
            </a:pPr>
            <a:r>
              <a:rPr lang="en-US" sz="4000" dirty="0">
                <a:latin typeface="Times New Roman" panose="02020603050405020304" pitchFamily="18" charset="0"/>
                <a:ea typeface="Calibri" panose="020F0502020204030204" pitchFamily="34" charset="0"/>
                <a:cs typeface="Times New Roman" panose="02020603050405020304" pitchFamily="18" charset="0"/>
              </a:rPr>
              <a:t>After the analysis and the implementation of the K-mean clustering on the basis of the urban population growth percentage of different cities, this concludes in the results of 5 clusters which have their different centroids (</a:t>
            </a:r>
            <a:r>
              <a:rPr lang="en-US" sz="4000" dirty="0" err="1">
                <a:latin typeface="Times New Roman" panose="02020603050405020304" pitchFamily="18" charset="0"/>
                <a:ea typeface="Calibri" panose="020F0502020204030204" pitchFamily="34" charset="0"/>
                <a:cs typeface="Times New Roman" panose="02020603050405020304" pitchFamily="18" charset="0"/>
              </a:rPr>
              <a:t>centre</a:t>
            </a:r>
            <a:r>
              <a:rPr lang="en-US" sz="4000" dirty="0">
                <a:latin typeface="Times New Roman" panose="02020603050405020304" pitchFamily="18" charset="0"/>
                <a:ea typeface="Calibri" panose="020F0502020204030204" pitchFamily="34" charset="0"/>
                <a:cs typeface="Times New Roman" panose="02020603050405020304" pitchFamily="18" charset="0"/>
              </a:rPr>
              <a:t> of clusters). The five clusters are represented by red, pink, </a:t>
            </a:r>
            <a:r>
              <a:rPr lang="en-US" sz="4000" dirty="0" err="1">
                <a:latin typeface="Times New Roman" panose="02020603050405020304" pitchFamily="18" charset="0"/>
                <a:ea typeface="Calibri" panose="020F0502020204030204" pitchFamily="34" charset="0"/>
                <a:cs typeface="Times New Roman" panose="02020603050405020304" pitchFamily="18" charset="0"/>
              </a:rPr>
              <a:t>Bringle</a:t>
            </a:r>
            <a:r>
              <a:rPr lang="en-US" sz="4000" dirty="0">
                <a:latin typeface="Times New Roman" panose="02020603050405020304" pitchFamily="18" charset="0"/>
                <a:ea typeface="Calibri" panose="020F0502020204030204" pitchFamily="34" charset="0"/>
                <a:cs typeface="Times New Roman" panose="02020603050405020304" pitchFamily="18" charset="0"/>
              </a:rPr>
              <a:t>, blue and green, and their centroids are represented by their </a:t>
            </a:r>
            <a:r>
              <a:rPr lang="en-US" sz="4000" dirty="0" err="1">
                <a:latin typeface="Times New Roman" panose="02020603050405020304" pitchFamily="18" charset="0"/>
                <a:ea typeface="Calibri" panose="020F0502020204030204" pitchFamily="34" charset="0"/>
                <a:cs typeface="Times New Roman" panose="02020603050405020304" pitchFamily="18" charset="0"/>
              </a:rPr>
              <a:t>colours</a:t>
            </a:r>
            <a:r>
              <a:rPr lang="en-US" sz="4000" dirty="0">
                <a:latin typeface="Times New Roman" panose="02020603050405020304" pitchFamily="18" charset="0"/>
                <a:ea typeface="Calibri" panose="020F0502020204030204" pitchFamily="34" charset="0"/>
                <a:cs typeface="Times New Roman" panose="02020603050405020304" pitchFamily="18" charset="0"/>
              </a:rPr>
              <a:t>, respectively. In the graph there is illustrated there is minimum overlapping, and there is a visible of the different clusters and their centroids in the graph.</a:t>
            </a:r>
            <a:endParaRPr lang="en-AU" sz="4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A2CC0249-D61E-4CC8-A25B-055AB346A82F}"/>
              </a:ext>
            </a:extLst>
          </p:cNvPr>
          <p:cNvSpPr/>
          <p:nvPr/>
        </p:nvSpPr>
        <p:spPr>
          <a:xfrm>
            <a:off x="22088476" y="24587830"/>
            <a:ext cx="3861955" cy="1015663"/>
          </a:xfrm>
          <a:prstGeom prst="rect">
            <a:avLst/>
          </a:prstGeom>
        </p:spPr>
        <p:txBody>
          <a:bodyPr wrap="none">
            <a:spAutoFit/>
          </a:bodyPr>
          <a:lstStyle/>
          <a:p>
            <a:r>
              <a:rPr lang="en-AU" sz="6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298055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484</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 New Roman</vt:lpstr>
      <vt:lpstr>Parcel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2023-01-13T18:51:41Z</dcterms:created>
  <dcterms:modified xsi:type="dcterms:W3CDTF">2023-01-20T09:23:34Z</dcterms:modified>
</cp:coreProperties>
</file>