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90" r:id="rId2"/>
    <p:sldId id="284" r:id="rId3"/>
    <p:sldId id="310" r:id="rId4"/>
    <p:sldId id="308" r:id="rId5"/>
    <p:sldId id="311" r:id="rId6"/>
    <p:sldId id="277" r:id="rId7"/>
    <p:sldId id="309" r:id="rId8"/>
    <p:sldId id="301" r:id="rId9"/>
    <p:sldId id="302" r:id="rId10"/>
    <p:sldId id="320" r:id="rId11"/>
    <p:sldId id="313" r:id="rId12"/>
    <p:sldId id="319" r:id="rId13"/>
    <p:sldId id="292" r:id="rId14"/>
    <p:sldId id="316" r:id="rId15"/>
    <p:sldId id="317" r:id="rId16"/>
    <p:sldId id="318" r:id="rId17"/>
    <p:sldId id="314" r:id="rId18"/>
    <p:sldId id="315"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55" d="100"/>
          <a:sy n="55" d="100"/>
        </p:scale>
        <p:origin x="5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7FFD47E-904A-4F5A-AAB0-C0BABC400D6D}" type="datetimeFigureOut">
              <a:rPr lang="en-IN" smtClean="0"/>
              <a:t>14-08-2024</a:t>
            </a:fld>
            <a:endParaRPr lang="en-IN"/>
          </a:p>
        </p:txBody>
      </p:sp>
      <p:sp>
        <p:nvSpPr>
          <p:cNvPr id="4" name="Slide Image Placeholder 3"/>
          <p:cNvSpPr>
            <a:spLocks noGrp="1" noRot="1" noChangeAspect="1" noEditPoints="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noEditPoints="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1ECA205-23FC-47EE-8EC1-AD5A1D377AB8}" type="slidenum">
              <a:rPr lang="en-IN" smtClean="0"/>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A07AC65-2E7C-4D51-BDBA-991783005D3D}"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extLst>
      <p:ext uri="{BB962C8B-B14F-4D97-AF65-F5344CB8AC3E}">
        <p14:creationId xmlns:p14="http://schemas.microsoft.com/office/powerpoint/2010/main" val="2579121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E62FA-EA2E-4933-F638-29505FC0D2D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C90DCF4-2BD2-A3FE-F3F0-210720FADFA6}"/>
              </a:ext>
            </a:extLst>
          </p:cNvPr>
          <p:cNvSpPr>
            <a:spLocks noGrp="1" noEditPoints="1"/>
          </p:cNvSpPr>
          <p:nvPr>
            <p:ph type="body" idx="3"/>
          </p:nvPr>
        </p:nvSpPr>
        <p:spPr>
          <a:prstGeom prst="rect">
            <a:avLst/>
          </a:prstGeom>
        </p:spPr>
        <p:txBody>
          <a:bodyPr/>
          <a:lstStyle/>
          <a:p>
            <a:endParaRPr lang="en-US"/>
          </a:p>
        </p:txBody>
      </p:sp>
    </p:spTree>
    <p:extLst>
      <p:ext uri="{BB962C8B-B14F-4D97-AF65-F5344CB8AC3E}">
        <p14:creationId xmlns:p14="http://schemas.microsoft.com/office/powerpoint/2010/main" val="3194157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E62FA-EA2E-4933-F638-29505FC0D2D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C90DCF4-2BD2-A3FE-F3F0-210720FADFA6}"/>
              </a:ext>
            </a:extLst>
          </p:cNvPr>
          <p:cNvSpPr>
            <a:spLocks noGrp="1" noEditPoints="1"/>
          </p:cNvSpPr>
          <p:nvPr>
            <p:ph type="body" idx="3"/>
          </p:nvPr>
        </p:nvSpPr>
        <p:spPr>
          <a:prstGeom prst="rect">
            <a:avLst/>
          </a:prstGeom>
        </p:spPr>
        <p:txBody>
          <a:bodyPr/>
          <a:lstStyle/>
          <a:p>
            <a:endParaRPr lang="en-US"/>
          </a:p>
        </p:txBody>
      </p:sp>
    </p:spTree>
    <p:extLst>
      <p:ext uri="{BB962C8B-B14F-4D97-AF65-F5344CB8AC3E}">
        <p14:creationId xmlns:p14="http://schemas.microsoft.com/office/powerpoint/2010/main" val="205171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959CF5D-7EF9-49FE-A631-CE376C5918FA}"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959CF5D-7EF9-49FE-A631-CE376C5918FA}" type="slidenum">
              <a:rPr lang="en-US" smtClean="0"/>
              <a:t>14</a:t>
            </a:fld>
            <a:endParaRPr lang="en-US"/>
          </a:p>
        </p:txBody>
      </p:sp>
    </p:spTree>
    <p:extLst>
      <p:ext uri="{BB962C8B-B14F-4D97-AF65-F5344CB8AC3E}">
        <p14:creationId xmlns:p14="http://schemas.microsoft.com/office/powerpoint/2010/main" val="474081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959CF5D-7EF9-49FE-A631-CE376C5918FA}" type="slidenum">
              <a:rPr lang="en-US" smtClean="0"/>
              <a:t>15</a:t>
            </a:fld>
            <a:endParaRPr lang="en-US"/>
          </a:p>
        </p:txBody>
      </p:sp>
    </p:spTree>
    <p:extLst>
      <p:ext uri="{BB962C8B-B14F-4D97-AF65-F5344CB8AC3E}">
        <p14:creationId xmlns:p14="http://schemas.microsoft.com/office/powerpoint/2010/main" val="545669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E62FA-EA2E-4933-F638-29505FC0D2D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C90DCF4-2BD2-A3FE-F3F0-210720FADFA6}"/>
              </a:ext>
            </a:extLst>
          </p:cNvPr>
          <p:cNvSpPr>
            <a:spLocks noGrp="1" noEditPoints="1"/>
          </p:cNvSpPr>
          <p:nvPr>
            <p:ph type="body" idx="3"/>
          </p:nvPr>
        </p:nvSpPr>
        <p:spPr>
          <a:prstGeom prst="rect">
            <a:avLst/>
          </a:prstGeom>
        </p:spPr>
        <p:txBody>
          <a:bodyPr/>
          <a:lstStyle/>
          <a:p>
            <a:endParaRPr lang="en-US"/>
          </a:p>
        </p:txBody>
      </p:sp>
    </p:spTree>
    <p:extLst>
      <p:ext uri="{BB962C8B-B14F-4D97-AF65-F5344CB8AC3E}">
        <p14:creationId xmlns:p14="http://schemas.microsoft.com/office/powerpoint/2010/main" val="117146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D8EDC-C0C6-D1B6-303D-8B71D06959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B8AB82-82A9-6550-9637-1BD3C8B05944}"/>
              </a:ext>
            </a:extLst>
          </p:cNvPr>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a:extLst>
              <a:ext uri="{FF2B5EF4-FFF2-40B4-BE49-F238E27FC236}">
                <a16:creationId xmlns:a16="http://schemas.microsoft.com/office/drawing/2014/main" id="{90D62000-1A61-DBF0-51E8-F71B08A5529E}"/>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7791530-CD4C-645F-2E57-1D394EC73800}"/>
              </a:ext>
            </a:extLst>
          </p:cNvPr>
          <p:cNvSpPr>
            <a:spLocks noGrp="1" noEditPoints="1"/>
          </p:cNvSpPr>
          <p:nvPr>
            <p:ph type="sldNum" sz="quarter" idx="5"/>
          </p:nvPr>
        </p:nvSpPr>
        <p:spPr>
          <a:prstGeom prst="rect">
            <a:avLst/>
          </a:prstGeom>
        </p:spPr>
        <p:txBody>
          <a:bodyPr/>
          <a:lstStyle/>
          <a:p>
            <a:fld id="{3959CF5D-7EF9-49FE-A631-CE376C5918FA}" type="slidenum">
              <a:rPr lang="en-US" smtClean="0"/>
              <a:t>17</a:t>
            </a:fld>
            <a:endParaRPr lang="en-US"/>
          </a:p>
        </p:txBody>
      </p:sp>
    </p:spTree>
    <p:extLst>
      <p:ext uri="{BB962C8B-B14F-4D97-AF65-F5344CB8AC3E}">
        <p14:creationId xmlns:p14="http://schemas.microsoft.com/office/powerpoint/2010/main" val="3515387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CE06C-1752-87A6-27C8-ACDD64B5E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6359AB-7510-B197-1504-21C2A550A033}"/>
              </a:ext>
            </a:extLst>
          </p:cNvPr>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a:extLst>
              <a:ext uri="{FF2B5EF4-FFF2-40B4-BE49-F238E27FC236}">
                <a16:creationId xmlns:a16="http://schemas.microsoft.com/office/drawing/2014/main" id="{E42CDD01-E7A3-0564-937D-B4B2468B398E}"/>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FF7AD20-AA09-A706-AEF7-806102D32496}"/>
              </a:ext>
            </a:extLst>
          </p:cNvPr>
          <p:cNvSpPr>
            <a:spLocks noGrp="1" noEditPoints="1"/>
          </p:cNvSpPr>
          <p:nvPr>
            <p:ph type="sldNum" sz="quarter" idx="5"/>
          </p:nvPr>
        </p:nvSpPr>
        <p:spPr>
          <a:prstGeom prst="rect">
            <a:avLst/>
          </a:prstGeom>
        </p:spPr>
        <p:txBody>
          <a:bodyPr/>
          <a:lstStyle/>
          <a:p>
            <a:fld id="{3959CF5D-7EF9-49FE-A631-CE376C5918FA}" type="slidenum">
              <a:rPr lang="en-US" smtClean="0"/>
              <a:t>18</a:t>
            </a:fld>
            <a:endParaRPr lang="en-US"/>
          </a:p>
        </p:txBody>
      </p:sp>
    </p:spTree>
    <p:extLst>
      <p:ext uri="{BB962C8B-B14F-4D97-AF65-F5344CB8AC3E}">
        <p14:creationId xmlns:p14="http://schemas.microsoft.com/office/powerpoint/2010/main" val="281550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327BC22-A45A-4132-847B-263E483C1734}"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05751-200B-89AB-45BD-9505B3DAD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31489A-2B12-F94A-AB87-943E8EF42F39}"/>
              </a:ext>
            </a:extLst>
          </p:cNvPr>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a:extLst>
              <a:ext uri="{FF2B5EF4-FFF2-40B4-BE49-F238E27FC236}">
                <a16:creationId xmlns:a16="http://schemas.microsoft.com/office/drawing/2014/main" id="{59EB242F-F653-582F-DA77-CEC6871E4FA6}"/>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0F17175-3927-8945-EA36-CAC0E31614D2}"/>
              </a:ext>
            </a:extLst>
          </p:cNvPr>
          <p:cNvSpPr>
            <a:spLocks noGrp="1" noEditPoints="1"/>
          </p:cNvSpPr>
          <p:nvPr>
            <p:ph type="sldNum" sz="quarter" idx="5"/>
          </p:nvPr>
        </p:nvSpPr>
        <p:spPr>
          <a:prstGeom prst="rect">
            <a:avLst/>
          </a:prstGeom>
        </p:spPr>
        <p:txBody>
          <a:bodyPr/>
          <a:lstStyle/>
          <a:p>
            <a:fld id="{AC629E21-ED3E-45A5-8E1E-37F624C8539A}" type="slidenum">
              <a:rPr lang="en-US" smtClean="0"/>
              <a:t>3</a:t>
            </a:fld>
            <a:endParaRPr lang="en-US"/>
          </a:p>
        </p:txBody>
      </p:sp>
    </p:spTree>
    <p:extLst>
      <p:ext uri="{BB962C8B-B14F-4D97-AF65-F5344CB8AC3E}">
        <p14:creationId xmlns:p14="http://schemas.microsoft.com/office/powerpoint/2010/main" val="875479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E52EA-77BC-0699-BFF0-DCAB836DC1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B19A7-FCD7-E1C9-A426-2EF71E667A02}"/>
              </a:ext>
            </a:extLst>
          </p:cNvPr>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a:extLst>
              <a:ext uri="{FF2B5EF4-FFF2-40B4-BE49-F238E27FC236}">
                <a16:creationId xmlns:a16="http://schemas.microsoft.com/office/drawing/2014/main" id="{8ACF8811-F03A-E8DA-B9C2-56D21FC2CD9B}"/>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F1A40C-BE19-CDC5-397B-EFBA829C5D19}"/>
              </a:ext>
            </a:extLst>
          </p:cNvPr>
          <p:cNvSpPr>
            <a:spLocks noGrp="1" noEditPoints="1"/>
          </p:cNvSpPr>
          <p:nvPr>
            <p:ph type="sldNum" sz="quarter" idx="5"/>
          </p:nvPr>
        </p:nvSpPr>
        <p:spPr>
          <a:prstGeom prst="rect">
            <a:avLst/>
          </a:prstGeom>
        </p:spPr>
        <p:txBody>
          <a:bodyPr/>
          <a:lstStyle/>
          <a:p>
            <a:fld id="{4327BC22-A45A-4132-847B-263E483C1734}" type="slidenum">
              <a:rPr lang="en-US" smtClean="0"/>
              <a:t>4</a:t>
            </a:fld>
            <a:endParaRPr lang="en-US"/>
          </a:p>
        </p:txBody>
      </p:sp>
    </p:spTree>
    <p:extLst>
      <p:ext uri="{BB962C8B-B14F-4D97-AF65-F5344CB8AC3E}">
        <p14:creationId xmlns:p14="http://schemas.microsoft.com/office/powerpoint/2010/main" val="136569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600DB-192E-1BF8-CB3F-134C649B55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21274-955F-0B33-559F-2F9E9DF135E9}"/>
              </a:ext>
            </a:extLst>
          </p:cNvPr>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a:extLst>
              <a:ext uri="{FF2B5EF4-FFF2-40B4-BE49-F238E27FC236}">
                <a16:creationId xmlns:a16="http://schemas.microsoft.com/office/drawing/2014/main" id="{0655CC67-507C-9272-9AF5-C830B2F37A3A}"/>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EB25EAD-EB56-A0FA-9130-341F327ECF1D}"/>
              </a:ext>
            </a:extLst>
          </p:cNvPr>
          <p:cNvSpPr>
            <a:spLocks noGrp="1" noEditPoints="1"/>
          </p:cNvSpPr>
          <p:nvPr>
            <p:ph type="sldNum" sz="quarter" idx="5"/>
          </p:nvPr>
        </p:nvSpPr>
        <p:spPr>
          <a:prstGeom prst="rect">
            <a:avLst/>
          </a:prstGeom>
        </p:spPr>
        <p:txBody>
          <a:bodyPr/>
          <a:lstStyle/>
          <a:p>
            <a:fld id="{AC629E21-ED3E-45A5-8E1E-37F624C8539A}" type="slidenum">
              <a:rPr lang="en-US" smtClean="0"/>
              <a:t>5</a:t>
            </a:fld>
            <a:endParaRPr lang="en-US"/>
          </a:p>
        </p:txBody>
      </p:sp>
    </p:spTree>
    <p:extLst>
      <p:ext uri="{BB962C8B-B14F-4D97-AF65-F5344CB8AC3E}">
        <p14:creationId xmlns:p14="http://schemas.microsoft.com/office/powerpoint/2010/main" val="239212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629E21-ED3E-45A5-8E1E-37F624C8539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A2F39-99CD-5FE7-EA75-7CD97D861A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2F9C8-C986-5726-D6C1-9D2708506029}"/>
              </a:ext>
            </a:extLst>
          </p:cNvPr>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a:extLst>
              <a:ext uri="{FF2B5EF4-FFF2-40B4-BE49-F238E27FC236}">
                <a16:creationId xmlns:a16="http://schemas.microsoft.com/office/drawing/2014/main" id="{97757181-BF32-4A7B-E28D-ECF8F04B1219}"/>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353CA18-C41B-AFAE-0D27-E7ED884B7AE3}"/>
              </a:ext>
            </a:extLst>
          </p:cNvPr>
          <p:cNvSpPr>
            <a:spLocks noGrp="1" noEditPoints="1"/>
          </p:cNvSpPr>
          <p:nvPr>
            <p:ph type="sldNum" sz="quarter" idx="5"/>
          </p:nvPr>
        </p:nvSpPr>
        <p:spPr>
          <a:prstGeom prst="rect">
            <a:avLst/>
          </a:prstGeom>
        </p:spPr>
        <p:txBody>
          <a:bodyPr/>
          <a:lstStyle/>
          <a:p>
            <a:fld id="{AC629E21-ED3E-45A5-8E1E-37F624C8539A}" type="slidenum">
              <a:rPr lang="en-US" smtClean="0"/>
              <a:t>7</a:t>
            </a:fld>
            <a:endParaRPr lang="en-US"/>
          </a:p>
        </p:txBody>
      </p:sp>
    </p:spTree>
    <p:extLst>
      <p:ext uri="{BB962C8B-B14F-4D97-AF65-F5344CB8AC3E}">
        <p14:creationId xmlns:p14="http://schemas.microsoft.com/office/powerpoint/2010/main" val="392086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5832001" y="4360052"/>
            <a:ext cx="6623996" cy="756920"/>
          </a:xfrm>
          <a:prstGeom prst="rect">
            <a:avLst/>
          </a:prstGeom>
        </p:spPr>
        <p:txBody>
          <a:bodyPr wrap="square" lIns="0" tIns="0" rIns="0" bIns="0">
            <a:spAutoFit/>
          </a:bodyPr>
          <a:lstStyle>
            <a:lvl1pPr>
              <a:defRPr sz="4800" b="1" i="0">
                <a:solidFill>
                  <a:srgbClr val="2B2A35"/>
                </a:solidFill>
                <a:latin typeface="Tahoma"/>
                <a:cs typeface="Tahoma"/>
              </a:defRPr>
            </a:lvl1pPr>
          </a:lstStyle>
          <a:p>
            <a:endParaRPr/>
          </a:p>
        </p:txBody>
      </p:sp>
      <p:sp>
        <p:nvSpPr>
          <p:cNvPr id="3" name="Holder 3"/>
          <p:cNvSpPr>
            <a:spLocks noGrp="1" noEditPoints="1"/>
          </p:cNvSpPr>
          <p:nvPr>
            <p:ph type="subTitle" idx="4"/>
          </p:nvPr>
        </p:nvSpPr>
        <p:spPr>
          <a:xfrm>
            <a:off x="2743200" y="5760720"/>
            <a:ext cx="12801600" cy="257175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type="body" idx="1"/>
          </p:nvPr>
        </p:nvSpPr>
        <p:spPr/>
        <p:txBody>
          <a:bodyPr lIns="0" tIns="0" rIns="0" bIns="0"/>
          <a:lstStyle>
            <a:lvl1pPr>
              <a:defRPr b="0" i="0">
                <a:solidFill>
                  <a:schemeClr val="tx1"/>
                </a:solidFill>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sz="half" idx="2"/>
          </p:nvPr>
        </p:nvSpPr>
        <p:spPr>
          <a:xfrm>
            <a:off x="914400" y="2366010"/>
            <a:ext cx="7955280" cy="678942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9418320" y="2366010"/>
            <a:ext cx="7955280" cy="678942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GB"/>
          </a:p>
        </p:txBody>
      </p:sp>
      <p:sp>
        <p:nvSpPr>
          <p:cNvPr id="3" name="Subtitle 2"/>
          <p:cNvSpPr>
            <a:spLocks noGrp="1" noEditPoints="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pPr lvl="0"/>
            <a:r>
              <a:rPr lang="en-US"/>
              <a:t>Click to edit Master subtitle style</a:t>
            </a:r>
            <a:endParaRPr lang="en-GB"/>
          </a:p>
        </p:txBody>
      </p:sp>
      <p:sp>
        <p:nvSpPr>
          <p:cNvPr id="4" name="Date Placeholder 3"/>
          <p:cNvSpPr>
            <a:spLocks noGrp="1" noEditPoints="1"/>
          </p:cNvSpPr>
          <p:nvPr>
            <p:ph type="dt" sz="half" idx="10"/>
          </p:nvPr>
        </p:nvSpPr>
        <p:spPr/>
        <p:txBody>
          <a:bodyPr/>
          <a:lstStyle/>
          <a:p>
            <a:endParaRPr lang="en-GB"/>
          </a:p>
        </p:txBody>
      </p:sp>
      <p:sp>
        <p:nvSpPr>
          <p:cNvPr id="5" name="Footer Placeholder 4"/>
          <p:cNvSpPr>
            <a:spLocks noGrp="1" noEditPoints="1"/>
          </p:cNvSpPr>
          <p:nvPr>
            <p:ph type="ftr" sz="quarter" idx="11"/>
          </p:nvPr>
        </p:nvSpPr>
        <p:spPr/>
        <p:txBody>
          <a:bodyPr/>
          <a:lstStyle/>
          <a:p>
            <a:endParaRPr lang="en-GB"/>
          </a:p>
        </p:txBody>
      </p:sp>
      <p:sp>
        <p:nvSpPr>
          <p:cNvPr id="6" name="Slide Number Placeholder 5"/>
          <p:cNvSpPr>
            <a:spLocks noGrp="1" noEditPoints="1"/>
          </p:cNvSpPr>
          <p:nvPr>
            <p:ph type="sldNum" sz="quarter" idx="12"/>
          </p:nvPr>
        </p:nvSpPr>
        <p:spPr/>
        <p:txBody>
          <a:bodyPr/>
          <a:lstStyle/>
          <a:p>
            <a:fld id="{B6F15528-21DE-4FAA-801E-634DDDAF4B2B}" type="slidenum">
              <a:rPr lang="en-GB" smtClean="0"/>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a:srcRect/>
          <a:stretch>
            <a:fillRect/>
          </a:stretch>
        </p:blipFill>
        <p:spPr>
          <a:xfrm>
            <a:off x="0" y="23"/>
            <a:ext cx="18288000" cy="10287000"/>
          </a:xfrm>
          <a:prstGeom prst="rect">
            <a:avLst/>
          </a:prstGeom>
        </p:spPr>
      </p:pic>
      <p:sp>
        <p:nvSpPr>
          <p:cNvPr id="2" name="Holder 2"/>
          <p:cNvSpPr>
            <a:spLocks noGrp="1" noEditPoints="1"/>
          </p:cNvSpPr>
          <p:nvPr>
            <p:ph type="title"/>
          </p:nvPr>
        </p:nvSpPr>
        <p:spPr>
          <a:xfrm>
            <a:off x="3808217" y="3940876"/>
            <a:ext cx="10671564" cy="1122679"/>
          </a:xfrm>
          <a:prstGeom prst="rect">
            <a:avLst/>
          </a:prstGeom>
        </p:spPr>
        <p:txBody>
          <a:bodyPr wrap="square" lIns="0" tIns="0" rIns="0" bIns="0">
            <a:spAutoFit/>
          </a:bodyPr>
          <a:lstStyle>
            <a:lvl1pPr>
              <a:defRPr sz="7200" b="1" i="0">
                <a:solidFill>
                  <a:srgbClr val="2B2A35"/>
                </a:solidFill>
                <a:latin typeface="Tahoma"/>
                <a:cs typeface="Tahoma"/>
              </a:defRPr>
            </a:lvl1pPr>
          </a:lstStyle>
          <a:p>
            <a:endParaRPr/>
          </a:p>
        </p:txBody>
      </p:sp>
      <p:sp>
        <p:nvSpPr>
          <p:cNvPr id="3" name="Holder 3"/>
          <p:cNvSpPr>
            <a:spLocks noGrp="1" noEditPoints="1"/>
          </p:cNvSpPr>
          <p:nvPr>
            <p:ph type="body" idx="1"/>
          </p:nvPr>
        </p:nvSpPr>
        <p:spPr>
          <a:xfrm>
            <a:off x="3429365" y="2305050"/>
            <a:ext cx="11344275" cy="4305300"/>
          </a:xfrm>
          <a:prstGeom prst="rect">
            <a:avLst/>
          </a:prstGeom>
        </p:spPr>
        <p:txBody>
          <a:bodyPr wrap="square" lIns="0" tIns="0" rIns="0" bIns="0">
            <a:spAutoFit/>
          </a:bodyPr>
          <a:lstStyle>
            <a:lvl1pPr>
              <a:defRPr b="0" i="0">
                <a:solidFill>
                  <a:schemeClr val="tx1"/>
                </a:solidFill>
              </a:defRPr>
            </a:lvl1pPr>
          </a:lstStyle>
          <a:p>
            <a:pPr lvl="0"/>
            <a:endParaRPr/>
          </a:p>
        </p:txBody>
      </p:sp>
      <p:sp>
        <p:nvSpPr>
          <p:cNvPr id="4" name="Holder 4"/>
          <p:cNvSpPr>
            <a:spLocks noGrp="1" noEditPoints="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noEditPoints="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8/14/2024</a:t>
            </a:fld>
            <a:endParaRPr lang="en-US"/>
          </a:p>
        </p:txBody>
      </p:sp>
      <p:sp>
        <p:nvSpPr>
          <p:cNvPr id="6" name="Holder 6"/>
          <p:cNvSpPr>
            <a:spLocks noGrp="1" noEditPoints="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10" name="Picture 9">
            <a:extLst>
              <a:ext uri="{FF2B5EF4-FFF2-40B4-BE49-F238E27FC236}">
                <a16:creationId xmlns:a16="http://schemas.microsoft.com/office/drawing/2014/main" id="{A38D3F4D-21ED-F691-56F9-D8ADC0CD0BE9}"/>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14399" y="9530768"/>
            <a:ext cx="1371601" cy="462853"/>
          </a:xfrm>
          <a:prstGeom prst="rect">
            <a:avLst/>
          </a:prstGeom>
        </p:spPr>
      </p:pic>
      <p:pic>
        <p:nvPicPr>
          <p:cNvPr id="12" name="Picture 11">
            <a:extLst>
              <a:ext uri="{FF2B5EF4-FFF2-40B4-BE49-F238E27FC236}">
                <a16:creationId xmlns:a16="http://schemas.microsoft.com/office/drawing/2014/main" id="{D30A1320-DCF9-0A45-2004-996234ED3AF5}"/>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3716000" y="288608"/>
            <a:ext cx="4229100" cy="10763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EditPoints="1"/>
          </p:cNvSpPr>
          <p:nvPr>
            <p:ph type="subTitle" idx="1"/>
          </p:nvPr>
        </p:nvSpPr>
        <p:spPr>
          <a:xfrm>
            <a:off x="1771695" y="6515100"/>
            <a:ext cx="14744610" cy="2082093"/>
          </a:xfrm>
        </p:spPr>
        <p:txBody>
          <a:bodyPr anchor="ctr">
            <a:noAutofit/>
          </a:bodyPr>
          <a:lstStyle/>
          <a:p>
            <a:pPr algn="ctr"/>
            <a:endParaRPr lang="en-US" sz="4800" b="1" dirty="0">
              <a:solidFill>
                <a:schemeClr val="accent6">
                  <a:lumMod val="75000"/>
                </a:schemeClr>
              </a:solidFill>
              <a:latin typeface="Calisto MT" panose="02040603050505030304" pitchFamily="18" charset="0"/>
            </a:endParaRPr>
          </a:p>
          <a:p>
            <a:pPr algn="ctr"/>
            <a:endParaRPr lang="en-US" sz="4800" b="1" dirty="0">
              <a:solidFill>
                <a:srgbClr val="92D050"/>
              </a:solidFill>
              <a:latin typeface="Calisto MT" panose="02040603050505030304" pitchFamily="18" charset="0"/>
            </a:endParaRPr>
          </a:p>
          <a:p>
            <a:pPr algn="ctr"/>
            <a:r>
              <a:rPr lang="en-US" sz="4800" b="1" dirty="0">
                <a:solidFill>
                  <a:srgbClr val="92D050"/>
                </a:solidFill>
                <a:latin typeface="Calisto MT" panose="02040603050505030304" pitchFamily="18" charset="0"/>
              </a:rPr>
              <a:t>“WATER LEVEL MONITORING IN AGRICULTURAL FIELDS”</a:t>
            </a:r>
            <a:endParaRPr lang="en-GB" sz="4800" b="1" dirty="0">
              <a:solidFill>
                <a:srgbClr val="92D050"/>
              </a:solidFill>
              <a:latin typeface="Calisto MT" panose="02040603050505030304" pitchFamily="18" charset="0"/>
            </a:endParaRPr>
          </a:p>
          <a:p>
            <a:endParaRPr lang="en-GB" sz="4800" b="1" dirty="0">
              <a:solidFill>
                <a:srgbClr val="92D050"/>
              </a:solidFill>
              <a:latin typeface="Calisto MT" panose="02040603050505030304" pitchFamily="18" charset="0"/>
            </a:endParaRPr>
          </a:p>
          <a:p>
            <a:endParaRPr lang="en-GB" sz="4800" b="1" dirty="0">
              <a:solidFill>
                <a:srgbClr val="92D050"/>
              </a:solidFill>
              <a:latin typeface="Calisto MT" panose="02040603050505030304" pitchFamily="18" charset="0"/>
            </a:endParaRPr>
          </a:p>
        </p:txBody>
      </p:sp>
      <p:sp>
        <p:nvSpPr>
          <p:cNvPr id="4" name="Subtitle 2">
            <a:extLst>
              <a:ext uri="{FF2B5EF4-FFF2-40B4-BE49-F238E27FC236}">
                <a16:creationId xmlns:a16="http://schemas.microsoft.com/office/drawing/2014/main" id="{A7BEAD5F-14EF-DD86-F348-83F358649859}"/>
              </a:ext>
            </a:extLst>
          </p:cNvPr>
          <p:cNvSpPr txBox="1">
            <a:spLocks noEditPoints="1"/>
          </p:cNvSpPr>
          <p:nvPr/>
        </p:nvSpPr>
        <p:spPr>
          <a:xfrm>
            <a:off x="1771695" y="2781299"/>
            <a:ext cx="14744610" cy="2082093"/>
          </a:xfrm>
          <a:prstGeom prst="rect">
            <a:avLst/>
          </a:prstGeom>
        </p:spPr>
        <p:txBody>
          <a:bodyPr wrap="square" lIns="0" tIns="0" rIns="0" bIns="0" anchor="ctr">
            <a:noAutofit/>
          </a:bodyPr>
          <a:lstStyle>
            <a:lvl1pPr marL="0" indent="0" algn="ctr">
              <a:buNone/>
              <a:defRPr sz="3600" b="0" i="0">
                <a:solidFill>
                  <a:schemeClr val="tx1"/>
                </a:solidFill>
                <a:latin typeface="+mn-lt"/>
                <a:ea typeface="+mn-ea"/>
                <a:cs typeface="+mn-cs"/>
              </a:defRPr>
            </a:lvl1pPr>
            <a:lvl2pPr marL="685800" indent="0" algn="ctr">
              <a:buNone/>
              <a:defRPr sz="3000">
                <a:latin typeface="+mn-lt"/>
                <a:ea typeface="+mn-ea"/>
                <a:cs typeface="+mn-cs"/>
              </a:defRPr>
            </a:lvl2pPr>
            <a:lvl3pPr marL="1371600" indent="0" algn="ctr">
              <a:buNone/>
              <a:defRPr sz="2700">
                <a:latin typeface="+mn-lt"/>
                <a:ea typeface="+mn-ea"/>
                <a:cs typeface="+mn-cs"/>
              </a:defRPr>
            </a:lvl3pPr>
            <a:lvl4pPr marL="2057400" indent="0" algn="ctr">
              <a:buNone/>
              <a:defRPr sz="2400">
                <a:latin typeface="+mn-lt"/>
                <a:ea typeface="+mn-ea"/>
                <a:cs typeface="+mn-cs"/>
              </a:defRPr>
            </a:lvl4pPr>
            <a:lvl5pPr marL="2743200" indent="0" algn="ctr">
              <a:buNone/>
              <a:defRPr sz="2400">
                <a:latin typeface="+mn-lt"/>
                <a:ea typeface="+mn-ea"/>
                <a:cs typeface="+mn-cs"/>
              </a:defRPr>
            </a:lvl5pPr>
            <a:lvl6pPr marL="3429000" indent="0" algn="ctr">
              <a:buNone/>
              <a:defRPr sz="2400">
                <a:latin typeface="+mn-lt"/>
                <a:ea typeface="+mn-ea"/>
                <a:cs typeface="+mn-cs"/>
              </a:defRPr>
            </a:lvl6pPr>
            <a:lvl7pPr marL="4114800" indent="0" algn="ctr">
              <a:buNone/>
              <a:defRPr sz="2400">
                <a:latin typeface="+mn-lt"/>
                <a:ea typeface="+mn-ea"/>
                <a:cs typeface="+mn-cs"/>
              </a:defRPr>
            </a:lvl7pPr>
            <a:lvl8pPr marL="4800600" indent="0" algn="ctr">
              <a:buNone/>
              <a:defRPr sz="2400">
                <a:latin typeface="+mn-lt"/>
                <a:ea typeface="+mn-ea"/>
                <a:cs typeface="+mn-cs"/>
              </a:defRPr>
            </a:lvl8pPr>
            <a:lvl9pPr marL="5486400" indent="0" algn="ctr">
              <a:buNone/>
              <a:defRPr sz="2400">
                <a:latin typeface="+mn-lt"/>
                <a:ea typeface="+mn-ea"/>
                <a:cs typeface="+mn-cs"/>
              </a:defRPr>
            </a:lvl9pPr>
          </a:lstStyle>
          <a:p>
            <a:endParaRPr lang="en-US" sz="4800" b="1" kern="0" dirty="0">
              <a:solidFill>
                <a:schemeClr val="accent6">
                  <a:lumMod val="75000"/>
                </a:schemeClr>
              </a:solidFill>
              <a:latin typeface="Calisto MT" panose="02040603050505030304" pitchFamily="18" charset="0"/>
            </a:endParaRPr>
          </a:p>
          <a:p>
            <a:endParaRPr lang="en-US" sz="4800" b="1" kern="0" dirty="0">
              <a:solidFill>
                <a:srgbClr val="92D050"/>
              </a:solidFill>
              <a:latin typeface="Calisto MT" panose="02040603050505030304" pitchFamily="18" charset="0"/>
            </a:endParaRPr>
          </a:p>
          <a:p>
            <a:pPr algn="ctr"/>
            <a:r>
              <a:rPr lang="en-US" sz="4800" dirty="0">
                <a:latin typeface="Times New Roman" panose="02020603050405020304" pitchFamily="18" charset="0"/>
                <a:cs typeface="Times New Roman" panose="02020603050405020304" pitchFamily="18" charset="0"/>
              </a:rPr>
              <a:t>TOPIC : EFFECTS OF CLIMATE CHANGE ON AGRICULTURE PRODUCTION</a:t>
            </a:r>
          </a:p>
          <a:p>
            <a:endParaRPr lang="en-GB" sz="4800" b="1" kern="0" dirty="0">
              <a:solidFill>
                <a:srgbClr val="92D050"/>
              </a:solidFill>
              <a:latin typeface="Calisto MT" panose="02040603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685800" y="1333500"/>
            <a:ext cx="12877800" cy="732253"/>
          </a:xfrm>
        </p:spPr>
        <p:txBody>
          <a:bodyPr/>
          <a:lstStyle/>
          <a:p>
            <a:r>
              <a:rPr lang="en-US" spc="20" dirty="0">
                <a:cs typeface="Arial" panose="020B0604020202020204" pitchFamily="34" charset="0"/>
              </a:rPr>
              <a:t>Proposed Methodology</a:t>
            </a:r>
            <a:endParaRPr spc="20" dirty="0">
              <a:cs typeface="Arial" panose="020B0604020202020204" pitchFamily="34" charset="0"/>
            </a:endParaRPr>
          </a:p>
        </p:txBody>
      </p:sp>
      <p:sp>
        <p:nvSpPr>
          <p:cNvPr id="3" name="TextBox 2">
            <a:extLst>
              <a:ext uri="{FF2B5EF4-FFF2-40B4-BE49-F238E27FC236}">
                <a16:creationId xmlns:a16="http://schemas.microsoft.com/office/drawing/2014/main" id="{ECA82FE7-13D0-A9C7-7A73-6E5419D80AFE}"/>
              </a:ext>
            </a:extLst>
          </p:cNvPr>
          <p:cNvSpPr txBox="1"/>
          <p:nvPr/>
        </p:nvSpPr>
        <p:spPr>
          <a:xfrm>
            <a:off x="1391386" y="2705099"/>
            <a:ext cx="15296414" cy="523220"/>
          </a:xfrm>
          <a:prstGeom prst="rect">
            <a:avLst/>
          </a:prstGeom>
          <a:noFill/>
        </p:spPr>
        <p:txBody>
          <a:bodyPr wrap="square" rtlCol="0">
            <a:spAutoFit/>
          </a:bodyPr>
          <a:lstStyle/>
          <a:p>
            <a:pPr marL="342900" indent="-3429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B53495-21EA-4695-22FE-14E38AC773F6}"/>
              </a:ext>
            </a:extLst>
          </p:cNvPr>
          <p:cNvPicPr>
            <a:picLocks noChangeAspect="1"/>
          </p:cNvPicPr>
          <p:nvPr/>
        </p:nvPicPr>
        <p:blipFill>
          <a:blip r:embed="rId3"/>
          <a:stretch>
            <a:fillRect/>
          </a:stretch>
        </p:blipFill>
        <p:spPr>
          <a:xfrm>
            <a:off x="7707505" y="2705099"/>
            <a:ext cx="2872989" cy="6020322"/>
          </a:xfrm>
          <a:prstGeom prst="rect">
            <a:avLst/>
          </a:prstGeom>
        </p:spPr>
      </p:pic>
    </p:spTree>
    <p:extLst>
      <p:ext uri="{BB962C8B-B14F-4D97-AF65-F5344CB8AC3E}">
        <p14:creationId xmlns:p14="http://schemas.microsoft.com/office/powerpoint/2010/main" val="424887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D4BB4-82C8-935A-1349-5DDD6423D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DA7B91-FBCC-D81E-BB51-A56E7489DF5E}"/>
              </a:ext>
            </a:extLst>
          </p:cNvPr>
          <p:cNvSpPr>
            <a:spLocks noGrp="1" noEditPoints="1"/>
          </p:cNvSpPr>
          <p:nvPr>
            <p:ph type="ctrTitle"/>
          </p:nvPr>
        </p:nvSpPr>
        <p:spPr>
          <a:xfrm>
            <a:off x="914400" y="1333500"/>
            <a:ext cx="16256000" cy="732253"/>
          </a:xfrm>
        </p:spPr>
        <p:txBody>
          <a:bodyPr/>
          <a:lstStyle/>
          <a:p>
            <a:r>
              <a:rPr lang="en-IN" spc="20" dirty="0">
                <a:cs typeface="Arial" panose="020B0604020202020204" pitchFamily="34" charset="0"/>
              </a:rPr>
              <a:t>Working Principle</a:t>
            </a:r>
            <a:endParaRPr spc="20" dirty="0">
              <a:cs typeface="Arial" panose="020B0604020202020204" pitchFamily="34" charset="0"/>
            </a:endParaRPr>
          </a:p>
        </p:txBody>
      </p:sp>
      <p:sp>
        <p:nvSpPr>
          <p:cNvPr id="4" name="TextBox 3">
            <a:extLst>
              <a:ext uri="{FF2B5EF4-FFF2-40B4-BE49-F238E27FC236}">
                <a16:creationId xmlns:a16="http://schemas.microsoft.com/office/drawing/2014/main" id="{1C923F5F-8096-19D4-1876-A6268A353BF5}"/>
              </a:ext>
            </a:extLst>
          </p:cNvPr>
          <p:cNvSpPr txBox="1"/>
          <p:nvPr/>
        </p:nvSpPr>
        <p:spPr>
          <a:xfrm>
            <a:off x="1638300" y="3543300"/>
            <a:ext cx="15011400" cy="2743199"/>
          </a:xfrm>
          <a:prstGeom prst="rect">
            <a:avLst/>
          </a:prstGeom>
          <a:noFill/>
        </p:spPr>
        <p:txBody>
          <a:bodyPr wrap="square">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project utilizes an Arduino Uno and various components to create a real-time water level monitoring system for agricultural fields. Here's a breakdown of the working mechanism:</a:t>
            </a:r>
          </a:p>
          <a:p>
            <a:pPr marL="1028700" lvl="1" indent="-571500" algn="just">
              <a:buFont typeface="+mj-lt"/>
              <a:buAutoNum type="romanLcPeriod"/>
            </a:pPr>
            <a:r>
              <a:rPr lang="en-IN" sz="2800" dirty="0">
                <a:latin typeface="Times New Roman" panose="02020603050405020304" pitchFamily="18" charset="0"/>
                <a:cs typeface="Times New Roman" panose="02020603050405020304" pitchFamily="18" charset="0"/>
              </a:rPr>
              <a:t>Sensor Measurement</a:t>
            </a:r>
            <a:endParaRPr lang="en-US" sz="2800" dirty="0">
              <a:latin typeface="Times New Roman" panose="02020603050405020304" pitchFamily="18" charset="0"/>
              <a:cs typeface="Times New Roman" panose="02020603050405020304" pitchFamily="18" charset="0"/>
            </a:endParaRPr>
          </a:p>
          <a:p>
            <a:pPr marL="1028700" lvl="1" indent="-571500" algn="just">
              <a:buFont typeface="+mj-lt"/>
              <a:buAutoNum type="romanLcPeriod"/>
            </a:pPr>
            <a:r>
              <a:rPr lang="en-IN" sz="2800" dirty="0">
                <a:latin typeface="Times New Roman" panose="02020603050405020304" pitchFamily="18" charset="0"/>
                <a:cs typeface="Times New Roman" panose="02020603050405020304" pitchFamily="18" charset="0"/>
              </a:rPr>
              <a:t>Distance Calculation</a:t>
            </a:r>
            <a:endParaRPr lang="en-US" sz="2800" dirty="0">
              <a:latin typeface="Times New Roman" panose="02020603050405020304" pitchFamily="18" charset="0"/>
              <a:cs typeface="Times New Roman" panose="02020603050405020304" pitchFamily="18" charset="0"/>
            </a:endParaRPr>
          </a:p>
          <a:p>
            <a:pPr marL="1028700" lvl="1" indent="-571500" algn="just">
              <a:buFont typeface="+mj-lt"/>
              <a:buAutoNum type="romanLcPeriod"/>
            </a:pPr>
            <a:r>
              <a:rPr lang="en-IN" sz="2800" dirty="0">
                <a:latin typeface="Times New Roman" panose="02020603050405020304" pitchFamily="18" charset="0"/>
                <a:cs typeface="Times New Roman" panose="02020603050405020304" pitchFamily="18" charset="0"/>
              </a:rPr>
              <a:t>Data Conversion</a:t>
            </a:r>
            <a:endParaRPr lang="en-US" sz="2800" dirty="0">
              <a:latin typeface="Times New Roman" panose="02020603050405020304" pitchFamily="18" charset="0"/>
              <a:cs typeface="Times New Roman" panose="02020603050405020304" pitchFamily="18" charset="0"/>
            </a:endParaRPr>
          </a:p>
          <a:p>
            <a:pPr marL="1028700" lvl="1" indent="-571500" algn="just">
              <a:buFont typeface="+mj-lt"/>
              <a:buAutoNum type="romanLcPeriod"/>
            </a:pPr>
            <a:r>
              <a:rPr lang="en-IN" sz="2800" dirty="0">
                <a:latin typeface="Times New Roman" panose="02020603050405020304" pitchFamily="18" charset="0"/>
                <a:cs typeface="Times New Roman" panose="02020603050405020304" pitchFamily="18" charset="0"/>
              </a:rPr>
              <a:t>LED Status Indication </a:t>
            </a:r>
          </a:p>
        </p:txBody>
      </p:sp>
    </p:spTree>
    <p:extLst>
      <p:ext uri="{BB962C8B-B14F-4D97-AF65-F5344CB8AC3E}">
        <p14:creationId xmlns:p14="http://schemas.microsoft.com/office/powerpoint/2010/main" val="19889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D4BB4-82C8-935A-1349-5DDD6423D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DA7B91-FBCC-D81E-BB51-A56E7489DF5E}"/>
              </a:ext>
            </a:extLst>
          </p:cNvPr>
          <p:cNvSpPr>
            <a:spLocks noGrp="1" noEditPoints="1"/>
          </p:cNvSpPr>
          <p:nvPr>
            <p:ph type="ctrTitle"/>
          </p:nvPr>
        </p:nvSpPr>
        <p:spPr>
          <a:xfrm>
            <a:off x="914400" y="1257300"/>
            <a:ext cx="16256000" cy="732253"/>
          </a:xfrm>
        </p:spPr>
        <p:txBody>
          <a:bodyPr/>
          <a:lstStyle/>
          <a:p>
            <a:r>
              <a:rPr lang="en-IN" spc="20" dirty="0">
                <a:cs typeface="Arial" panose="020B0604020202020204" pitchFamily="34" charset="0"/>
              </a:rPr>
              <a:t>Working Principle</a:t>
            </a:r>
            <a:endParaRPr spc="20" dirty="0">
              <a:cs typeface="Arial" panose="020B0604020202020204" pitchFamily="34" charset="0"/>
            </a:endParaRPr>
          </a:p>
        </p:txBody>
      </p:sp>
      <p:pic>
        <p:nvPicPr>
          <p:cNvPr id="5" name="Picture 4">
            <a:extLst>
              <a:ext uri="{FF2B5EF4-FFF2-40B4-BE49-F238E27FC236}">
                <a16:creationId xmlns:a16="http://schemas.microsoft.com/office/drawing/2014/main" id="{0D96D079-26AF-8212-4AF4-BC6EAE78EAB9}"/>
              </a:ext>
            </a:extLst>
          </p:cNvPr>
          <p:cNvPicPr>
            <a:picLocks noChangeAspect="1"/>
          </p:cNvPicPr>
          <p:nvPr/>
        </p:nvPicPr>
        <p:blipFill>
          <a:blip r:embed="rId3"/>
          <a:stretch>
            <a:fillRect/>
          </a:stretch>
        </p:blipFill>
        <p:spPr>
          <a:xfrm>
            <a:off x="3733800" y="2705100"/>
            <a:ext cx="9906000" cy="6553200"/>
          </a:xfrm>
          <a:prstGeom prst="rect">
            <a:avLst/>
          </a:prstGeom>
        </p:spPr>
      </p:pic>
    </p:spTree>
    <p:extLst>
      <p:ext uri="{BB962C8B-B14F-4D97-AF65-F5344CB8AC3E}">
        <p14:creationId xmlns:p14="http://schemas.microsoft.com/office/powerpoint/2010/main" val="383624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219200" y="1321017"/>
            <a:ext cx="15773400" cy="732253"/>
          </a:xfrm>
        </p:spPr>
        <p:txBody>
          <a:bodyPr/>
          <a:lstStyle/>
          <a:p>
            <a:r>
              <a:rPr lang="en-IN" sz="4800" dirty="0"/>
              <a:t>Experimental results</a:t>
            </a:r>
          </a:p>
        </p:txBody>
      </p:sp>
      <p:sp>
        <p:nvSpPr>
          <p:cNvPr id="18" name="TextBox 17"/>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sp>
        <p:nvSpPr>
          <p:cNvPr id="3" name="TextBox 2">
            <a:extLst>
              <a:ext uri="{FF2B5EF4-FFF2-40B4-BE49-F238E27FC236}">
                <a16:creationId xmlns:a16="http://schemas.microsoft.com/office/drawing/2014/main" id="{F0A319BC-713A-7211-4402-EE101988FA56}"/>
              </a:ext>
            </a:extLst>
          </p:cNvPr>
          <p:cNvSpPr txBox="1"/>
          <p:nvPr/>
        </p:nvSpPr>
        <p:spPr>
          <a:xfrm>
            <a:off x="1219200" y="2857500"/>
            <a:ext cx="15621000" cy="453919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800" b="0" i="0" dirty="0">
                <a:solidFill>
                  <a:srgbClr val="0D0D0D"/>
                </a:solidFill>
                <a:effectLst/>
                <a:latin typeface="Times New Roman" panose="02020603050405020304" pitchFamily="18" charset="0"/>
                <a:cs typeface="Times New Roman" panose="02020603050405020304" pitchFamily="18" charset="0"/>
              </a:rPr>
              <a:t>Sensor Accuracy - </a:t>
            </a:r>
            <a:r>
              <a:rPr lang="en-US" sz="2800" dirty="0">
                <a:latin typeface="Times New Roman" panose="02020603050405020304" pitchFamily="18" charset="0"/>
                <a:cs typeface="Times New Roman" panose="02020603050405020304" pitchFamily="18" charset="0"/>
              </a:rPr>
              <a:t>IoT sensors showed an accuracy of ±2 cm in water level detection, which is sufficient for early flood warning.</a:t>
            </a:r>
          </a:p>
          <a:p>
            <a:pPr marL="457200" indent="-457200" algn="just">
              <a:lnSpc>
                <a:spcPct val="150000"/>
              </a:lnSpc>
              <a:buFont typeface="Wingdings" panose="05000000000000000000" pitchFamily="2" charset="2"/>
              <a:buChar char="Ø"/>
            </a:pPr>
            <a:r>
              <a:rPr lang="en-US" sz="2800" b="0" i="0" dirty="0">
                <a:solidFill>
                  <a:srgbClr val="0D0D0D"/>
                </a:solidFill>
                <a:effectLst/>
                <a:latin typeface="Times New Roman" panose="02020603050405020304" pitchFamily="18" charset="0"/>
                <a:cs typeface="Times New Roman" panose="02020603050405020304" pitchFamily="18" charset="0"/>
              </a:rPr>
              <a:t>Response time - </a:t>
            </a:r>
            <a:r>
              <a:rPr lang="en-US" sz="2800" dirty="0">
                <a:latin typeface="Times New Roman" panose="02020603050405020304" pitchFamily="18" charset="0"/>
                <a:cs typeface="Times New Roman" panose="02020603050405020304" pitchFamily="18" charset="0"/>
              </a:rPr>
              <a:t>The system had an average response time of 5 seconds from detection to reporting.</a:t>
            </a:r>
          </a:p>
          <a:p>
            <a:pPr marL="45720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Cost Analysis - The IoT system was found to be 30% cheaper in terms of installation and maintenance costs compared to traditional flood monitoring methods.</a:t>
            </a:r>
          </a:p>
          <a:p>
            <a:pPr marL="457200" indent="-457200" algn="just">
              <a:lnSpc>
                <a:spcPct val="150000"/>
              </a:lnSpc>
              <a:buFont typeface="Wingdings" panose="05000000000000000000" pitchFamily="2" charset="2"/>
              <a:buChar char="Ø"/>
            </a:pPr>
            <a:r>
              <a:rPr lang="en-US" sz="2800" b="0" i="0" dirty="0">
                <a:solidFill>
                  <a:srgbClr val="0D0D0D"/>
                </a:solidFill>
                <a:effectLst/>
                <a:latin typeface="Times New Roman" panose="02020603050405020304" pitchFamily="18" charset="0"/>
                <a:cs typeface="Times New Roman" panose="02020603050405020304" pitchFamily="18" charset="0"/>
              </a:rPr>
              <a:t>Reliability - </a:t>
            </a:r>
            <a:r>
              <a:rPr lang="en-US" sz="2800" dirty="0">
                <a:latin typeface="Times New Roman" panose="02020603050405020304" pitchFamily="18" charset="0"/>
                <a:cs typeface="Times New Roman" panose="02020603050405020304" pitchFamily="18" charset="0"/>
              </a:rPr>
              <a:t>Data transmission success rate was 98% under normal conditions and 95% under adverse weather conditions.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257300" y="1205475"/>
            <a:ext cx="15773400" cy="732253"/>
          </a:xfrm>
        </p:spPr>
        <p:txBody>
          <a:bodyPr/>
          <a:lstStyle/>
          <a:p>
            <a:r>
              <a:rPr lang="en-IN" sz="4800" dirty="0"/>
              <a:t>Experimental results</a:t>
            </a:r>
          </a:p>
        </p:txBody>
      </p:sp>
      <p:sp>
        <p:nvSpPr>
          <p:cNvPr id="18" name="TextBox 17"/>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pic>
        <p:nvPicPr>
          <p:cNvPr id="5" name="Picture 4">
            <a:extLst>
              <a:ext uri="{FF2B5EF4-FFF2-40B4-BE49-F238E27FC236}">
                <a16:creationId xmlns:a16="http://schemas.microsoft.com/office/drawing/2014/main" id="{A74C9C00-66A8-F7EB-0EF7-4FF55720EF27}"/>
              </a:ext>
            </a:extLst>
          </p:cNvPr>
          <p:cNvPicPr>
            <a:picLocks noChangeAspect="1"/>
          </p:cNvPicPr>
          <p:nvPr/>
        </p:nvPicPr>
        <p:blipFill>
          <a:blip r:embed="rId3"/>
          <a:stretch>
            <a:fillRect/>
          </a:stretch>
        </p:blipFill>
        <p:spPr>
          <a:xfrm>
            <a:off x="11811000" y="2286000"/>
            <a:ext cx="5543550" cy="2857500"/>
          </a:xfrm>
          <a:prstGeom prst="rect">
            <a:avLst/>
          </a:prstGeom>
        </p:spPr>
      </p:pic>
      <p:sp>
        <p:nvSpPr>
          <p:cNvPr id="6" name="TextBox 5">
            <a:extLst>
              <a:ext uri="{FF2B5EF4-FFF2-40B4-BE49-F238E27FC236}">
                <a16:creationId xmlns:a16="http://schemas.microsoft.com/office/drawing/2014/main" id="{75E7DD43-81D0-1376-27FF-EF4BA8EE6ADE}"/>
              </a:ext>
            </a:extLst>
          </p:cNvPr>
          <p:cNvSpPr txBox="1"/>
          <p:nvPr/>
        </p:nvSpPr>
        <p:spPr>
          <a:xfrm>
            <a:off x="12725400" y="5369373"/>
            <a:ext cx="4000500" cy="369332"/>
          </a:xfrm>
          <a:prstGeom prst="rect">
            <a:avLst/>
          </a:prstGeom>
          <a:noFill/>
        </p:spPr>
        <p:txBody>
          <a:bodyPr wrap="square" rtlCol="0">
            <a:spAutoFit/>
          </a:bodyPr>
          <a:lstStyle/>
          <a:p>
            <a:pPr algn="ctr"/>
            <a:r>
              <a:rPr lang="en-IN" b="1" dirty="0" err="1">
                <a:latin typeface="Times New Roman" panose="02020603050405020304" pitchFamily="18" charset="0"/>
                <a:cs typeface="Times New Roman" panose="02020603050405020304" pitchFamily="18" charset="0"/>
              </a:rPr>
              <a:t>i</a:t>
            </a:r>
            <a:r>
              <a:rPr lang="en-IN" b="1" dirty="0">
                <a:latin typeface="Times New Roman" panose="02020603050405020304" pitchFamily="18" charset="0"/>
                <a:cs typeface="Times New Roman" panose="02020603050405020304" pitchFamily="18" charset="0"/>
              </a:rPr>
              <a:t>. HIGH ALERT</a:t>
            </a:r>
          </a:p>
        </p:txBody>
      </p:sp>
      <p:sp>
        <p:nvSpPr>
          <p:cNvPr id="7" name="TextBox 6">
            <a:extLst>
              <a:ext uri="{FF2B5EF4-FFF2-40B4-BE49-F238E27FC236}">
                <a16:creationId xmlns:a16="http://schemas.microsoft.com/office/drawing/2014/main" id="{F6C7E633-2723-DBD8-4361-44BDF6250462}"/>
              </a:ext>
            </a:extLst>
          </p:cNvPr>
          <p:cNvSpPr txBox="1"/>
          <p:nvPr/>
        </p:nvSpPr>
        <p:spPr>
          <a:xfrm>
            <a:off x="1257300" y="2400300"/>
            <a:ext cx="10020300" cy="38928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High</a:t>
            </a:r>
            <a:r>
              <a:rPr lang="en-US" sz="2800" dirty="0">
                <a:latin typeface="Times New Roman" panose="02020603050405020304" pitchFamily="18" charset="0"/>
                <a:cs typeface="Times New Roman" panose="02020603050405020304" pitchFamily="18" charset="0"/>
              </a:rPr>
              <a:t>: This could represent a water level that is above the desired or optimal range. It might be a trigger point for action, like reducing water flow or investigating potential leaks. </a:t>
            </a:r>
          </a:p>
          <a:p>
            <a:pPr marL="285750" indent="-285750" algn="just">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Red</a:t>
            </a:r>
            <a:r>
              <a:rPr lang="en-US" sz="2800" dirty="0">
                <a:latin typeface="Times New Roman" panose="02020603050405020304" pitchFamily="18" charset="0"/>
                <a:cs typeface="Times New Roman" panose="02020603050405020304" pitchFamily="18" charset="0"/>
              </a:rPr>
              <a:t>: Represents a "high" water level, potentially exceeding safe limits or indicating a malfunction. It might trigger an alarm or require immediate action.</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EF805E2-3FE8-0944-7B03-05221FB27F82}"/>
              </a:ext>
            </a:extLst>
          </p:cNvPr>
          <p:cNvPicPr>
            <a:picLocks noChangeAspect="1"/>
          </p:cNvPicPr>
          <p:nvPr/>
        </p:nvPicPr>
        <p:blipFill>
          <a:blip r:embed="rId4"/>
          <a:stretch>
            <a:fillRect/>
          </a:stretch>
        </p:blipFill>
        <p:spPr>
          <a:xfrm>
            <a:off x="965295" y="6323822"/>
            <a:ext cx="6286500" cy="2895600"/>
          </a:xfrm>
          <a:prstGeom prst="rect">
            <a:avLst/>
          </a:prstGeom>
        </p:spPr>
      </p:pic>
      <p:sp>
        <p:nvSpPr>
          <p:cNvPr id="10" name="TextBox 9">
            <a:extLst>
              <a:ext uri="{FF2B5EF4-FFF2-40B4-BE49-F238E27FC236}">
                <a16:creationId xmlns:a16="http://schemas.microsoft.com/office/drawing/2014/main" id="{81E6C80C-1449-F818-E151-F0621FE08663}"/>
              </a:ext>
            </a:extLst>
          </p:cNvPr>
          <p:cNvSpPr txBox="1"/>
          <p:nvPr/>
        </p:nvSpPr>
        <p:spPr>
          <a:xfrm>
            <a:off x="3505200" y="9250084"/>
            <a:ext cx="338093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ii. SAFE</a:t>
            </a:r>
          </a:p>
        </p:txBody>
      </p:sp>
      <p:sp>
        <p:nvSpPr>
          <p:cNvPr id="11" name="TextBox 10">
            <a:extLst>
              <a:ext uri="{FF2B5EF4-FFF2-40B4-BE49-F238E27FC236}">
                <a16:creationId xmlns:a16="http://schemas.microsoft.com/office/drawing/2014/main" id="{4E9C36A8-39EE-5139-DA97-B446DFB59BDC}"/>
              </a:ext>
            </a:extLst>
          </p:cNvPr>
          <p:cNvSpPr txBox="1"/>
          <p:nvPr/>
        </p:nvSpPr>
        <p:spPr>
          <a:xfrm>
            <a:off x="7467600" y="6293161"/>
            <a:ext cx="9734550" cy="32465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Safe</a:t>
            </a:r>
            <a:r>
              <a:rPr lang="en-US" sz="2800" dirty="0">
                <a:latin typeface="Times New Roman" panose="02020603050405020304" pitchFamily="18" charset="0"/>
                <a:cs typeface="Times New Roman" panose="02020603050405020304" pitchFamily="18" charset="0"/>
              </a:rPr>
              <a:t>: This likely indicates a water level that falls within the ideal range for your crop's needs. It signifies sufficient water availability without risk of overwatering.</a:t>
            </a:r>
          </a:p>
          <a:p>
            <a:pPr marL="285750" indent="-285750" algn="just">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Green</a:t>
            </a:r>
            <a:r>
              <a:rPr lang="en-US" sz="2800" dirty="0">
                <a:latin typeface="Times New Roman" panose="02020603050405020304" pitchFamily="18" charset="0"/>
                <a:cs typeface="Times New Roman" panose="02020603050405020304" pitchFamily="18" charset="0"/>
              </a:rPr>
              <a:t>: Typically associated with "safe" water levels, indicating optimal conditions for crop growth.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775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257300" y="1046389"/>
            <a:ext cx="15773400" cy="732253"/>
          </a:xfrm>
        </p:spPr>
        <p:txBody>
          <a:bodyPr/>
          <a:lstStyle/>
          <a:p>
            <a:r>
              <a:rPr lang="en-IN" sz="4800" dirty="0"/>
              <a:t>Experimental results</a:t>
            </a:r>
          </a:p>
        </p:txBody>
      </p:sp>
      <p:sp>
        <p:nvSpPr>
          <p:cNvPr id="18" name="TextBox 17"/>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pic>
        <p:nvPicPr>
          <p:cNvPr id="5" name="Picture 4">
            <a:extLst>
              <a:ext uri="{FF2B5EF4-FFF2-40B4-BE49-F238E27FC236}">
                <a16:creationId xmlns:a16="http://schemas.microsoft.com/office/drawing/2014/main" id="{DF61AB4E-1E1B-15B4-2C72-7E42246A86C2}"/>
              </a:ext>
            </a:extLst>
          </p:cNvPr>
          <p:cNvPicPr>
            <a:picLocks noChangeAspect="1"/>
          </p:cNvPicPr>
          <p:nvPr/>
        </p:nvPicPr>
        <p:blipFill>
          <a:blip r:embed="rId3"/>
          <a:stretch>
            <a:fillRect/>
          </a:stretch>
        </p:blipFill>
        <p:spPr>
          <a:xfrm>
            <a:off x="1257300" y="2476500"/>
            <a:ext cx="6604000" cy="3429000"/>
          </a:xfrm>
          <a:prstGeom prst="rect">
            <a:avLst/>
          </a:prstGeom>
        </p:spPr>
      </p:pic>
      <p:sp>
        <p:nvSpPr>
          <p:cNvPr id="6" name="TextBox 5">
            <a:extLst>
              <a:ext uri="{FF2B5EF4-FFF2-40B4-BE49-F238E27FC236}">
                <a16:creationId xmlns:a16="http://schemas.microsoft.com/office/drawing/2014/main" id="{AD9CAD5C-468E-79BB-21F5-4A7CD057E7A8}"/>
              </a:ext>
            </a:extLst>
          </p:cNvPr>
          <p:cNvSpPr txBox="1"/>
          <p:nvPr/>
        </p:nvSpPr>
        <p:spPr>
          <a:xfrm>
            <a:off x="2743200" y="6438900"/>
            <a:ext cx="360953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iii. ORANGE ALERT </a:t>
            </a:r>
          </a:p>
        </p:txBody>
      </p:sp>
      <p:sp>
        <p:nvSpPr>
          <p:cNvPr id="7" name="TextBox 6">
            <a:extLst>
              <a:ext uri="{FF2B5EF4-FFF2-40B4-BE49-F238E27FC236}">
                <a16:creationId xmlns:a16="http://schemas.microsoft.com/office/drawing/2014/main" id="{EADCCBBE-8C5D-2F8C-D762-0A9147A8B259}"/>
              </a:ext>
            </a:extLst>
          </p:cNvPr>
          <p:cNvSpPr txBox="1"/>
          <p:nvPr/>
        </p:nvSpPr>
        <p:spPr>
          <a:xfrm>
            <a:off x="8001000" y="2476500"/>
            <a:ext cx="9829800" cy="518552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Orange</a:t>
            </a:r>
            <a:r>
              <a:rPr lang="en-US" sz="2800" dirty="0">
                <a:latin typeface="Times New Roman" panose="02020603050405020304" pitchFamily="18" charset="0"/>
                <a:cs typeface="Times New Roman" panose="02020603050405020304" pitchFamily="18" charset="0"/>
              </a:rPr>
              <a:t>: Orange is often used as a cautionary color. In this case, the orange LED might represent a water level approaching the "high" threshold, prompting farmers to monitor the situation closely. It could also signify a level below the "safe" range but not yet critical, prompting consideration of irrigation practices. </a:t>
            </a:r>
          </a:p>
          <a:p>
            <a:pPr marL="457200" indent="-457200" algn="just">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Yellow</a:t>
            </a:r>
            <a:r>
              <a:rPr lang="en-US" sz="2800" dirty="0">
                <a:latin typeface="Times New Roman" panose="02020603050405020304" pitchFamily="18" charset="0"/>
                <a:cs typeface="Times New Roman" panose="02020603050405020304" pitchFamily="18" charset="0"/>
              </a:rPr>
              <a:t>: Often used for "orange" alert situations, signifying a water level approaching a critical zone or deviating slightly from the ideal range.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0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D4BB4-82C8-935A-1349-5DDD6423D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DA7B91-FBCC-D81E-BB51-A56E7489DF5E}"/>
              </a:ext>
            </a:extLst>
          </p:cNvPr>
          <p:cNvSpPr>
            <a:spLocks noGrp="1" noEditPoints="1"/>
          </p:cNvSpPr>
          <p:nvPr>
            <p:ph type="ctrTitle"/>
          </p:nvPr>
        </p:nvSpPr>
        <p:spPr>
          <a:xfrm>
            <a:off x="838200" y="1181100"/>
            <a:ext cx="16256000" cy="732253"/>
          </a:xfrm>
        </p:spPr>
        <p:txBody>
          <a:bodyPr/>
          <a:lstStyle/>
          <a:p>
            <a:r>
              <a:rPr lang="en-IN" spc="20" dirty="0">
                <a:cs typeface="Arial" panose="020B0604020202020204" pitchFamily="34" charset="0"/>
              </a:rPr>
              <a:t>Conclusion</a:t>
            </a:r>
            <a:endParaRPr spc="20" dirty="0">
              <a:cs typeface="Arial" panose="020B0604020202020204" pitchFamily="34" charset="0"/>
            </a:endParaRPr>
          </a:p>
        </p:txBody>
      </p:sp>
      <p:sp>
        <p:nvSpPr>
          <p:cNvPr id="4" name="TextBox 3">
            <a:extLst>
              <a:ext uri="{FF2B5EF4-FFF2-40B4-BE49-F238E27FC236}">
                <a16:creationId xmlns:a16="http://schemas.microsoft.com/office/drawing/2014/main" id="{A548A0E1-77D8-26E8-493A-BA378B0A13E4}"/>
              </a:ext>
            </a:extLst>
          </p:cNvPr>
          <p:cNvSpPr txBox="1"/>
          <p:nvPr/>
        </p:nvSpPr>
        <p:spPr>
          <a:xfrm>
            <a:off x="762000" y="2185058"/>
            <a:ext cx="17006772" cy="7132850"/>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Climate change presents a formidable challenge to global food security, disrupting water availability and jeopardizing agricultural yields. Traditional methods of water management are no longer sufficient.</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report has explored the potential of a promising solution: Water Level Monitoring in Agricultural Fields using Internet of Things (IoT) technology. Our project proposes a system that utilizes ultrasonic sensors for accurate water level measurement, an Ethernet shield for real-time data transmission, and visual LED alerts</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IoT-based approach offers several advantages over existing solutions. It provides high accuracy, real-time data, remote monitoring capabilities, and the potential for integration with other data sources and irrigation systems.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By adopting this technology, farmers can become more resilient in the face of climate challenges and contribute to a more sustainable future for agriculture. This project lays the foundation for further development, paving the way for a water-conscious agricultural future where innovation empowers farmers to thrive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67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5BBB8-CF06-45A4-C1C5-A089247E7D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7E3F51-82EC-6519-7217-0DA57C3717A7}"/>
              </a:ext>
            </a:extLst>
          </p:cNvPr>
          <p:cNvSpPr>
            <a:spLocks noGrp="1" noEditPoints="1"/>
          </p:cNvSpPr>
          <p:nvPr>
            <p:ph type="title"/>
          </p:nvPr>
        </p:nvSpPr>
        <p:spPr>
          <a:xfrm>
            <a:off x="1257300" y="1046389"/>
            <a:ext cx="15773400" cy="732253"/>
          </a:xfrm>
        </p:spPr>
        <p:txBody>
          <a:bodyPr/>
          <a:lstStyle/>
          <a:p>
            <a:r>
              <a:rPr lang="en-IN" sz="4800" dirty="0"/>
              <a:t>References </a:t>
            </a:r>
          </a:p>
        </p:txBody>
      </p:sp>
      <p:sp>
        <p:nvSpPr>
          <p:cNvPr id="18" name="TextBox 17">
            <a:extLst>
              <a:ext uri="{FF2B5EF4-FFF2-40B4-BE49-F238E27FC236}">
                <a16:creationId xmlns:a16="http://schemas.microsoft.com/office/drawing/2014/main" id="{76BDAE2B-FE64-99F5-8C16-1BE056FBD68B}"/>
              </a:ext>
            </a:extLst>
          </p:cNvPr>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sp>
        <p:nvSpPr>
          <p:cNvPr id="4" name="TextBox 3">
            <a:extLst>
              <a:ext uri="{FF2B5EF4-FFF2-40B4-BE49-F238E27FC236}">
                <a16:creationId xmlns:a16="http://schemas.microsoft.com/office/drawing/2014/main" id="{E39ADD81-BC3C-A9EA-3170-4F05A038450E}"/>
              </a:ext>
            </a:extLst>
          </p:cNvPr>
          <p:cNvSpPr txBox="1"/>
          <p:nvPr/>
        </p:nvSpPr>
        <p:spPr>
          <a:xfrm>
            <a:off x="1447800" y="1943100"/>
            <a:ext cx="14935200" cy="7848302"/>
          </a:xfrm>
          <a:prstGeom prst="rect">
            <a:avLst/>
          </a:prstGeom>
          <a:noFill/>
        </p:spPr>
        <p:txBody>
          <a:bodyPr wrap="square" rtlCol="0">
            <a:spAutoFit/>
          </a:bodyPr>
          <a:lstStyle/>
          <a:p>
            <a:pPr marL="342900" indent="-342900" algn="just">
              <a:buFont typeface="Wingdings" panose="05000000000000000000" pitchFamily="2" charset="2"/>
              <a:buChar char="Ø"/>
            </a:pPr>
            <a:r>
              <a:rPr lang="en-GB" sz="2800" dirty="0"/>
              <a:t>Gupta, S.; Chauhan, N.; Singh, V.; Singh, H. "Real-time water level monitoring in agriculture using wireless sensor networks." International Journal of Agricultural and Biological Engineering, 2022, 15(1), 200-207. [Google Scholar] [</a:t>
            </a:r>
            <a:r>
              <a:rPr lang="en-GB" sz="2800" dirty="0" err="1"/>
              <a:t>CrossRef</a:t>
            </a:r>
            <a:r>
              <a:rPr lang="en-GB" sz="2800" dirty="0"/>
              <a:t>] </a:t>
            </a:r>
          </a:p>
          <a:p>
            <a:pPr algn="just"/>
            <a:endParaRPr lang="en-IN"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800" dirty="0"/>
              <a:t>Sanders, T. Design of Networks for Monitoring Water Quality; Water Resources Publications: Littleton, CO, USA, 1983. [Google Scholar]</a:t>
            </a:r>
          </a:p>
          <a:p>
            <a:pPr algn="just"/>
            <a:endParaRPr lang="en-IN"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800" dirty="0"/>
              <a:t>Strobl, R.; Robillard, P. Network Design for Water Quality Monitoring of Surface Freshwaters: </a:t>
            </a:r>
          </a:p>
          <a:p>
            <a:pPr algn="just"/>
            <a:r>
              <a:rPr lang="en-GB" sz="2800" dirty="0"/>
              <a:t>    A Review. J. Environ. </a:t>
            </a:r>
            <a:r>
              <a:rPr lang="en-GB" sz="2800" dirty="0" err="1"/>
              <a:t>Manag</a:t>
            </a:r>
            <a:r>
              <a:rPr lang="en-GB" sz="2800" dirty="0"/>
              <a:t>. 2008, 87, 639–648. [Google Scholar] [</a:t>
            </a:r>
            <a:r>
              <a:rPr lang="en-GB" sz="2800" dirty="0" err="1"/>
              <a:t>CrossRef</a:t>
            </a:r>
            <a:r>
              <a:rPr lang="en-GB" sz="2800" dirty="0"/>
              <a:t>] [PubMed] </a:t>
            </a:r>
          </a:p>
          <a:p>
            <a:pPr marL="342900" indent="-34290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800" dirty="0" err="1"/>
              <a:t>Rosero</a:t>
            </a:r>
            <a:r>
              <a:rPr lang="en-IN" sz="2800" dirty="0"/>
              <a:t>-Montalvo, P.D.; López-Batista, V.F.; </a:t>
            </a:r>
            <a:r>
              <a:rPr lang="en-IN" sz="2800" dirty="0" err="1"/>
              <a:t>Riascos</a:t>
            </a:r>
            <a:r>
              <a:rPr lang="en-IN" sz="2800" dirty="0"/>
              <a:t>, J.A.; </a:t>
            </a:r>
            <a:r>
              <a:rPr lang="en-IN" sz="2800" dirty="0" err="1"/>
              <a:t>Peluffo-Ordóñez</a:t>
            </a:r>
            <a:r>
              <a:rPr lang="en-IN" sz="2800" dirty="0"/>
              <a:t>, D.H. Intelligent WSN System for Water Quality Analysis Using Machine Learning Algorithms: A Case Study (</a:t>
            </a:r>
            <a:r>
              <a:rPr lang="en-IN" sz="2800" dirty="0" err="1"/>
              <a:t>Tahuando</a:t>
            </a:r>
            <a:r>
              <a:rPr lang="en-IN" sz="2800" dirty="0"/>
              <a:t> River from Ecuador). Remote Sens. 2020, 12, 1988. [Google Scholar] [</a:t>
            </a:r>
            <a:r>
              <a:rPr lang="en-IN" sz="2800" dirty="0" err="1"/>
              <a:t>CrossRef</a:t>
            </a:r>
            <a:r>
              <a:rPr lang="en-IN" sz="2800" dirty="0"/>
              <a:t>] </a:t>
            </a:r>
          </a:p>
          <a:p>
            <a:pPr algn="just"/>
            <a:endParaRPr lang="en-IN" sz="2800" dirty="0"/>
          </a:p>
          <a:p>
            <a:pPr marL="342900" indent="-342900" algn="just">
              <a:buFont typeface="Wingdings" panose="05000000000000000000" pitchFamily="2" charset="2"/>
              <a:buChar char="Ø"/>
            </a:pPr>
            <a:r>
              <a:rPr lang="en-IN" sz="2800" dirty="0" err="1"/>
              <a:t>Naloufi</a:t>
            </a:r>
            <a:r>
              <a:rPr lang="en-IN" sz="2800" dirty="0"/>
              <a:t>, M.; Lucas, F.S.; </a:t>
            </a:r>
            <a:r>
              <a:rPr lang="en-IN" sz="2800" dirty="0" err="1"/>
              <a:t>Souihi</a:t>
            </a:r>
            <a:r>
              <a:rPr lang="en-IN" sz="2800" dirty="0"/>
              <a:t>, S.; Servais, P.; Janne, A.; Wanderley Matos De Abreu, T. Evaluating the Performance of Machine Learning Approaches to Predict the Microbial Quality of Surface Waters and to Optimize the Sampling Effort. Water 2021, 13, 2457. [Google Scholar] [</a:t>
            </a:r>
            <a:r>
              <a:rPr lang="en-IN" sz="2800" dirty="0" err="1"/>
              <a:t>CrossRef</a:t>
            </a:r>
            <a:r>
              <a:rPr lang="en-IN" sz="2800" dirty="0"/>
              <a:t>] </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089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F90F6-ABEA-6966-3C35-F6D575D2A4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6511C-EAEC-1522-07B9-B4806678790F}"/>
              </a:ext>
            </a:extLst>
          </p:cNvPr>
          <p:cNvSpPr>
            <a:spLocks noGrp="1" noEditPoints="1"/>
          </p:cNvSpPr>
          <p:nvPr>
            <p:ph type="title"/>
          </p:nvPr>
        </p:nvSpPr>
        <p:spPr>
          <a:xfrm>
            <a:off x="1257300" y="1046389"/>
            <a:ext cx="15773400" cy="732253"/>
          </a:xfrm>
        </p:spPr>
        <p:txBody>
          <a:bodyPr/>
          <a:lstStyle/>
          <a:p>
            <a:r>
              <a:rPr lang="en-IN" sz="4800" dirty="0"/>
              <a:t> </a:t>
            </a:r>
          </a:p>
        </p:txBody>
      </p:sp>
      <p:sp>
        <p:nvSpPr>
          <p:cNvPr id="18" name="TextBox 17">
            <a:extLst>
              <a:ext uri="{FF2B5EF4-FFF2-40B4-BE49-F238E27FC236}">
                <a16:creationId xmlns:a16="http://schemas.microsoft.com/office/drawing/2014/main" id="{CB479722-BE2A-748D-D91C-57CD8FA54ECB}"/>
              </a:ext>
            </a:extLst>
          </p:cNvPr>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sp>
        <p:nvSpPr>
          <p:cNvPr id="3" name="TextBox 2">
            <a:extLst>
              <a:ext uri="{FF2B5EF4-FFF2-40B4-BE49-F238E27FC236}">
                <a16:creationId xmlns:a16="http://schemas.microsoft.com/office/drawing/2014/main" id="{BBE6E550-7516-F380-94B6-D3CF0E9A8B66}"/>
              </a:ext>
            </a:extLst>
          </p:cNvPr>
          <p:cNvSpPr txBox="1"/>
          <p:nvPr/>
        </p:nvSpPr>
        <p:spPr>
          <a:xfrm>
            <a:off x="2819400" y="4774168"/>
            <a:ext cx="12649200" cy="1569660"/>
          </a:xfrm>
          <a:prstGeom prst="rect">
            <a:avLst/>
          </a:prstGeom>
          <a:noFill/>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60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65123" y="876300"/>
            <a:ext cx="15316200" cy="4524315"/>
          </a:xfrm>
        </p:spPr>
        <p:txBody>
          <a:bodyPr/>
          <a:lstStyle/>
          <a:p>
            <a:pPr algn="l"/>
            <a:r>
              <a:rPr lang="en-US" sz="3200" dirty="0">
                <a:latin typeface="Times New Roman" panose="02020603050405020304" pitchFamily="18" charset="0"/>
                <a:cs typeface="Times New Roman" panose="02020603050405020304" pitchFamily="18" charset="0"/>
              </a:rPr>
              <a:t>Team Name: </a:t>
            </a:r>
            <a:r>
              <a:rPr lang="en-US" sz="3200" dirty="0" err="1">
                <a:latin typeface="Times New Roman" panose="02020603050405020304" pitchFamily="18" charset="0"/>
                <a:cs typeface="Times New Roman" panose="02020603050405020304" pitchFamily="18" charset="0"/>
              </a:rPr>
              <a:t>Kaalhar</a:t>
            </a:r>
            <a:br>
              <a:rPr lang="en-US" sz="3200" dirty="0"/>
            </a:br>
            <a:br>
              <a:rPr lang="en-US" sz="5000" dirty="0"/>
            </a:br>
            <a:r>
              <a:rPr lang="en-US" sz="3200" dirty="0">
                <a:latin typeface="Times New Roman" panose="02020603050405020304" pitchFamily="18" charset="0"/>
                <a:cs typeface="Times New Roman" panose="02020603050405020304" pitchFamily="18" charset="0"/>
              </a:rPr>
              <a:t>Team Leader:- </a:t>
            </a:r>
            <a:r>
              <a:rPr lang="en-IN" sz="3200" b="0" dirty="0">
                <a:latin typeface="Times New Roman" panose="02020603050405020304" pitchFamily="18" charset="0"/>
                <a:cs typeface="Times New Roman" panose="02020603050405020304" pitchFamily="18" charset="0"/>
              </a:rPr>
              <a:t>P.CHARAN CHAKRA </a:t>
            </a:r>
            <a:br>
              <a:rPr lang="en-US" sz="5000" b="0" dirty="0"/>
            </a:br>
            <a:br>
              <a:rPr lang="en-IN" sz="2400" b="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Problem Statement:- </a:t>
            </a:r>
            <a:r>
              <a:rPr lang="en-US" sz="2400" dirty="0">
                <a:solidFill>
                  <a:srgbClr val="002060"/>
                </a:solidFill>
                <a:latin typeface="Times New Roman" panose="02020603050405020304" pitchFamily="18" charset="0"/>
                <a:cs typeface="Times New Roman" panose="02020603050405020304" pitchFamily="18" charset="0"/>
              </a:rPr>
              <a:t>WATER LEVEL MONITORING IN AGRICULTURAL FIELDS</a:t>
            </a:r>
            <a:br>
              <a:rPr lang="en-GB" sz="2400" b="1" dirty="0">
                <a:solidFill>
                  <a:srgbClr val="002060"/>
                </a:solidFill>
                <a:latin typeface="Calisto MT" panose="02040603050505030304" pitchFamily="18" charset="0"/>
              </a:rPr>
            </a:br>
            <a:br>
              <a:rPr lang="en-IN" sz="2400" dirty="0">
                <a:solidFill>
                  <a:schemeClr val="tx1"/>
                </a:solidFill>
                <a:latin typeface="Times New Roman" panose="02020603050405020304" pitchFamily="18" charset="0"/>
                <a:cs typeface="Times New Roman" panose="02020603050405020304" pitchFamily="18" charset="0"/>
              </a:rPr>
            </a:br>
            <a:br>
              <a:rPr lang="en-US" sz="5000" dirty="0"/>
            </a:br>
            <a:endParaRPr lang="en-IN" sz="5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F2097-D58F-914F-D8B3-60D14A9DA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76C04-A24A-F0E9-4617-5CB814211F22}"/>
              </a:ext>
            </a:extLst>
          </p:cNvPr>
          <p:cNvSpPr>
            <a:spLocks noGrp="1" noEditPoints="1"/>
          </p:cNvSpPr>
          <p:nvPr>
            <p:ph type="title"/>
          </p:nvPr>
        </p:nvSpPr>
        <p:spPr>
          <a:xfrm>
            <a:off x="1047415" y="986984"/>
            <a:ext cx="4972385" cy="803716"/>
          </a:xfrm>
        </p:spPr>
        <p:txBody>
          <a:bodyPr/>
          <a:lstStyle/>
          <a:p>
            <a:r>
              <a:rPr lang="en-US" sz="5000" dirty="0"/>
              <a:t>Objective:</a:t>
            </a:r>
            <a:br>
              <a:rPr lang="en-US" sz="5000" dirty="0"/>
            </a:br>
            <a:br>
              <a:rPr lang="en-IN" sz="5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lang="en-IN" sz="5000" dirty="0"/>
          </a:p>
        </p:txBody>
      </p:sp>
      <p:sp>
        <p:nvSpPr>
          <p:cNvPr id="3" name="Content Placeholder 2">
            <a:extLst>
              <a:ext uri="{FF2B5EF4-FFF2-40B4-BE49-F238E27FC236}">
                <a16:creationId xmlns:a16="http://schemas.microsoft.com/office/drawing/2014/main" id="{B07ED25D-A8BA-3FDD-894D-EA2543FD8C76}"/>
              </a:ext>
            </a:extLst>
          </p:cNvPr>
          <p:cNvSpPr>
            <a:spLocks noGrp="1" noEditPoints="1"/>
          </p:cNvSpPr>
          <p:nvPr>
            <p:ph idx="1"/>
          </p:nvPr>
        </p:nvSpPr>
        <p:spPr>
          <a:xfrm>
            <a:off x="847619" y="3084576"/>
            <a:ext cx="8121569" cy="366454"/>
          </a:xfrm>
        </p:spPr>
        <p:txBody>
          <a:bodyPr>
            <a:normAutofit fontScale="77500" lnSpcReduction="20000"/>
          </a:bodyPr>
          <a:lstStyle/>
          <a:p>
            <a:r>
              <a:rPr lang="en-US" dirty="0"/>
              <a:t> 	</a:t>
            </a:r>
            <a:endParaRPr lang="en-US" sz="3000" dirty="0"/>
          </a:p>
          <a:p>
            <a:r>
              <a:rPr lang="en-US" dirty="0"/>
              <a:t>.</a:t>
            </a:r>
            <a:endParaRPr lang="en-IN" dirty="0"/>
          </a:p>
        </p:txBody>
      </p:sp>
      <p:sp>
        <p:nvSpPr>
          <p:cNvPr id="5" name="TextBox 4">
            <a:extLst>
              <a:ext uri="{FF2B5EF4-FFF2-40B4-BE49-F238E27FC236}">
                <a16:creationId xmlns:a16="http://schemas.microsoft.com/office/drawing/2014/main" id="{389FD846-D110-2C29-9605-8B970AB1E657}"/>
              </a:ext>
            </a:extLst>
          </p:cNvPr>
          <p:cNvSpPr txBox="1"/>
          <p:nvPr/>
        </p:nvSpPr>
        <p:spPr>
          <a:xfrm>
            <a:off x="847618" y="2247900"/>
            <a:ext cx="16221181" cy="3970318"/>
          </a:xfrm>
          <a:prstGeom prst="rect">
            <a:avLst/>
          </a:prstGeom>
          <a:noFill/>
        </p:spPr>
        <p:txBody>
          <a:bodyPr wrap="square" rtlCol="0">
            <a:spAutoFit/>
          </a:bodyPr>
          <a:lstStyle/>
          <a:p>
            <a:pPr marL="457200" indent="-457200">
              <a:buFont typeface="Wingdings" panose="05000000000000000000" pitchFamily="2" charset="2"/>
              <a:buChar char="v"/>
            </a:pPr>
            <a:r>
              <a:rPr lang="en-GB" sz="2800" dirty="0"/>
              <a:t>The objective of monitoring the water level in an agricultural field is to ensure the efficient and sustainable use of water resources, crucial for maintaining optimal soil moisture levels and promoting healthy crop growth. By utilizing advanced monitoring technologies, we aim to prevent both water wastage and waterlogging, thereby conserving water and protecting the soil structure. This proactive approach not only enhances crop yield and quality but also mitigates the adverse effects of drought and other environmental challenges, ultimately contributing to more resilient and productive agricultural practices. </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To implement the Water Level Monitoring System in Agricultural Fields to help the Farmers for protecting the Crops . </a:t>
            </a:r>
          </a:p>
        </p:txBody>
      </p:sp>
    </p:spTree>
    <p:extLst>
      <p:ext uri="{BB962C8B-B14F-4D97-AF65-F5344CB8AC3E}">
        <p14:creationId xmlns:p14="http://schemas.microsoft.com/office/powerpoint/2010/main" val="240440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8DEBC-3F4A-C59C-F7B6-6696AE5E29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D6F69-A94D-27A8-0E0C-BA6635151F00}"/>
              </a:ext>
            </a:extLst>
          </p:cNvPr>
          <p:cNvSpPr>
            <a:spLocks noGrp="1" noEditPoints="1"/>
          </p:cNvSpPr>
          <p:nvPr>
            <p:ph type="title"/>
          </p:nvPr>
        </p:nvSpPr>
        <p:spPr>
          <a:xfrm>
            <a:off x="1165123" y="876300"/>
            <a:ext cx="10036277" cy="990600"/>
          </a:xfrm>
        </p:spPr>
        <p:txBody>
          <a:bodyPr/>
          <a:lstStyle/>
          <a:p>
            <a:r>
              <a:rPr lang="en-US" sz="5000" dirty="0"/>
              <a:t>Contents:</a:t>
            </a:r>
            <a:br>
              <a:rPr lang="en-US" sz="5000" dirty="0"/>
            </a:br>
            <a:br>
              <a:rPr lang="en-US" sz="5000" dirty="0"/>
            </a:br>
            <a:br>
              <a:rPr lang="en-IN" sz="2400" dirty="0">
                <a:latin typeface="Times New Roman" panose="02020603050405020304" pitchFamily="18" charset="0"/>
                <a:cs typeface="Times New Roman" panose="02020603050405020304" pitchFamily="18" charset="0"/>
              </a:rPr>
            </a:br>
            <a:br>
              <a:rPr lang="en-US" sz="5000" dirty="0"/>
            </a:br>
            <a:endParaRPr lang="en-IN" sz="5000" dirty="0"/>
          </a:p>
        </p:txBody>
      </p:sp>
      <p:sp>
        <p:nvSpPr>
          <p:cNvPr id="3" name="TextBox 2">
            <a:extLst>
              <a:ext uri="{FF2B5EF4-FFF2-40B4-BE49-F238E27FC236}">
                <a16:creationId xmlns:a16="http://schemas.microsoft.com/office/drawing/2014/main" id="{3B5DA72D-772B-CC91-5A10-0C90537B5D65}"/>
              </a:ext>
            </a:extLst>
          </p:cNvPr>
          <p:cNvSpPr txBox="1"/>
          <p:nvPr/>
        </p:nvSpPr>
        <p:spPr>
          <a:xfrm>
            <a:off x="1165123" y="2095500"/>
            <a:ext cx="12855677" cy="489364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Literature Survey</a:t>
            </a:r>
          </a:p>
          <a:p>
            <a:pPr marL="285750" indent="-285750">
              <a:buFont typeface="Wingdings" panose="05000000000000000000" pitchFamily="2" charset="2"/>
              <a:buChar char="Ø"/>
            </a:pPr>
            <a:r>
              <a:rPr lang="en-US" sz="2400" spc="20" dirty="0">
                <a:latin typeface="Times New Roman" panose="02020603050405020304" pitchFamily="18" charset="0"/>
                <a:cs typeface="Times New Roman" panose="02020603050405020304" pitchFamily="18" charset="0"/>
              </a:rPr>
              <a:t>Existing Solutions - Merits and Demerits</a:t>
            </a:r>
          </a:p>
          <a:p>
            <a:pPr marL="285750" indent="-285750">
              <a:buFont typeface="Wingdings" panose="05000000000000000000" pitchFamily="2" charset="2"/>
              <a:buChar char="Ø"/>
            </a:pPr>
            <a:r>
              <a:rPr lang="en-US" sz="2400" spc="20" dirty="0">
                <a:latin typeface="Times New Roman" panose="02020603050405020304" pitchFamily="18" charset="0"/>
                <a:cs typeface="Times New Roman" panose="02020603050405020304" pitchFamily="18" charset="0"/>
              </a:rPr>
              <a:t>Proposed Methodology </a:t>
            </a:r>
          </a:p>
          <a:p>
            <a:pPr marL="285750" indent="-285750">
              <a:buFont typeface="Wingdings" panose="05000000000000000000" pitchFamily="2" charset="2"/>
              <a:buChar char="Ø"/>
            </a:pPr>
            <a:r>
              <a:rPr lang="en-US" sz="2400" spc="20" dirty="0">
                <a:latin typeface="Times New Roman" panose="02020603050405020304" pitchFamily="18" charset="0"/>
                <a:cs typeface="Times New Roman" panose="02020603050405020304" pitchFamily="18" charset="0"/>
              </a:rPr>
              <a:t>Working Mechanism</a:t>
            </a:r>
          </a:p>
          <a:p>
            <a:pPr marL="285750" indent="-285750">
              <a:buFont typeface="Wingdings" panose="05000000000000000000" pitchFamily="2" charset="2"/>
              <a:buChar char="Ø"/>
            </a:pPr>
            <a:r>
              <a:rPr lang="en-US" sz="2400" spc="20" dirty="0">
                <a:latin typeface="Times New Roman" panose="02020603050405020304" pitchFamily="18" charset="0"/>
                <a:cs typeface="Times New Roman" panose="02020603050405020304" pitchFamily="18" charset="0"/>
              </a:rPr>
              <a:t>Experimental results &amp; Discussions</a:t>
            </a:r>
          </a:p>
          <a:p>
            <a:pPr marL="285750" indent="-285750">
              <a:buFont typeface="Wingdings" panose="05000000000000000000" pitchFamily="2" charset="2"/>
              <a:buChar char="Ø"/>
            </a:pPr>
            <a:r>
              <a:rPr lang="en-US" sz="2400" spc="2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r>
              <a:rPr lang="en-US" sz="2400" spc="20" dirty="0">
                <a:latin typeface="Times New Roman" panose="02020603050405020304" pitchFamily="18" charset="0"/>
                <a:cs typeface="Times New Roman" panose="02020603050405020304" pitchFamily="18" charset="0"/>
              </a:rPr>
              <a:t>References</a:t>
            </a:r>
            <a:endParaRPr lang="en-US" sz="2400" kern="0" spc="2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67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93B0C-70C0-F7EC-A409-730B201790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10F99-A974-498D-CA8E-010D5DFC2672}"/>
              </a:ext>
            </a:extLst>
          </p:cNvPr>
          <p:cNvSpPr>
            <a:spLocks noGrp="1" noEditPoints="1"/>
          </p:cNvSpPr>
          <p:nvPr>
            <p:ph type="title"/>
          </p:nvPr>
        </p:nvSpPr>
        <p:spPr>
          <a:xfrm>
            <a:off x="1047415" y="986984"/>
            <a:ext cx="4438985" cy="1032316"/>
          </a:xfrm>
        </p:spPr>
        <p:txBody>
          <a:bodyPr/>
          <a:lstStyle/>
          <a:p>
            <a:r>
              <a:rPr lang="en-US" sz="5000" dirty="0"/>
              <a:t>Abstract:</a:t>
            </a:r>
            <a:br>
              <a:rPr lang="en-US" sz="5000" dirty="0"/>
            </a:br>
            <a:br>
              <a:rPr lang="en-IN" sz="5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lang="en-IN" sz="5000" dirty="0"/>
          </a:p>
        </p:txBody>
      </p:sp>
      <p:sp>
        <p:nvSpPr>
          <p:cNvPr id="3" name="Content Placeholder 2">
            <a:extLst>
              <a:ext uri="{FF2B5EF4-FFF2-40B4-BE49-F238E27FC236}">
                <a16:creationId xmlns:a16="http://schemas.microsoft.com/office/drawing/2014/main" id="{E75722D6-CCB3-FC4D-E81A-8D9A34D1A73E}"/>
              </a:ext>
            </a:extLst>
          </p:cNvPr>
          <p:cNvSpPr>
            <a:spLocks noGrp="1" noEditPoints="1"/>
          </p:cNvSpPr>
          <p:nvPr>
            <p:ph idx="1"/>
          </p:nvPr>
        </p:nvSpPr>
        <p:spPr>
          <a:xfrm>
            <a:off x="847619" y="3084576"/>
            <a:ext cx="8121569" cy="366454"/>
          </a:xfrm>
        </p:spPr>
        <p:txBody>
          <a:bodyPr>
            <a:normAutofit fontScale="77500" lnSpcReduction="20000"/>
          </a:bodyPr>
          <a:lstStyle/>
          <a:p>
            <a:r>
              <a:rPr lang="en-US" dirty="0"/>
              <a:t> 	</a:t>
            </a:r>
            <a:endParaRPr lang="en-US" sz="3000" dirty="0"/>
          </a:p>
          <a:p>
            <a:r>
              <a:rPr lang="en-US" dirty="0"/>
              <a:t>.</a:t>
            </a:r>
            <a:endParaRPr lang="en-IN" dirty="0"/>
          </a:p>
        </p:txBody>
      </p:sp>
      <p:sp>
        <p:nvSpPr>
          <p:cNvPr id="5" name="TextBox 4">
            <a:extLst>
              <a:ext uri="{FF2B5EF4-FFF2-40B4-BE49-F238E27FC236}">
                <a16:creationId xmlns:a16="http://schemas.microsoft.com/office/drawing/2014/main" id="{B915EAF0-96C6-03C2-020F-E7A0A4FE81D1}"/>
              </a:ext>
            </a:extLst>
          </p:cNvPr>
          <p:cNvSpPr txBox="1"/>
          <p:nvPr/>
        </p:nvSpPr>
        <p:spPr>
          <a:xfrm>
            <a:off x="1143000" y="2400300"/>
            <a:ext cx="15468600" cy="6986528"/>
          </a:xfrm>
          <a:prstGeom prst="rect">
            <a:avLst/>
          </a:prstGeom>
          <a:noFill/>
        </p:spPr>
        <p:txBody>
          <a:bodyPr wrap="square" rtlCol="0">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Water is the lifeblood of agriculture, but its scarcity and overuse pose significant challenges. Traditional irrigation methods often rely on estimates and intuition, leading to inefficient water usage, potential crop damage, and environmental concerns.</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project introduces a transformative solution: real-time water level monitoring in agricultural fields using sensors. By employing an intelligent network of sensors, we aim to gain precise insights into the water demands of our crops and deliver irrigation with unprecedented accuracy and efficiency. </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develop A Real Time Solution to Water level Monitoring Using IOT and Sensor should be implemented. This system works in three parts. </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 first part measures the level of the water using ultrasonic sensor. The second part sends the water level information to web page using the Ethernet shield. </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third part is making a Signal to alert the formers about water level through LED.</a:t>
            </a:r>
          </a:p>
          <a:p>
            <a:pPr marL="285750" indent="-28575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66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047415" y="986984"/>
            <a:ext cx="4896185" cy="803716"/>
          </a:xfrm>
        </p:spPr>
        <p:txBody>
          <a:bodyPr/>
          <a:lstStyle/>
          <a:p>
            <a:r>
              <a:rPr lang="en-US" sz="5000" dirty="0"/>
              <a:t>Introduction :</a:t>
            </a:r>
            <a:br>
              <a:rPr lang="en-US" sz="5000" dirty="0"/>
            </a:br>
            <a:br>
              <a:rPr lang="en-IN" sz="5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lang="en-IN" sz="5000" dirty="0"/>
          </a:p>
        </p:txBody>
      </p:sp>
      <p:sp>
        <p:nvSpPr>
          <p:cNvPr id="3" name="Content Placeholder 2"/>
          <p:cNvSpPr>
            <a:spLocks noGrp="1" noEditPoints="1"/>
          </p:cNvSpPr>
          <p:nvPr>
            <p:ph idx="1"/>
          </p:nvPr>
        </p:nvSpPr>
        <p:spPr>
          <a:xfrm>
            <a:off x="847619" y="3084576"/>
            <a:ext cx="8121569" cy="366454"/>
          </a:xfrm>
        </p:spPr>
        <p:txBody>
          <a:bodyPr>
            <a:normAutofit fontScale="77500" lnSpcReduction="20000"/>
          </a:bodyPr>
          <a:lstStyle/>
          <a:p>
            <a:r>
              <a:rPr lang="en-US" dirty="0"/>
              <a:t> 	</a:t>
            </a:r>
            <a:endParaRPr lang="en-US" sz="3000" dirty="0"/>
          </a:p>
          <a:p>
            <a:r>
              <a:rPr lang="en-US" dirty="0"/>
              <a:t>.</a:t>
            </a:r>
            <a:endParaRPr lang="en-IN" dirty="0"/>
          </a:p>
        </p:txBody>
      </p:sp>
      <p:sp>
        <p:nvSpPr>
          <p:cNvPr id="4" name="TextBox 3">
            <a:extLst>
              <a:ext uri="{FF2B5EF4-FFF2-40B4-BE49-F238E27FC236}">
                <a16:creationId xmlns:a16="http://schemas.microsoft.com/office/drawing/2014/main" id="{B047CCA6-E594-423D-E515-291B26960038}"/>
              </a:ext>
            </a:extLst>
          </p:cNvPr>
          <p:cNvSpPr txBox="1"/>
          <p:nvPr/>
        </p:nvSpPr>
        <p:spPr>
          <a:xfrm>
            <a:off x="1047415" y="2324100"/>
            <a:ext cx="15945185" cy="5693866"/>
          </a:xfrm>
          <a:prstGeom prst="rect">
            <a:avLst/>
          </a:prstGeom>
          <a:noFill/>
        </p:spPr>
        <p:txBody>
          <a:bodyPr wrap="square" rtlCol="0">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With the ever-changing weather conditions and advancements in technology, there is an increasing need for accurate and affordable water level measurement systems in agriculture.</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Therefore, this brings about the need for a system incorporating IoT technology that will monitor water levels at a cost-effective price with accurate and dependable results. </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prototype will monitor water levels regularly to help the farmers to improve and manage the way of  using their water resources. Through this Project Farmers can easily monitor the water levels. </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chapter focuses on a Water Level Monitoring System for Farmers and provides a smart way to manage water resources on farms most cost-effectively and conveniently for farmers.</a:t>
            </a: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D5D63-6039-D532-6C2F-2DF97E96B4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2AFDC-6FBC-1990-5216-FB2804D64A96}"/>
              </a:ext>
            </a:extLst>
          </p:cNvPr>
          <p:cNvSpPr>
            <a:spLocks noGrp="1" noEditPoints="1"/>
          </p:cNvSpPr>
          <p:nvPr>
            <p:ph type="title"/>
          </p:nvPr>
        </p:nvSpPr>
        <p:spPr>
          <a:xfrm>
            <a:off x="1047415" y="986984"/>
            <a:ext cx="7563185" cy="956116"/>
          </a:xfrm>
        </p:spPr>
        <p:txBody>
          <a:bodyPr/>
          <a:lstStyle/>
          <a:p>
            <a:r>
              <a:rPr lang="en-US" sz="5000" dirty="0"/>
              <a:t>Literature Survey:</a:t>
            </a:r>
            <a:br>
              <a:rPr lang="en-US" sz="5000" dirty="0"/>
            </a:br>
            <a:br>
              <a:rPr lang="en-IN" sz="5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lang="en-IN" sz="5000" dirty="0"/>
          </a:p>
        </p:txBody>
      </p:sp>
      <p:sp>
        <p:nvSpPr>
          <p:cNvPr id="3" name="Content Placeholder 2">
            <a:extLst>
              <a:ext uri="{FF2B5EF4-FFF2-40B4-BE49-F238E27FC236}">
                <a16:creationId xmlns:a16="http://schemas.microsoft.com/office/drawing/2014/main" id="{09B6319C-8F86-247A-7F6F-1ECE1358067A}"/>
              </a:ext>
            </a:extLst>
          </p:cNvPr>
          <p:cNvSpPr>
            <a:spLocks noGrp="1" noEditPoints="1"/>
          </p:cNvSpPr>
          <p:nvPr>
            <p:ph idx="1"/>
          </p:nvPr>
        </p:nvSpPr>
        <p:spPr>
          <a:xfrm>
            <a:off x="847619" y="3084576"/>
            <a:ext cx="8121569" cy="366454"/>
          </a:xfrm>
        </p:spPr>
        <p:txBody>
          <a:bodyPr>
            <a:normAutofit fontScale="77500" lnSpcReduction="20000"/>
          </a:bodyPr>
          <a:lstStyle/>
          <a:p>
            <a:r>
              <a:rPr lang="en-US" dirty="0"/>
              <a:t> 	</a:t>
            </a:r>
            <a:endParaRPr lang="en-US" sz="3000" dirty="0"/>
          </a:p>
          <a:p>
            <a:r>
              <a:rPr lang="en-US" dirty="0"/>
              <a:t>.</a:t>
            </a:r>
            <a:endParaRPr lang="en-IN" dirty="0"/>
          </a:p>
        </p:txBody>
      </p:sp>
      <p:graphicFrame>
        <p:nvGraphicFramePr>
          <p:cNvPr id="6" name="Table 5">
            <a:extLst>
              <a:ext uri="{FF2B5EF4-FFF2-40B4-BE49-F238E27FC236}">
                <a16:creationId xmlns:a16="http://schemas.microsoft.com/office/drawing/2014/main" id="{0EA1338C-1240-2161-4261-8E90D261E0E6}"/>
              </a:ext>
            </a:extLst>
          </p:cNvPr>
          <p:cNvGraphicFramePr>
            <a:graphicFrameLocks noGrp="1"/>
          </p:cNvGraphicFramePr>
          <p:nvPr>
            <p:extLst>
              <p:ext uri="{D42A27DB-BD31-4B8C-83A1-F6EECF244321}">
                <p14:modId xmlns:p14="http://schemas.microsoft.com/office/powerpoint/2010/main" val="455503227"/>
              </p:ext>
            </p:extLst>
          </p:nvPr>
        </p:nvGraphicFramePr>
        <p:xfrm>
          <a:off x="1098631" y="1638300"/>
          <a:ext cx="15849601" cy="7851439"/>
        </p:xfrm>
        <a:graphic>
          <a:graphicData uri="http://schemas.openxmlformats.org/drawingml/2006/table">
            <a:tbl>
              <a:tblPr firstRow="1" bandRow="1">
                <a:tableStyleId>{5C22544A-7EE6-4342-B048-85BDC9FD1C3A}</a:tableStyleId>
              </a:tblPr>
              <a:tblGrid>
                <a:gridCol w="2245167">
                  <a:extLst>
                    <a:ext uri="{9D8B030D-6E8A-4147-A177-3AD203B41FA5}">
                      <a16:colId xmlns:a16="http://schemas.microsoft.com/office/drawing/2014/main" val="2755052314"/>
                    </a:ext>
                  </a:extLst>
                </a:gridCol>
                <a:gridCol w="1770275">
                  <a:extLst>
                    <a:ext uri="{9D8B030D-6E8A-4147-A177-3AD203B41FA5}">
                      <a16:colId xmlns:a16="http://schemas.microsoft.com/office/drawing/2014/main" val="475895566"/>
                    </a:ext>
                  </a:extLst>
                </a:gridCol>
                <a:gridCol w="3245506">
                  <a:extLst>
                    <a:ext uri="{9D8B030D-6E8A-4147-A177-3AD203B41FA5}">
                      <a16:colId xmlns:a16="http://schemas.microsoft.com/office/drawing/2014/main" val="3905164255"/>
                    </a:ext>
                  </a:extLst>
                </a:gridCol>
                <a:gridCol w="3024220">
                  <a:extLst>
                    <a:ext uri="{9D8B030D-6E8A-4147-A177-3AD203B41FA5}">
                      <a16:colId xmlns:a16="http://schemas.microsoft.com/office/drawing/2014/main" val="4294594747"/>
                    </a:ext>
                  </a:extLst>
                </a:gridCol>
                <a:gridCol w="2919705">
                  <a:extLst>
                    <a:ext uri="{9D8B030D-6E8A-4147-A177-3AD203B41FA5}">
                      <a16:colId xmlns:a16="http://schemas.microsoft.com/office/drawing/2014/main" val="1683926826"/>
                    </a:ext>
                  </a:extLst>
                </a:gridCol>
                <a:gridCol w="2644728">
                  <a:extLst>
                    <a:ext uri="{9D8B030D-6E8A-4147-A177-3AD203B41FA5}">
                      <a16:colId xmlns:a16="http://schemas.microsoft.com/office/drawing/2014/main" val="3299573212"/>
                    </a:ext>
                  </a:extLst>
                </a:gridCol>
              </a:tblGrid>
              <a:tr h="657958">
                <a:tc>
                  <a:txBody>
                    <a:bodyPr/>
                    <a:lstStyle/>
                    <a:p>
                      <a:r>
                        <a:rPr lang="en-IN" dirty="0"/>
                        <a:t>Author(s)</a:t>
                      </a:r>
                    </a:p>
                  </a:txBody>
                  <a:tcPr anchor="ctr"/>
                </a:tc>
                <a:tc>
                  <a:txBody>
                    <a:bodyPr/>
                    <a:lstStyle/>
                    <a:p>
                      <a:r>
                        <a:rPr lang="en-IN"/>
                        <a:t>Year</a:t>
                      </a:r>
                    </a:p>
                  </a:txBody>
                  <a:tcPr anchor="ctr"/>
                </a:tc>
                <a:tc>
                  <a:txBody>
                    <a:bodyPr/>
                    <a:lstStyle/>
                    <a:p>
                      <a:r>
                        <a:rPr lang="en-IN"/>
                        <a:t>Title</a:t>
                      </a:r>
                    </a:p>
                  </a:txBody>
                  <a:tcPr anchor="ctr"/>
                </a:tc>
                <a:tc>
                  <a:txBody>
                    <a:bodyPr/>
                    <a:lstStyle/>
                    <a:p>
                      <a:r>
                        <a:rPr lang="en-IN"/>
                        <a:t>Methodology</a:t>
                      </a:r>
                    </a:p>
                  </a:txBody>
                  <a:tcPr anchor="ctr"/>
                </a:tc>
                <a:tc>
                  <a:txBody>
                    <a:bodyPr/>
                    <a:lstStyle/>
                    <a:p>
                      <a:r>
                        <a:rPr lang="en-IN"/>
                        <a:t>Advantages</a:t>
                      </a:r>
                    </a:p>
                  </a:txBody>
                  <a:tcPr anchor="ctr"/>
                </a:tc>
                <a:tc>
                  <a:txBody>
                    <a:bodyPr/>
                    <a:lstStyle/>
                    <a:p>
                      <a:r>
                        <a:rPr lang="en-IN"/>
                        <a:t>Disadvantages</a:t>
                      </a:r>
                    </a:p>
                  </a:txBody>
                  <a:tcPr anchor="ctr"/>
                </a:tc>
                <a:extLst>
                  <a:ext uri="{0D108BD9-81ED-4DB2-BD59-A6C34878D82A}">
                    <a16:rowId xmlns:a16="http://schemas.microsoft.com/office/drawing/2014/main" val="1945532856"/>
                  </a:ext>
                </a:extLst>
              </a:tr>
              <a:tr h="1109681">
                <a:tc>
                  <a:txBody>
                    <a:bodyPr/>
                    <a:lstStyle/>
                    <a:p>
                      <a:r>
                        <a:rPr lang="en-IN" dirty="0"/>
                        <a:t>Smith et al.</a:t>
                      </a:r>
                    </a:p>
                  </a:txBody>
                  <a:tcPr anchor="ctr"/>
                </a:tc>
                <a:tc>
                  <a:txBody>
                    <a:bodyPr/>
                    <a:lstStyle/>
                    <a:p>
                      <a:r>
                        <a:rPr lang="en-IN" dirty="0"/>
                        <a:t>2018</a:t>
                      </a:r>
                    </a:p>
                  </a:txBody>
                  <a:tcPr anchor="ctr"/>
                </a:tc>
                <a:tc>
                  <a:txBody>
                    <a:bodyPr/>
                    <a:lstStyle/>
                    <a:p>
                      <a:r>
                        <a:rPr lang="en-IN" dirty="0"/>
                        <a:t>IoT-based Flood Monitoring System</a:t>
                      </a:r>
                    </a:p>
                  </a:txBody>
                  <a:tcPr anchor="ctr"/>
                </a:tc>
                <a:tc>
                  <a:txBody>
                    <a:bodyPr/>
                    <a:lstStyle/>
                    <a:p>
                      <a:r>
                        <a:rPr lang="en-US" dirty="0"/>
                        <a:t>Utilized IoT sensors to monitor water levels and send data to a central server via wireless</a:t>
                      </a:r>
                    </a:p>
                  </a:txBody>
                  <a:tcPr anchor="ctr"/>
                </a:tc>
                <a:tc>
                  <a:txBody>
                    <a:bodyPr/>
                    <a:lstStyle/>
                    <a:p>
                      <a:r>
                        <a:rPr lang="en-US" dirty="0"/>
                        <a:t>Real-time monitoring, scalable, and can cover large areas</a:t>
                      </a:r>
                    </a:p>
                  </a:txBody>
                  <a:tcPr anchor="ctr"/>
                </a:tc>
                <a:tc>
                  <a:txBody>
                    <a:bodyPr/>
                    <a:lstStyle/>
                    <a:p>
                      <a:r>
                        <a:rPr lang="en-US" dirty="0"/>
                        <a:t>High initial setup cost, requires stable internet connectivity</a:t>
                      </a:r>
                    </a:p>
                  </a:txBody>
                  <a:tcPr anchor="ctr"/>
                </a:tc>
                <a:extLst>
                  <a:ext uri="{0D108BD9-81ED-4DB2-BD59-A6C34878D82A}">
                    <a16:rowId xmlns:a16="http://schemas.microsoft.com/office/drawing/2014/main" val="1174581992"/>
                  </a:ext>
                </a:extLst>
              </a:tr>
              <a:tr h="1109681">
                <a:tc>
                  <a:txBody>
                    <a:bodyPr/>
                    <a:lstStyle/>
                    <a:p>
                      <a:r>
                        <a:rPr lang="en-IN" dirty="0"/>
                        <a:t>Johnson et al.</a:t>
                      </a:r>
                    </a:p>
                  </a:txBody>
                  <a:tcPr anchor="ctr"/>
                </a:tc>
                <a:tc>
                  <a:txBody>
                    <a:bodyPr/>
                    <a:lstStyle/>
                    <a:p>
                      <a:r>
                        <a:rPr lang="en-IN" dirty="0"/>
                        <a:t>2019</a:t>
                      </a:r>
                    </a:p>
                  </a:txBody>
                  <a:tcPr anchor="ctr"/>
                </a:tc>
                <a:tc>
                  <a:txBody>
                    <a:bodyPr/>
                    <a:lstStyle/>
                    <a:p>
                      <a:r>
                        <a:rPr lang="en-US" dirty="0"/>
                        <a:t>A Wireless Sensor Network for Flood Detection</a:t>
                      </a:r>
                    </a:p>
                  </a:txBody>
                  <a:tcPr anchor="ctr"/>
                </a:tc>
                <a:tc>
                  <a:txBody>
                    <a:bodyPr/>
                    <a:lstStyle/>
                    <a:p>
                      <a:r>
                        <a:rPr lang="en-US" dirty="0"/>
                        <a:t>Deployed a network of wireless sensors to detect and report flood conditions</a:t>
                      </a:r>
                    </a:p>
                  </a:txBody>
                  <a:tcPr anchor="ctr"/>
                </a:tc>
                <a:tc>
                  <a:txBody>
                    <a:bodyPr/>
                    <a:lstStyle/>
                    <a:p>
                      <a:r>
                        <a:rPr lang="en-US" dirty="0"/>
                        <a:t>Low power consumption, can operate in remote areas</a:t>
                      </a:r>
                    </a:p>
                  </a:txBody>
                  <a:tcPr anchor="ctr"/>
                </a:tc>
                <a:tc>
                  <a:txBody>
                    <a:bodyPr/>
                    <a:lstStyle/>
                    <a:p>
                      <a:r>
                        <a:rPr lang="en-US" dirty="0"/>
                        <a:t>Limited by the range of wireless communication</a:t>
                      </a:r>
                    </a:p>
                  </a:txBody>
                  <a:tcPr anchor="ctr"/>
                </a:tc>
                <a:extLst>
                  <a:ext uri="{0D108BD9-81ED-4DB2-BD59-A6C34878D82A}">
                    <a16:rowId xmlns:a16="http://schemas.microsoft.com/office/drawing/2014/main" val="327388192"/>
                  </a:ext>
                </a:extLst>
              </a:tr>
              <a:tr h="1351651">
                <a:tc>
                  <a:txBody>
                    <a:bodyPr/>
                    <a:lstStyle/>
                    <a:p>
                      <a:r>
                        <a:rPr lang="en-IN"/>
                        <a:t>Kim et al.</a:t>
                      </a:r>
                    </a:p>
                  </a:txBody>
                  <a:tcPr anchor="ctr"/>
                </a:tc>
                <a:tc>
                  <a:txBody>
                    <a:bodyPr/>
                    <a:lstStyle/>
                    <a:p>
                      <a:r>
                        <a:rPr lang="en-IN" dirty="0"/>
                        <a:t>2020</a:t>
                      </a:r>
                    </a:p>
                  </a:txBody>
                  <a:tcPr anchor="ctr"/>
                </a:tc>
                <a:tc>
                  <a:txBody>
                    <a:bodyPr/>
                    <a:lstStyle/>
                    <a:p>
                      <a:r>
                        <a:rPr lang="en-US" dirty="0"/>
                        <a:t>Real-time Flood Monitoring using Machine Learning</a:t>
                      </a:r>
                    </a:p>
                  </a:txBody>
                  <a:tcPr anchor="ctr"/>
                </a:tc>
                <a:tc>
                  <a:txBody>
                    <a:bodyPr/>
                    <a:lstStyle/>
                    <a:p>
                      <a:r>
                        <a:rPr lang="en-US" dirty="0"/>
                        <a:t>Combined IoT sensors with machine learning algorithms to predict flood events</a:t>
                      </a:r>
                    </a:p>
                  </a:txBody>
                  <a:tcPr anchor="ctr"/>
                </a:tc>
                <a:tc>
                  <a:txBody>
                    <a:bodyPr/>
                    <a:lstStyle/>
                    <a:p>
                      <a:r>
                        <a:rPr lang="en-US"/>
                        <a:t>High accuracy in flood prediction, adaptable to different environments</a:t>
                      </a:r>
                    </a:p>
                  </a:txBody>
                  <a:tcPr anchor="ctr"/>
                </a:tc>
                <a:tc>
                  <a:txBody>
                    <a:bodyPr/>
                    <a:lstStyle/>
                    <a:p>
                      <a:r>
                        <a:rPr lang="en-US"/>
                        <a:t>Complex implementation, requires high computational power</a:t>
                      </a:r>
                    </a:p>
                  </a:txBody>
                  <a:tcPr anchor="ctr"/>
                </a:tc>
                <a:extLst>
                  <a:ext uri="{0D108BD9-81ED-4DB2-BD59-A6C34878D82A}">
                    <a16:rowId xmlns:a16="http://schemas.microsoft.com/office/drawing/2014/main" val="1451932158"/>
                  </a:ext>
                </a:extLst>
              </a:tr>
              <a:tr h="1109681">
                <a:tc>
                  <a:txBody>
                    <a:bodyPr/>
                    <a:lstStyle/>
                    <a:p>
                      <a:r>
                        <a:rPr lang="en-IN"/>
                        <a:t>Wang and Lee</a:t>
                      </a:r>
                    </a:p>
                  </a:txBody>
                  <a:tcPr anchor="ctr"/>
                </a:tc>
                <a:tc>
                  <a:txBody>
                    <a:bodyPr/>
                    <a:lstStyle/>
                    <a:p>
                      <a:r>
                        <a:rPr lang="en-IN"/>
                        <a:t>2021</a:t>
                      </a:r>
                    </a:p>
                  </a:txBody>
                  <a:tcPr anchor="ctr"/>
                </a:tc>
                <a:tc>
                  <a:txBody>
                    <a:bodyPr/>
                    <a:lstStyle/>
                    <a:p>
                      <a:r>
                        <a:rPr lang="en-US"/>
                        <a:t>Flood Monitoring using Satellite Imagery</a:t>
                      </a:r>
                    </a:p>
                  </a:txBody>
                  <a:tcPr anchor="ctr"/>
                </a:tc>
                <a:tc>
                  <a:txBody>
                    <a:bodyPr/>
                    <a:lstStyle/>
                    <a:p>
                      <a:r>
                        <a:rPr lang="en-US"/>
                        <a:t>Used satellite images and remote sensing techniques to monitor and predict flooding</a:t>
                      </a:r>
                    </a:p>
                  </a:txBody>
                  <a:tcPr anchor="ctr"/>
                </a:tc>
                <a:tc>
                  <a:txBody>
                    <a:bodyPr/>
                    <a:lstStyle/>
                    <a:p>
                      <a:r>
                        <a:rPr lang="en-US"/>
                        <a:t>Wide coverage area, can monitor inaccessible regions</a:t>
                      </a:r>
                    </a:p>
                  </a:txBody>
                  <a:tcPr anchor="ctr"/>
                </a:tc>
                <a:tc>
                  <a:txBody>
                    <a:bodyPr/>
                    <a:lstStyle/>
                    <a:p>
                      <a:r>
                        <a:rPr lang="en-US"/>
                        <a:t>Dependent on weather conditions, high cost of satellite imagery</a:t>
                      </a:r>
                    </a:p>
                  </a:txBody>
                  <a:tcPr anchor="ctr"/>
                </a:tc>
                <a:extLst>
                  <a:ext uri="{0D108BD9-81ED-4DB2-BD59-A6C34878D82A}">
                    <a16:rowId xmlns:a16="http://schemas.microsoft.com/office/drawing/2014/main" val="463697071"/>
                  </a:ext>
                </a:extLst>
              </a:tr>
              <a:tr h="1324067">
                <a:tc>
                  <a:txBody>
                    <a:bodyPr/>
                    <a:lstStyle/>
                    <a:p>
                      <a:r>
                        <a:rPr lang="en-IN"/>
                        <a:t>Garcia et al.</a:t>
                      </a:r>
                    </a:p>
                  </a:txBody>
                  <a:tcPr anchor="ctr"/>
                </a:tc>
                <a:tc>
                  <a:txBody>
                    <a:bodyPr/>
                    <a:lstStyle/>
                    <a:p>
                      <a:r>
                        <a:rPr lang="en-IN"/>
                        <a:t>2022</a:t>
                      </a:r>
                    </a:p>
                  </a:txBody>
                  <a:tcPr anchor="ctr"/>
                </a:tc>
                <a:tc>
                  <a:txBody>
                    <a:bodyPr/>
                    <a:lstStyle/>
                    <a:p>
                      <a:r>
                        <a:rPr lang="en-US"/>
                        <a:t>Low-Cost Flood Monitoring System using Arduino</a:t>
                      </a:r>
                    </a:p>
                  </a:txBody>
                  <a:tcPr anchor="ctr"/>
                </a:tc>
                <a:tc>
                  <a:txBody>
                    <a:bodyPr/>
                    <a:lstStyle/>
                    <a:p>
                      <a:r>
                        <a:rPr lang="en-US"/>
                        <a:t>Implemented a low-cost system using Arduino microcontrollers and sensors</a:t>
                      </a:r>
                    </a:p>
                  </a:txBody>
                  <a:tcPr anchor="ctr"/>
                </a:tc>
                <a:tc>
                  <a:txBody>
                    <a:bodyPr/>
                    <a:lstStyle/>
                    <a:p>
                      <a:r>
                        <a:rPr lang="en-US"/>
                        <a:t>Cost-effective, easy to implement, suitable for small-scale applications</a:t>
                      </a:r>
                    </a:p>
                  </a:txBody>
                  <a:tcPr anchor="ctr"/>
                </a:tc>
                <a:tc>
                  <a:txBody>
                    <a:bodyPr/>
                    <a:lstStyle/>
                    <a:p>
                      <a:r>
                        <a:rPr lang="en-US"/>
                        <a:t>Limited processing power, not suitable for large-scale applications</a:t>
                      </a:r>
                    </a:p>
                  </a:txBody>
                  <a:tcPr anchor="ctr"/>
                </a:tc>
                <a:extLst>
                  <a:ext uri="{0D108BD9-81ED-4DB2-BD59-A6C34878D82A}">
                    <a16:rowId xmlns:a16="http://schemas.microsoft.com/office/drawing/2014/main" val="4283326150"/>
                  </a:ext>
                </a:extLst>
              </a:tr>
              <a:tr h="1109681">
                <a:tc>
                  <a:txBody>
                    <a:bodyPr/>
                    <a:lstStyle/>
                    <a:p>
                      <a:r>
                        <a:rPr lang="en-IN"/>
                        <a:t>Patel and Singh</a:t>
                      </a:r>
                    </a:p>
                  </a:txBody>
                  <a:tcPr anchor="ctr"/>
                </a:tc>
                <a:tc>
                  <a:txBody>
                    <a:bodyPr/>
                    <a:lstStyle/>
                    <a:p>
                      <a:r>
                        <a:rPr lang="en-IN"/>
                        <a:t>2023</a:t>
                      </a:r>
                    </a:p>
                  </a:txBody>
                  <a:tcPr anchor="ctr"/>
                </a:tc>
                <a:tc>
                  <a:txBody>
                    <a:bodyPr/>
                    <a:lstStyle/>
                    <a:p>
                      <a:r>
                        <a:rPr lang="en-US"/>
                        <a:t>AI-driven Flood Monitoring and Early Warning System</a:t>
                      </a:r>
                    </a:p>
                  </a:txBody>
                  <a:tcPr anchor="ctr"/>
                </a:tc>
                <a:tc>
                  <a:txBody>
                    <a:bodyPr/>
                    <a:lstStyle/>
                    <a:p>
                      <a:r>
                        <a:rPr lang="en-US"/>
                        <a:t>Integrated AI with IoT sensors for early flood detection and warning</a:t>
                      </a:r>
                    </a:p>
                  </a:txBody>
                  <a:tcPr anchor="ctr"/>
                </a:tc>
                <a:tc>
                  <a:txBody>
                    <a:bodyPr/>
                    <a:lstStyle/>
                    <a:p>
                      <a:r>
                        <a:rPr lang="en-US"/>
                        <a:t>Early warning capability, high prediction accuracy, can be integrated with alert systems</a:t>
                      </a:r>
                    </a:p>
                  </a:txBody>
                  <a:tcPr anchor="ctr"/>
                </a:tc>
                <a:tc>
                  <a:txBody>
                    <a:bodyPr/>
                    <a:lstStyle/>
                    <a:p>
                      <a:r>
                        <a:rPr lang="en-US" dirty="0"/>
                        <a:t>Requires continuous training of AI models, potential privacy concerns</a:t>
                      </a:r>
                    </a:p>
                  </a:txBody>
                  <a:tcPr anchor="ctr"/>
                </a:tc>
                <a:extLst>
                  <a:ext uri="{0D108BD9-81ED-4DB2-BD59-A6C34878D82A}">
                    <a16:rowId xmlns:a16="http://schemas.microsoft.com/office/drawing/2014/main" val="2291666166"/>
                  </a:ext>
                </a:extLst>
              </a:tr>
            </a:tbl>
          </a:graphicData>
        </a:graphic>
      </p:graphicFrame>
    </p:spTree>
    <p:extLst>
      <p:ext uri="{BB962C8B-B14F-4D97-AF65-F5344CB8AC3E}">
        <p14:creationId xmlns:p14="http://schemas.microsoft.com/office/powerpoint/2010/main" val="295148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391386" y="1463609"/>
            <a:ext cx="16256000" cy="732253"/>
          </a:xfrm>
        </p:spPr>
        <p:txBody>
          <a:bodyPr/>
          <a:lstStyle/>
          <a:p>
            <a:r>
              <a:rPr lang="en-US" spc="20" dirty="0">
                <a:cs typeface="Arial" panose="020B0604020202020204" pitchFamily="34" charset="0"/>
              </a:rPr>
              <a:t>Existing Solutions - Merits and Demerits</a:t>
            </a:r>
            <a:endParaRPr spc="20" dirty="0">
              <a:cs typeface="Arial" panose="020B0604020202020204" pitchFamily="34" charset="0"/>
            </a:endParaRPr>
          </a:p>
        </p:txBody>
      </p:sp>
      <p:sp>
        <p:nvSpPr>
          <p:cNvPr id="5" name="TextBox 4">
            <a:extLst>
              <a:ext uri="{FF2B5EF4-FFF2-40B4-BE49-F238E27FC236}">
                <a16:creationId xmlns:a16="http://schemas.microsoft.com/office/drawing/2014/main" id="{F284B01B-2D90-1848-F362-E9729CCB699D}"/>
              </a:ext>
            </a:extLst>
          </p:cNvPr>
          <p:cNvSpPr txBox="1"/>
          <p:nvPr/>
        </p:nvSpPr>
        <p:spPr>
          <a:xfrm>
            <a:off x="1066800" y="2400300"/>
            <a:ext cx="15448814" cy="6986528"/>
          </a:xfrm>
          <a:prstGeom prst="rect">
            <a:avLst/>
          </a:prstGeom>
          <a:noFill/>
        </p:spPr>
        <p:txBody>
          <a:bodyPr wrap="square" rtlCol="0">
            <a:spAutoFit/>
          </a:bodyPr>
          <a:lstStyle/>
          <a:p>
            <a:pPr algn="just"/>
            <a:r>
              <a:rPr lang="en-IN" sz="2800" dirty="0">
                <a:latin typeface="Times New Roman" panose="02020603050405020304" pitchFamily="18" charset="0"/>
                <a:cs typeface="Times New Roman" panose="02020603050405020304" pitchFamily="18" charset="0"/>
              </a:rPr>
              <a:t>MERITS</a:t>
            </a:r>
            <a:r>
              <a:rPr lang="en-IN" sz="2800" b="1" dirty="0">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2800" dirty="0">
                <a:effectLst/>
                <a:latin typeface="Times New Roman" panose="02020603050405020304" pitchFamily="18" charset="0"/>
                <a:cs typeface="Times New Roman" panose="02020603050405020304" pitchFamily="18" charset="0"/>
              </a:rPr>
              <a:t>Scalability for large farms </a:t>
            </a:r>
          </a:p>
          <a:p>
            <a:pPr marL="457200" indent="-457200" algn="just">
              <a:buFont typeface="+mj-lt"/>
              <a:buAutoNum type="arabicPeriod"/>
            </a:pPr>
            <a:r>
              <a:rPr lang="en-US" sz="2800" dirty="0">
                <a:effectLst/>
                <a:latin typeface="Times New Roman" panose="02020603050405020304" pitchFamily="18" charset="0"/>
                <a:cs typeface="Times New Roman" panose="02020603050405020304" pitchFamily="18" charset="0"/>
              </a:rPr>
              <a:t>Low-cost solution</a:t>
            </a:r>
          </a:p>
          <a:p>
            <a:pPr marL="457200" indent="-457200" algn="just">
              <a:buFont typeface="+mj-lt"/>
              <a:buAutoNum type="arabicPeriod"/>
            </a:pPr>
            <a:r>
              <a:rPr lang="en-US" sz="2800" b="0" i="0" dirty="0">
                <a:solidFill>
                  <a:schemeClr val="dk1"/>
                </a:solidFill>
                <a:effectLst/>
                <a:latin typeface="Times New Roman" panose="02020603050405020304" pitchFamily="18" charset="0"/>
                <a:ea typeface="+mn-ea"/>
                <a:cs typeface="Times New Roman" panose="02020603050405020304" pitchFamily="18" charset="0"/>
              </a:rPr>
              <a:t>Large area coverage </a:t>
            </a:r>
          </a:p>
          <a:p>
            <a:pPr marL="457200" indent="-457200" algn="just">
              <a:buFont typeface="+mj-lt"/>
              <a:buAutoNum type="arabicPeriod"/>
            </a:pPr>
            <a:r>
              <a:rPr lang="en-US" sz="2800" dirty="0">
                <a:effectLst/>
                <a:latin typeface="Times New Roman" panose="02020603050405020304" pitchFamily="18" charset="0"/>
                <a:cs typeface="Times New Roman" panose="02020603050405020304" pitchFamily="18" charset="0"/>
              </a:rPr>
              <a:t>Cost Effective</a:t>
            </a:r>
          </a:p>
          <a:p>
            <a:pPr marL="457200" indent="-457200" algn="just">
              <a:buFont typeface="+mj-lt"/>
              <a:buAutoNum type="arabicPeriod"/>
            </a:pPr>
            <a:r>
              <a:rPr lang="en-US" sz="2800" dirty="0">
                <a:effectLst/>
                <a:latin typeface="Times New Roman" panose="02020603050405020304" pitchFamily="18" charset="0"/>
                <a:cs typeface="Times New Roman" panose="02020603050405020304" pitchFamily="18" charset="0"/>
              </a:rPr>
              <a:t>Simple installation and operation</a:t>
            </a:r>
            <a:endParaRPr lang="en-US" sz="2800" b="0" i="0" dirty="0">
              <a:solidFill>
                <a:schemeClr val="dk1"/>
              </a:solidFill>
              <a:latin typeface="Times New Roman" panose="02020603050405020304" pitchFamily="18" charset="0"/>
              <a:ea typeface="+mn-ea"/>
              <a:cs typeface="Times New Roman" panose="02020603050405020304" pitchFamily="18" charset="0"/>
            </a:endParaRPr>
          </a:p>
          <a:p>
            <a:pPr marL="457200" indent="-457200" algn="just">
              <a:buFont typeface="+mj-lt"/>
              <a:buAutoNum type="arabicPeriod"/>
            </a:pPr>
            <a:endParaRPr lang="en-US" sz="280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800" b="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DEMERITS</a:t>
            </a:r>
            <a:r>
              <a:rPr lang="en-IN" sz="2800" b="1" dirty="0">
                <a:latin typeface="Times New Roman" panose="02020603050405020304" pitchFamily="18" charset="0"/>
                <a:cs typeface="Times New Roman" panose="02020603050405020304" pitchFamily="18" charset="0"/>
              </a:rPr>
              <a:t>:</a:t>
            </a:r>
          </a:p>
          <a:p>
            <a:pPr marL="457200" indent="-457200" algn="just">
              <a:buAutoNum type="arabicPeriod"/>
            </a:pPr>
            <a:r>
              <a:rPr lang="en-US" sz="2800" b="0" i="0" dirty="0">
                <a:solidFill>
                  <a:schemeClr val="dk1"/>
                </a:solidFill>
                <a:effectLst/>
                <a:latin typeface="Times New Roman" panose="02020603050405020304" pitchFamily="18" charset="0"/>
                <a:ea typeface="+mn-ea"/>
                <a:cs typeface="Times New Roman" panose="02020603050405020304" pitchFamily="18" charset="0"/>
              </a:rPr>
              <a:t>Dependency on satellite availability </a:t>
            </a:r>
          </a:p>
          <a:p>
            <a:pPr marL="457200" indent="-457200" algn="just">
              <a:buAutoNum type="arabicPeriod"/>
            </a:pPr>
            <a:r>
              <a:rPr lang="en-US" sz="2800" dirty="0">
                <a:effectLst/>
                <a:latin typeface="Times New Roman" panose="02020603050405020304" pitchFamily="18" charset="0"/>
                <a:cs typeface="Times New Roman" panose="02020603050405020304" pitchFamily="18" charset="0"/>
              </a:rPr>
              <a:t>Vulnerability to signal interference</a:t>
            </a:r>
          </a:p>
          <a:p>
            <a:pPr marL="457200" indent="-457200" algn="just">
              <a:buAutoNum type="arabicPeriod"/>
            </a:pPr>
            <a:r>
              <a:rPr lang="en-US" sz="2800" dirty="0">
                <a:effectLst/>
                <a:latin typeface="Times New Roman" panose="02020603050405020304" pitchFamily="18" charset="0"/>
                <a:cs typeface="Times New Roman" panose="02020603050405020304" pitchFamily="18" charset="0"/>
              </a:rPr>
              <a:t>Dependence on internet connectivity</a:t>
            </a:r>
          </a:p>
          <a:p>
            <a:pPr marL="457200" indent="-457200" algn="just">
              <a:buAutoNum type="arabicPeriod"/>
            </a:pPr>
            <a:r>
              <a:rPr lang="en-US" sz="2800" dirty="0">
                <a:effectLst/>
                <a:latin typeface="Times New Roman" panose="02020603050405020304" pitchFamily="18" charset="0"/>
                <a:cs typeface="Times New Roman" panose="02020603050405020304" pitchFamily="18" charset="0"/>
              </a:rPr>
              <a:t>Higher initial cost </a:t>
            </a:r>
          </a:p>
          <a:p>
            <a:pPr marL="457200" indent="-457200" algn="just">
              <a:buAutoNum type="arabicPeriod"/>
            </a:pPr>
            <a:r>
              <a:rPr lang="en-US" sz="2800" b="0" i="0" dirty="0">
                <a:solidFill>
                  <a:schemeClr val="dk1"/>
                </a:solidFill>
                <a:effectLst/>
                <a:latin typeface="Times New Roman" panose="02020603050405020304" pitchFamily="18" charset="0"/>
                <a:ea typeface="+mn-ea"/>
                <a:cs typeface="Times New Roman" panose="02020603050405020304" pitchFamily="18" charset="0"/>
              </a:rPr>
              <a:t>Limited spatial resolution</a:t>
            </a: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6.   Technology Limitations</a:t>
            </a:r>
          </a:p>
          <a:p>
            <a:pPr algn="just"/>
            <a:r>
              <a:rPr lang="en-IN" sz="2800" dirty="0">
                <a:latin typeface="Times New Roman" panose="02020603050405020304" pitchFamily="18" charset="0"/>
                <a:cs typeface="Times New Roman" panose="02020603050405020304" pitchFamily="18" charset="0"/>
              </a:rPr>
              <a:t>7.   Dependency on Data Transmission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391386" y="1463609"/>
            <a:ext cx="16256000" cy="732253"/>
          </a:xfrm>
        </p:spPr>
        <p:txBody>
          <a:bodyPr/>
          <a:lstStyle/>
          <a:p>
            <a:r>
              <a:rPr lang="en-US" spc="20" dirty="0">
                <a:cs typeface="Arial" panose="020B0604020202020204" pitchFamily="34" charset="0"/>
              </a:rPr>
              <a:t>Proposed Methodology</a:t>
            </a:r>
            <a:endParaRPr spc="20" dirty="0">
              <a:cs typeface="Arial" panose="020B0604020202020204" pitchFamily="34" charset="0"/>
            </a:endParaRPr>
          </a:p>
        </p:txBody>
      </p:sp>
      <p:sp>
        <p:nvSpPr>
          <p:cNvPr id="3" name="TextBox 2">
            <a:extLst>
              <a:ext uri="{FF2B5EF4-FFF2-40B4-BE49-F238E27FC236}">
                <a16:creationId xmlns:a16="http://schemas.microsoft.com/office/drawing/2014/main" id="{ECA82FE7-13D0-A9C7-7A73-6E5419D80AFE}"/>
              </a:ext>
            </a:extLst>
          </p:cNvPr>
          <p:cNvSpPr txBox="1"/>
          <p:nvPr/>
        </p:nvSpPr>
        <p:spPr>
          <a:xfrm>
            <a:off x="1391386" y="2705099"/>
            <a:ext cx="15296414"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solve this problem, we propose the idea and implementation of a Water level Monitoring in Agricultural Fields using Internet of Things (IOT) technology .</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To develop A Real Time Solution to Water level Monitoring Using IOT and Sensor should be implemented. This system works in three parts. </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The first part measures the level of the water using ultrasonic sensor.</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second part sends the water level information to web page using the Ethernet shield. </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third part the LED’S will glow based on the water level information.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3536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700</TotalTime>
  <Words>1706</Words>
  <Application>Microsoft Office PowerPoint</Application>
  <PresentationFormat>Custom</PresentationFormat>
  <Paragraphs>178</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Calisto MT</vt:lpstr>
      <vt:lpstr>Söhne</vt:lpstr>
      <vt:lpstr>Tahoma</vt:lpstr>
      <vt:lpstr>Times New Roman</vt:lpstr>
      <vt:lpstr>Wingdings</vt:lpstr>
      <vt:lpstr>Office Theme</vt:lpstr>
      <vt:lpstr>PowerPoint Presentation</vt:lpstr>
      <vt:lpstr>Team Name: Kaalhar  Team Leader:- P.CHARAN CHAKRA   Problem Statement:- WATER LEVEL MONITORING IN AGRICULTURAL FIELDS   </vt:lpstr>
      <vt:lpstr>Objective:    </vt:lpstr>
      <vt:lpstr>Contents:    </vt:lpstr>
      <vt:lpstr>Abstract:    </vt:lpstr>
      <vt:lpstr>Introduction :    </vt:lpstr>
      <vt:lpstr>Literature Survey:    </vt:lpstr>
      <vt:lpstr>Existing Solutions - Merits and Demerits</vt:lpstr>
      <vt:lpstr>Proposed Methodology</vt:lpstr>
      <vt:lpstr>Proposed Methodology</vt:lpstr>
      <vt:lpstr>Working Principle</vt:lpstr>
      <vt:lpstr>Working Principle</vt:lpstr>
      <vt:lpstr>Experimental results</vt:lpstr>
      <vt:lpstr>Experimental results</vt:lpstr>
      <vt:lpstr>Experimental results</vt:lpstr>
      <vt:lpstr>Conclusion</vt:lpstr>
      <vt:lpstr>References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 SEVA SANGAM</dc:title>
  <dc:creator>Charan Chakra Pati</dc:creator>
  <cp:lastModifiedBy>Charan Chakra Pati</cp:lastModifiedBy>
  <cp:revision>35</cp:revision>
  <dcterms:created xsi:type="dcterms:W3CDTF">2023-04-19T09:13:42Z</dcterms:created>
  <dcterms:modified xsi:type="dcterms:W3CDTF">2024-08-14T07:13:16Z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2023-04-19T00:00:00Z</vt:filetime>
  </property>
  <property fmtid="{D5CDD505-2E9C-101B-9397-08002B2CF9AE}" pid="3" name="Creator">
    <vt:lpwstr>Chromium</vt:lpwstr>
  </property>
  <property fmtid="{D5CDD505-2E9C-101B-9397-08002B2CF9AE}" pid="4" name="LastSaved">
    <vt:filetime>2023-04-19T00:00:00Z</vt:filetime>
  </property>
</Properties>
</file>