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79" r:id="rId2"/>
    <p:sldId id="259" r:id="rId3"/>
    <p:sldId id="277" r:id="rId4"/>
    <p:sldId id="258" r:id="rId5"/>
    <p:sldId id="266" r:id="rId6"/>
    <p:sldId id="267" r:id="rId7"/>
    <p:sldId id="268" r:id="rId8"/>
    <p:sldId id="270" r:id="rId9"/>
    <p:sldId id="272" r:id="rId10"/>
    <p:sldId id="273" r:id="rId11"/>
    <p:sldId id="274" r:id="rId12"/>
    <p:sldId id="275" r:id="rId13"/>
    <p:sldId id="278" r:id="rId14"/>
    <p:sldId id="276" r:id="rId15"/>
    <p:sldId id="264"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fteUdceOG2qEgmAMePf9II8DF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81" d="100"/>
          <a:sy n="81" d="100"/>
        </p:scale>
        <p:origin x="151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61d21fe1c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g1061d21fe1c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277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0942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4696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55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61d21fe1c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g1061d21fe1c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61d21fe1c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g1061d21fe1c_2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74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351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25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508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46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998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71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1792288" y="612775"/>
            <a:ext cx="5486400" cy="4114800"/>
          </a:xfrm>
          <a:prstGeom prst="rect">
            <a:avLst/>
          </a:prstGeom>
          <a:noFill/>
          <a:ln>
            <a:noFill/>
          </a:ln>
        </p:spPr>
      </p:sp>
      <p:sp>
        <p:nvSpPr>
          <p:cNvPr id="64" name="Google Shape;6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80"/>
        <p:cNvGrpSpPr/>
        <p:nvPr/>
      </p:nvGrpSpPr>
      <p:grpSpPr>
        <a:xfrm>
          <a:off x="0" y="0"/>
          <a:ext cx="0" cy="0"/>
          <a:chOff x="0" y="0"/>
          <a:chExt cx="0" cy="0"/>
        </a:xfrm>
      </p:grpSpPr>
      <p:sp>
        <p:nvSpPr>
          <p:cNvPr id="81" name="Google Shape;81;p14"/>
          <p:cNvSpPr txBox="1">
            <a:spLocks noGrp="1"/>
          </p:cNvSpPr>
          <p:nvPr>
            <p:ph type="body" idx="1"/>
          </p:nvPr>
        </p:nvSpPr>
        <p:spPr>
          <a:xfrm>
            <a:off x="457200" y="381000"/>
            <a:ext cx="82296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5"/>
          <p:cNvSpPr txBox="1"/>
          <p:nvPr/>
        </p:nvSpPr>
        <p:spPr>
          <a:xfrm>
            <a:off x="0" y="6488113"/>
            <a:ext cx="9144000" cy="369887"/>
          </a:xfrm>
          <a:prstGeom prst="rect">
            <a:avLst/>
          </a:prstGeom>
          <a:solidFill>
            <a:srgbClr val="8CB3E3"/>
          </a:solidFill>
          <a:ln>
            <a:noFill/>
          </a:ln>
        </p:spPr>
        <p:txBody>
          <a:bodyPr spcFirstLastPara="1" wrap="square" lIns="91425" tIns="45700" rIns="91425" bIns="45700" anchor="b"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Department of ECE, MVGR College of Engineering</a:t>
            </a:r>
            <a:endParaRPr sz="1400" b="0" i="0" u="none" strike="noStrike" cap="none">
              <a:solidFill>
                <a:srgbClr val="000000"/>
              </a:solidFill>
              <a:latin typeface="Arial"/>
              <a:ea typeface="Arial"/>
              <a:cs typeface="Arial"/>
              <a:sym typeface="Arial"/>
            </a:endParaRPr>
          </a:p>
        </p:txBody>
      </p:sp>
      <p:sp>
        <p:nvSpPr>
          <p:cNvPr id="87" name="Google Shape;8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5"/>
          <p:cNvSpPr txBox="1">
            <a:spLocks noGrp="1"/>
          </p:cNvSpPr>
          <p:nvPr>
            <p:ph type="body" idx="1"/>
          </p:nvPr>
        </p:nvSpPr>
        <p:spPr>
          <a:xfrm>
            <a:off x="381000" y="1411552"/>
            <a:ext cx="8382000" cy="221086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640"/>
              </a:spcBef>
              <a:spcAft>
                <a:spcPts val="0"/>
              </a:spcAft>
              <a:buClr>
                <a:schemeClr val="dk1"/>
              </a:buClr>
              <a:buSzPts val="3200"/>
              <a:buChar char="•"/>
              <a:defRPr/>
            </a:lvl1pPr>
            <a:lvl2pPr marL="914400" lvl="1" indent="-406400" algn="l">
              <a:lnSpc>
                <a:spcPct val="90000"/>
              </a:lnSpc>
              <a:spcBef>
                <a:spcPts val="560"/>
              </a:spcBef>
              <a:spcAft>
                <a:spcPts val="0"/>
              </a:spcAft>
              <a:buClr>
                <a:schemeClr val="dk1"/>
              </a:buClr>
              <a:buSzPts val="2800"/>
              <a:buChar char="–"/>
              <a:defRPr/>
            </a:lvl2pPr>
            <a:lvl3pPr marL="1371600" lvl="2" indent="-381000" algn="l">
              <a:lnSpc>
                <a:spcPct val="90000"/>
              </a:lnSpc>
              <a:spcBef>
                <a:spcPts val="480"/>
              </a:spcBef>
              <a:spcAft>
                <a:spcPts val="0"/>
              </a:spcAft>
              <a:buClr>
                <a:schemeClr val="dk1"/>
              </a:buClr>
              <a:buSzPts val="2400"/>
              <a:buChar char="•"/>
              <a:defRPr/>
            </a:lvl3pPr>
            <a:lvl4pPr marL="1828800" lvl="3" indent="-355600" algn="l">
              <a:lnSpc>
                <a:spcPct val="90000"/>
              </a:lnSpc>
              <a:spcBef>
                <a:spcPts val="400"/>
              </a:spcBef>
              <a:spcAft>
                <a:spcPts val="0"/>
              </a:spcAft>
              <a:buClr>
                <a:schemeClr val="dk1"/>
              </a:buClr>
              <a:buSzPts val="2000"/>
              <a:buChar char="–"/>
              <a:defRPr/>
            </a:lvl4pPr>
            <a:lvl5pPr marL="2286000" lvl="4" indent="-355600" algn="l">
              <a:lnSpc>
                <a:spcPct val="90000"/>
              </a:lnSpc>
              <a:spcBef>
                <a:spcPts val="400"/>
              </a:spcBef>
              <a:spcAft>
                <a:spcPts val="0"/>
              </a:spcAft>
              <a:buClr>
                <a:schemeClr val="dk1"/>
              </a:buClr>
              <a:buSzPts val="20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263777" y="905404"/>
            <a:ext cx="6351673" cy="1556706"/>
          </a:xfrm>
          <a:prstGeom prst="rect">
            <a:avLst/>
          </a:prstGeom>
          <a:solidFill>
            <a:srgbClr val="F6776A"/>
          </a:solidFill>
        </p:spPr>
        <p:style>
          <a:lnRef idx="0">
            <a:schemeClr val="accent5"/>
          </a:lnRef>
          <a:fillRef idx="3">
            <a:schemeClr val="accent5"/>
          </a:fillRef>
          <a:effectRef idx="3">
            <a:schemeClr val="accent5"/>
          </a:effectRef>
          <a:fontRef idx="minor">
            <a:schemeClr val="lt1"/>
          </a:fontRef>
        </p:style>
        <p:txBody>
          <a:bodyPr anchor="ctr">
            <a:noAutofit/>
          </a:bodyPr>
          <a:lstStyle/>
          <a:p>
            <a:pPr marL="12700" marR="0" lvl="0" indent="0" algn="ctr" rtl="0">
              <a:lnSpc>
                <a:spcPct val="100000"/>
              </a:lnSpc>
              <a:spcBef>
                <a:spcPts val="0"/>
              </a:spcBef>
              <a:spcAft>
                <a:spcPts val="0"/>
              </a:spcAft>
              <a:buClr>
                <a:srgbClr val="000000"/>
              </a:buClr>
              <a:buSzPts val="1400"/>
              <a:buFont typeface="Arial"/>
              <a:buNone/>
            </a:pPr>
            <a:r>
              <a:rPr lang="en-US" sz="2400" b="1" i="1" dirty="0">
                <a:latin typeface="Times New Roman" panose="02020603050405020304" pitchFamily="18" charset="0"/>
                <a:cs typeface="Times New Roman" panose="02020603050405020304" pitchFamily="18" charset="0"/>
              </a:rPr>
              <a:t>DRIVER DROWSINESS MONITORING SYSTEM USING VISUAL BEHAVIOUR</a:t>
            </a:r>
            <a:endParaRPr lang="en-IN" sz="2400" b="1" i="1" strike="noStrike" cap="none" dirty="0">
              <a:solidFill>
                <a:schemeClr val="bg1"/>
              </a:solidFill>
              <a:latin typeface="Times New Roman" panose="02020603050405020304" pitchFamily="18" charset="0"/>
              <a:ea typeface="Calibri"/>
              <a:cs typeface="Times New Roman" panose="02020603050405020304" pitchFamily="18" charset="0"/>
              <a:sym typeface="Calibri"/>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a:t>
            </a:fld>
            <a:endParaRPr lang="en-US" dirty="0">
              <a:solidFill>
                <a:prstClr val="black">
                  <a:tint val="75000"/>
                </a:prstClr>
              </a:solidFill>
            </a:endParaRPr>
          </a:p>
        </p:txBody>
      </p:sp>
      <p:sp>
        <p:nvSpPr>
          <p:cNvPr id="3" name="TextBox 2">
            <a:extLst>
              <a:ext uri="{FF2B5EF4-FFF2-40B4-BE49-F238E27FC236}">
                <a16:creationId xmlns:a16="http://schemas.microsoft.com/office/drawing/2014/main" id="{8AAEB873-5AE4-45DF-A92C-15CA78BDB09F}"/>
              </a:ext>
            </a:extLst>
          </p:cNvPr>
          <p:cNvSpPr txBox="1"/>
          <p:nvPr/>
        </p:nvSpPr>
        <p:spPr>
          <a:xfrm>
            <a:off x="2004032" y="3721094"/>
            <a:ext cx="5135935" cy="2085186"/>
          </a:xfrm>
          <a:prstGeom prst="rect">
            <a:avLst/>
          </a:prstGeom>
          <a:noFill/>
        </p:spPr>
        <p:txBody>
          <a:bodyPr wrap="square" rtlCol="0">
            <a:spAutoFit/>
          </a:bodyPr>
          <a:lstStyle/>
          <a:p>
            <a:pPr algn="ctr">
              <a:lnSpc>
                <a:spcPct val="150000"/>
              </a:lnSpc>
            </a:pPr>
            <a:r>
              <a:rPr lang="en-GB" dirty="0"/>
              <a:t>BY:</a:t>
            </a:r>
          </a:p>
          <a:p>
            <a:pPr marL="12700" marR="0" lvl="0" indent="0" algn="ctr" rtl="0">
              <a:lnSpc>
                <a:spcPct val="150000"/>
              </a:lnSpc>
              <a:spcBef>
                <a:spcPts val="880"/>
              </a:spcBef>
              <a:spcAft>
                <a:spcPts val="0"/>
              </a:spcAft>
              <a:buClr>
                <a:srgbClr val="000000"/>
              </a:buClr>
              <a:buSzPts val="2100"/>
              <a:buFont typeface="Arial"/>
              <a:buNone/>
            </a:pPr>
            <a:r>
              <a:rPr lang="en-IN" sz="1600" dirty="0">
                <a:latin typeface="Times New Roman" panose="02020603050405020304" pitchFamily="18" charset="0"/>
                <a:ea typeface="Tahoma" panose="020B0604030504040204" pitchFamily="34" charset="0"/>
                <a:cs typeface="Times New Roman" panose="02020603050405020304" pitchFamily="18" charset="0"/>
              </a:rPr>
              <a:t>RAPOLU PAVAN KUMAR-18BQ1A12D2</a:t>
            </a:r>
          </a:p>
          <a:p>
            <a:pPr marL="12700" marR="0" lvl="0" indent="0" algn="ctr" rtl="0">
              <a:lnSpc>
                <a:spcPct val="150000"/>
              </a:lnSpc>
              <a:spcBef>
                <a:spcPts val="880"/>
              </a:spcBef>
              <a:spcAft>
                <a:spcPts val="0"/>
              </a:spcAft>
              <a:buClr>
                <a:srgbClr val="000000"/>
              </a:buClr>
              <a:buSzPts val="2100"/>
              <a:buFont typeface="Arial"/>
              <a:buNone/>
            </a:pPr>
            <a:r>
              <a:rPr lang="en-IN" sz="1600" dirty="0">
                <a:latin typeface="Times New Roman" panose="02020603050405020304" pitchFamily="18" charset="0"/>
                <a:ea typeface="Tahoma" panose="020B0604030504040204" pitchFamily="34" charset="0"/>
                <a:cs typeface="Times New Roman" panose="02020603050405020304" pitchFamily="18" charset="0"/>
              </a:rPr>
              <a:t>THOTA CHARAN-18BQ1A12G0 </a:t>
            </a:r>
          </a:p>
          <a:p>
            <a:pPr marL="12700" marR="0" lvl="0" indent="0" algn="ctr" rtl="0">
              <a:lnSpc>
                <a:spcPct val="150000"/>
              </a:lnSpc>
              <a:spcBef>
                <a:spcPts val="880"/>
              </a:spcBef>
              <a:spcAft>
                <a:spcPts val="0"/>
              </a:spcAft>
              <a:buClr>
                <a:srgbClr val="000000"/>
              </a:buClr>
              <a:buSzPts val="2100"/>
              <a:buFont typeface="Arial"/>
              <a:buNone/>
            </a:pPr>
            <a:r>
              <a:rPr lang="en-IN" sz="1600" dirty="0">
                <a:latin typeface="Times New Roman" panose="02020603050405020304" pitchFamily="18" charset="0"/>
                <a:ea typeface="Tahoma" panose="020B0604030504040204" pitchFamily="34" charset="0"/>
                <a:cs typeface="Times New Roman" panose="02020603050405020304" pitchFamily="18" charset="0"/>
              </a:rPr>
              <a:t>SATTENAPALLI SRINIVASARAO – 18BQ1A12D9</a:t>
            </a:r>
            <a:endParaRPr lang="en-IN" i="0" u="none" strike="noStrike" cap="none"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Gill Sans"/>
            </a:endParaRPr>
          </a:p>
          <a:p>
            <a:endParaRPr lang="en-IN" dirty="0"/>
          </a:p>
        </p:txBody>
      </p:sp>
      <p:sp>
        <p:nvSpPr>
          <p:cNvPr id="2" name="TextBox 1">
            <a:extLst>
              <a:ext uri="{FF2B5EF4-FFF2-40B4-BE49-F238E27FC236}">
                <a16:creationId xmlns:a16="http://schemas.microsoft.com/office/drawing/2014/main" id="{45FD790E-0047-4799-AB61-6C42C9D7B746}"/>
              </a:ext>
            </a:extLst>
          </p:cNvPr>
          <p:cNvSpPr txBox="1"/>
          <p:nvPr/>
        </p:nvSpPr>
        <p:spPr>
          <a:xfrm>
            <a:off x="2807804" y="2596171"/>
            <a:ext cx="3528392" cy="1124923"/>
          </a:xfrm>
          <a:prstGeom prst="rect">
            <a:avLst/>
          </a:prstGeom>
          <a:noFill/>
        </p:spPr>
        <p:txBody>
          <a:bodyPr wrap="square" rtlCol="0">
            <a:spAutoFit/>
          </a:bodyPr>
          <a:lstStyle/>
          <a:p>
            <a:pPr algn="ctr">
              <a:lnSpc>
                <a:spcPct val="115000"/>
              </a:lnSpc>
              <a:spcBef>
                <a:spcPts val="600"/>
              </a:spcBef>
              <a:spcAft>
                <a:spcPts val="6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Under the Supervision of</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0" lvl="0" indent="0" algn="ctr" rtl="0">
              <a:spcBef>
                <a:spcPts val="0"/>
              </a:spcBef>
              <a:spcAft>
                <a:spcPts val="0"/>
              </a:spcAft>
              <a:buClr>
                <a:srgbClr val="000000"/>
              </a:buClr>
              <a:buSzPts val="2000"/>
              <a:buFont typeface="Arial"/>
              <a:buNone/>
            </a:pPr>
            <a:r>
              <a:rPr lang="en-US" sz="1600" b="1"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Ms. </a:t>
            </a:r>
            <a:r>
              <a:rPr lang="en-US" sz="1600" b="1" i="1" dirty="0">
                <a:solidFill>
                  <a:schemeClr val="dk1"/>
                </a:solidFill>
                <a:latin typeface="Times New Roman" panose="02020603050405020304" pitchFamily="18" charset="0"/>
                <a:ea typeface="Calibri"/>
                <a:cs typeface="Times New Roman" panose="02020603050405020304" pitchFamily="18" charset="0"/>
                <a:sym typeface="Calibri"/>
              </a:rPr>
              <a:t>Sk. Mulla Almas</a:t>
            </a:r>
            <a:r>
              <a:rPr lang="en-US" sz="1600" b="1"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MTech,</a:t>
            </a: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US" sz="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2700" marR="0" lvl="0" indent="0" algn="ctr" rtl="0">
              <a:spcBef>
                <a:spcPts val="0"/>
              </a:spcBef>
              <a:spcAft>
                <a:spcPts val="0"/>
              </a:spcAft>
              <a:buClr>
                <a:srgbClr val="000000"/>
              </a:buClr>
              <a:buSzPts val="2000"/>
              <a:buFont typeface="Arial"/>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Asst. Professor, Dept. of IT</a:t>
            </a:r>
          </a:p>
          <a:p>
            <a:endParaRPr lang="en-IN" dirty="0"/>
          </a:p>
        </p:txBody>
      </p:sp>
    </p:spTree>
    <p:extLst>
      <p:ext uri="{BB962C8B-B14F-4D97-AF65-F5344CB8AC3E}">
        <p14:creationId xmlns:p14="http://schemas.microsoft.com/office/powerpoint/2010/main" val="165541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10</a:t>
            </a:fld>
            <a:endParaRPr>
              <a:solidFill>
                <a:srgbClr val="888888"/>
              </a:solidFill>
            </a:endParaRPr>
          </a:p>
        </p:txBody>
      </p:sp>
      <p:sp>
        <p:nvSpPr>
          <p:cNvPr id="121" name="Google Shape;121;g1061d21fe1c_0_47"/>
          <p:cNvSpPr txBox="1"/>
          <p:nvPr/>
        </p:nvSpPr>
        <p:spPr>
          <a:xfrm>
            <a:off x="380999" y="1354146"/>
            <a:ext cx="8305801" cy="1246465"/>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O/S : Windows{7,8,10}, Linux</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Language : Python3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Tools and Technologies : Visual Studio Code, Machine Learning</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Software requirements</a:t>
            </a:r>
          </a:p>
        </p:txBody>
      </p:sp>
      <p:sp>
        <p:nvSpPr>
          <p:cNvPr id="11" name="Google Shape;123;g1061d21fe1c_0_47">
            <a:extLst>
              <a:ext uri="{FF2B5EF4-FFF2-40B4-BE49-F238E27FC236}">
                <a16:creationId xmlns:a16="http://schemas.microsoft.com/office/drawing/2014/main" id="{803F0B36-0099-4EB4-875C-A3BD19766368}"/>
              </a:ext>
            </a:extLst>
          </p:cNvPr>
          <p:cNvSpPr/>
          <p:nvPr/>
        </p:nvSpPr>
        <p:spPr>
          <a:xfrm flipV="1">
            <a:off x="536559" y="3971499"/>
            <a:ext cx="3216575" cy="155586"/>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CF25749C-EB4D-4F6F-BB34-B20FA96A5731}"/>
              </a:ext>
            </a:extLst>
          </p:cNvPr>
          <p:cNvSpPr txBox="1"/>
          <p:nvPr/>
        </p:nvSpPr>
        <p:spPr>
          <a:xfrm>
            <a:off x="536559" y="3576604"/>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Hardware requirements</a:t>
            </a:r>
          </a:p>
        </p:txBody>
      </p:sp>
      <p:sp>
        <p:nvSpPr>
          <p:cNvPr id="12" name="Google Shape;121;g1061d21fe1c_0_47">
            <a:extLst>
              <a:ext uri="{FF2B5EF4-FFF2-40B4-BE49-F238E27FC236}">
                <a16:creationId xmlns:a16="http://schemas.microsoft.com/office/drawing/2014/main" id="{22D63E84-2624-43EE-8F62-BCF5F2A326EB}"/>
              </a:ext>
            </a:extLst>
          </p:cNvPr>
          <p:cNvSpPr txBox="1"/>
          <p:nvPr/>
        </p:nvSpPr>
        <p:spPr>
          <a:xfrm>
            <a:off x="536559" y="4127085"/>
            <a:ext cx="7985079" cy="1600408"/>
          </a:xfrm>
          <a:prstGeom prst="rect">
            <a:avLst/>
          </a:prstGeom>
          <a:noFill/>
          <a:ln>
            <a:noFill/>
          </a:ln>
        </p:spPr>
        <p:txBody>
          <a:bodyPr spcFirstLastPara="1" wrap="square" lIns="91425" tIns="91425" rIns="91425" bIns="91425" anchor="t" anchorCtr="0">
            <a:spAutoFit/>
          </a:bodyPr>
          <a:lstStyle/>
          <a:p>
            <a:pPr marL="457200" indent="-4572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System : Intel i3 and above</a:t>
            </a:r>
          </a:p>
          <a:p>
            <a:pPr marL="457200" indent="-4572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Hard Disk : 256GB and above </a:t>
            </a:r>
          </a:p>
          <a:p>
            <a:pPr marL="457200" indent="-4572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Monitor : 15 VGA Colour </a:t>
            </a:r>
          </a:p>
          <a:p>
            <a:pPr marL="457200" indent="-4572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RAM : 4GB and above</a:t>
            </a:r>
            <a:endParaRPr lang="en-IN"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7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11</a:t>
            </a:fld>
            <a:endParaRPr>
              <a:solidFill>
                <a:srgbClr val="888888"/>
              </a:solidFill>
            </a:endParaRPr>
          </a:p>
        </p:txBody>
      </p:sp>
      <p:sp>
        <p:nvSpPr>
          <p:cNvPr id="121" name="Google Shape;121;g1061d21fe1c_0_47"/>
          <p:cNvSpPr txBox="1"/>
          <p:nvPr/>
        </p:nvSpPr>
        <p:spPr>
          <a:xfrm>
            <a:off x="380999" y="1700283"/>
            <a:ext cx="8305801" cy="3724066"/>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should be able to monitor the driver by capturing video and take the video as input.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Packages used are tkinter, scipy, imutils, numpy, dlib, cv2, argparse, play sound.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Each frame of video generates facial landmarks and different assessment metrics are calculated for each frame.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should be able to identify the whether driver is drowsy or not correctly.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System should alert the driver when the driver is said to have drowsiness.</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0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12</a:t>
            </a:fld>
            <a:endParaRPr>
              <a:solidFill>
                <a:srgbClr val="888888"/>
              </a:solidFill>
            </a:endParaRPr>
          </a:p>
        </p:txBody>
      </p:sp>
      <p:sp>
        <p:nvSpPr>
          <p:cNvPr id="121" name="Google Shape;121;g1061d21fe1c_0_47"/>
          <p:cNvSpPr txBox="1"/>
          <p:nvPr/>
        </p:nvSpPr>
        <p:spPr>
          <a:xfrm>
            <a:off x="380999" y="1064773"/>
            <a:ext cx="8763001" cy="5493781"/>
          </a:xfrm>
          <a:prstGeom prst="rect">
            <a:avLst/>
          </a:prstGeom>
          <a:noFill/>
          <a:ln>
            <a:noFill/>
          </a:ln>
        </p:spPr>
        <p:txBody>
          <a:bodyPr spcFirstLastPara="1" wrap="square" lIns="91425" tIns="91425" rIns="91425" bIns="91425" anchor="t" anchorCtr="0">
            <a:spAutoFit/>
          </a:bodyPr>
          <a:lstStyle/>
          <a:p>
            <a:pPr marL="342900" indent="-34290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Reliability: </a:t>
            </a:r>
          </a:p>
          <a:p>
            <a:pPr lvl="2">
              <a:lnSpc>
                <a:spcPct val="150000"/>
              </a:lnSpc>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system is highly reliable. </a:t>
            </a:r>
          </a:p>
          <a:p>
            <a:pPr marL="342900" indent="-34290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Accessibility:</a:t>
            </a:r>
          </a:p>
          <a:p>
            <a:pPr>
              <a:lnSpc>
                <a:spcPct val="150000"/>
              </a:lnSpc>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It can be easily accessible i.e., click &amp; run.  </a:t>
            </a:r>
          </a:p>
          <a:p>
            <a:pPr marL="342900" indent="-34290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Efficiency: </a:t>
            </a:r>
          </a:p>
          <a:p>
            <a:pPr lvl="1">
              <a:lnSpc>
                <a:spcPct val="150000"/>
              </a:lnSpc>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Resource consumption for given load is quite low. </a:t>
            </a:r>
          </a:p>
          <a:p>
            <a:pPr marL="342900" indent="-34290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Fault tolerance: </a:t>
            </a:r>
          </a:p>
          <a:p>
            <a:pPr>
              <a:lnSpc>
                <a:spcPct val="150000"/>
              </a:lnSpc>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Our system is not fault tolerant due to insufficient hardware. </a:t>
            </a:r>
          </a:p>
          <a:p>
            <a:pPr marL="342900" indent="-342900">
              <a:lnSpc>
                <a:spcPct val="150000"/>
              </a:lnSpc>
              <a:buFont typeface="Arial" panose="020B0604020202020204" pitchFamily="34" charset="0"/>
              <a:buChar char="•"/>
            </a:pPr>
            <a:r>
              <a:rPr lang="en-US" sz="2300" b="1" dirty="0">
                <a:latin typeface="Times New Roman" panose="02020603050405020304" pitchFamily="18" charset="0"/>
                <a:cs typeface="Times New Roman" panose="02020603050405020304" pitchFamily="18" charset="0"/>
              </a:rPr>
              <a:t>Robustness: </a:t>
            </a:r>
          </a:p>
          <a:p>
            <a:pPr lvl="1">
              <a:lnSpc>
                <a:spcPct val="150000"/>
              </a:lnSpc>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Our system is not capable to cope with errors during execution</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Non-Functional Requirements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473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13</a:t>
            </a:fld>
            <a:endParaRPr>
              <a:solidFill>
                <a:srgbClr val="888888"/>
              </a:solidFill>
            </a:endParaRPr>
          </a:p>
        </p:txBody>
      </p:sp>
      <p:sp>
        <p:nvSpPr>
          <p:cNvPr id="121" name="Google Shape;121;g1061d21fe1c_0_47"/>
          <p:cNvSpPr txBox="1"/>
          <p:nvPr/>
        </p:nvSpPr>
        <p:spPr>
          <a:xfrm>
            <a:off x="809767" y="4214915"/>
            <a:ext cx="7174174" cy="2031295"/>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Webcam based Implementation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Involves Feature extraction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Detect 68 landmarks points of the face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Region of Interest is Eyes and Mouth</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1000" y="708265"/>
            <a:ext cx="4572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Implementation</a:t>
            </a:r>
          </a:p>
        </p:txBody>
      </p:sp>
      <p:pic>
        <p:nvPicPr>
          <p:cNvPr id="9" name="Picture 8" descr="A picture containing indoor, photo, man, looking&#10;&#10;Description automatically generated">
            <a:extLst>
              <a:ext uri="{FF2B5EF4-FFF2-40B4-BE49-F238E27FC236}">
                <a16:creationId xmlns:a16="http://schemas.microsoft.com/office/drawing/2014/main" id="{BC7D4409-2DD1-4E38-A488-3E1C44DB7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692923"/>
            <a:ext cx="2435177" cy="241185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C71A304-4CC2-4536-9589-03B4E911A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4950" y="1794599"/>
            <a:ext cx="3122763" cy="2314446"/>
          </a:xfrm>
          <a:prstGeom prst="rect">
            <a:avLst/>
          </a:prstGeom>
        </p:spPr>
      </p:pic>
    </p:spTree>
    <p:extLst>
      <p:ext uri="{BB962C8B-B14F-4D97-AF65-F5344CB8AC3E}">
        <p14:creationId xmlns:p14="http://schemas.microsoft.com/office/powerpoint/2010/main" val="332742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14</a:t>
            </a:fld>
            <a:endParaRPr>
              <a:solidFill>
                <a:srgbClr val="888888"/>
              </a:solidFill>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Architecture of the System</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6F9998-2567-4E03-9D91-E6CE2F79BAAA}"/>
              </a:ext>
            </a:extLst>
          </p:cNvPr>
          <p:cNvPicPr>
            <a:picLocks noChangeAspect="1"/>
          </p:cNvPicPr>
          <p:nvPr/>
        </p:nvPicPr>
        <p:blipFill>
          <a:blip r:embed="rId3"/>
          <a:stretch>
            <a:fillRect/>
          </a:stretch>
        </p:blipFill>
        <p:spPr>
          <a:xfrm>
            <a:off x="2279176" y="1542787"/>
            <a:ext cx="3835021" cy="4606948"/>
          </a:xfrm>
          <a:prstGeom prst="rect">
            <a:avLst/>
          </a:prstGeom>
        </p:spPr>
      </p:pic>
    </p:spTree>
    <p:extLst>
      <p:ext uri="{BB962C8B-B14F-4D97-AF65-F5344CB8AC3E}">
        <p14:creationId xmlns:p14="http://schemas.microsoft.com/office/powerpoint/2010/main" val="111336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061d21fe1c_2_7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15</a:t>
            </a:fld>
            <a:endParaRPr>
              <a:solidFill>
                <a:srgbClr val="888888"/>
              </a:solidFill>
            </a:endParaRPr>
          </a:p>
        </p:txBody>
      </p:sp>
      <p:sp>
        <p:nvSpPr>
          <p:cNvPr id="186" name="Google Shape;186;g1061d21fe1c_2_72"/>
          <p:cNvSpPr txBox="1"/>
          <p:nvPr/>
        </p:nvSpPr>
        <p:spPr>
          <a:xfrm>
            <a:off x="381000" y="1321275"/>
            <a:ext cx="9144000" cy="12621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rgbClr val="000000"/>
              </a:buClr>
              <a:buSzPts val="7000"/>
              <a:buFont typeface="Arial"/>
              <a:buNone/>
            </a:pPr>
            <a:r>
              <a:rPr lang="en-US" sz="7000" b="1" i="0" u="none" strike="noStrike" cap="none" dirty="0">
                <a:solidFill>
                  <a:schemeClr val="dk1"/>
                </a:solidFill>
                <a:latin typeface="Times New Roman" panose="02020603050405020304" pitchFamily="18" charset="0"/>
                <a:ea typeface="Trebuchet MS"/>
                <a:cs typeface="Times New Roman" panose="02020603050405020304" pitchFamily="18" charset="0"/>
                <a:sym typeface="Trebuchet MS"/>
              </a:rPr>
              <a:t>Thank You...</a:t>
            </a:r>
            <a:endParaRPr sz="70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189" name="Google Shape;189;g1061d21fe1c_2_72"/>
          <p:cNvSpPr/>
          <p:nvPr/>
        </p:nvSpPr>
        <p:spPr>
          <a:xfrm flipV="1">
            <a:off x="501823" y="1312725"/>
            <a:ext cx="5208864" cy="1137177"/>
          </a:xfrm>
          <a:custGeom>
            <a:avLst/>
            <a:gdLst/>
            <a:ahLst/>
            <a:cxnLst/>
            <a:rect l="l" t="t" r="r" b="b"/>
            <a:pathLst>
              <a:path w="1419860" h="120000" extrusionOk="0">
                <a:moveTo>
                  <a:pt x="1419406"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061d21fe1c_2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2</a:t>
            </a:fld>
            <a:endParaRPr>
              <a:solidFill>
                <a:srgbClr val="888888"/>
              </a:solidFill>
            </a:endParaRPr>
          </a:p>
        </p:txBody>
      </p:sp>
      <p:sp>
        <p:nvSpPr>
          <p:cNvPr id="131" name="Google Shape;131;g1061d21fe1c_2_1"/>
          <p:cNvSpPr txBox="1"/>
          <p:nvPr/>
        </p:nvSpPr>
        <p:spPr>
          <a:xfrm>
            <a:off x="-933864" y="615875"/>
            <a:ext cx="4667400" cy="615600"/>
          </a:xfrm>
          <a:prstGeom prst="rect">
            <a:avLst/>
          </a:prstGeom>
          <a:noFill/>
          <a:ln>
            <a:noFill/>
          </a:ln>
        </p:spPr>
        <p:txBody>
          <a:bodyPr spcFirstLastPara="1" wrap="square" lIns="91425" tIns="91425" rIns="91425" bIns="91425" anchor="t" anchorCtr="0">
            <a:spAutoFit/>
          </a:bodyPr>
          <a:lstStyle/>
          <a:p>
            <a:pPr marL="1270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rPr>
              <a:t>Abstract</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2" name="Google Shape;132;g1061d21fe1c_2_1"/>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1061d21fe1c_2_1"/>
          <p:cNvSpPr txBox="1"/>
          <p:nvPr/>
        </p:nvSpPr>
        <p:spPr>
          <a:xfrm>
            <a:off x="-177422" y="1431388"/>
            <a:ext cx="9212239" cy="5493781"/>
          </a:xfrm>
          <a:prstGeom prst="rect">
            <a:avLst/>
          </a:prstGeom>
          <a:noFill/>
          <a:ln>
            <a:noFill/>
          </a:ln>
        </p:spPr>
        <p:txBody>
          <a:bodyPr spcFirstLastPara="1" wrap="square" lIns="91425" tIns="91425" rIns="91425" bIns="91425" anchor="t" anchorCtr="0">
            <a:spAutoFit/>
          </a:bodyPr>
          <a:lstStyle/>
          <a:p>
            <a:pPr marL="800100" marR="0" lvl="0" indent="-342900" rtl="0">
              <a:lnSpc>
                <a:spcPct val="150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Drowsy driving is one of the major causes of road accidents and death. Hence, detection of driver’s fatigue and its indication is an active research area. </a:t>
            </a:r>
          </a:p>
          <a:p>
            <a:pPr marL="800100" marR="0" lvl="0" indent="-342900" rtl="0">
              <a:lnSpc>
                <a:spcPct val="150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Most of the conventional methods are either vehicle-based, behavioral-based or physiological-based. Few methods are intrusive and distract the driver, some require expensive sensors and data handling. </a:t>
            </a:r>
          </a:p>
          <a:p>
            <a:pPr marL="800100" indent="-342900">
              <a:lnSpc>
                <a:spcPct val="150000"/>
              </a:lnSpc>
              <a:buSzPts val="25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Therefore, in this project, a low-cost, real-time driver’s drowsiness detection system has been developed by us with acceptable accuracy. </a:t>
            </a:r>
          </a:p>
          <a:p>
            <a:pPr marL="800100" marR="0" lvl="0" indent="-342900" rtl="0">
              <a:lnSpc>
                <a:spcPct val="150000"/>
              </a:lnSpc>
              <a:spcBef>
                <a:spcPts val="0"/>
              </a:spcBef>
              <a:spcAft>
                <a:spcPts val="0"/>
              </a:spcAft>
              <a:buClr>
                <a:srgbClr val="000000"/>
              </a:buClr>
              <a:buSzPts val="2550"/>
              <a:buFont typeface="Arial" panose="020B0604020202020204" pitchFamily="34" charset="0"/>
              <a:buChar char="•"/>
            </a:pPr>
            <a:endParaRPr lang="en-US"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061d21fe1c_2_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3</a:t>
            </a:fld>
            <a:endParaRPr>
              <a:solidFill>
                <a:srgbClr val="888888"/>
              </a:solidFill>
            </a:endParaRPr>
          </a:p>
        </p:txBody>
      </p:sp>
      <p:sp>
        <p:nvSpPr>
          <p:cNvPr id="131" name="Google Shape;131;g1061d21fe1c_2_1"/>
          <p:cNvSpPr txBox="1"/>
          <p:nvPr/>
        </p:nvSpPr>
        <p:spPr>
          <a:xfrm>
            <a:off x="-933864" y="615875"/>
            <a:ext cx="4667400" cy="615600"/>
          </a:xfrm>
          <a:prstGeom prst="rect">
            <a:avLst/>
          </a:prstGeom>
          <a:noFill/>
          <a:ln>
            <a:noFill/>
          </a:ln>
        </p:spPr>
        <p:txBody>
          <a:bodyPr spcFirstLastPara="1" wrap="square" lIns="91425" tIns="91425" rIns="91425" bIns="91425" anchor="t" anchorCtr="0">
            <a:spAutoFit/>
          </a:bodyPr>
          <a:lstStyle/>
          <a:p>
            <a:pPr marL="1270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panose="02020603050405020304" pitchFamily="18" charset="0"/>
                <a:ea typeface="Gill Sans"/>
                <a:cs typeface="Times New Roman" panose="02020603050405020304" pitchFamily="18" charset="0"/>
                <a:sym typeface="Gill Sans"/>
              </a:rPr>
              <a:t>Abstract</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2" name="Google Shape;132;g1061d21fe1c_2_1"/>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1061d21fe1c_2_1"/>
          <p:cNvSpPr txBox="1"/>
          <p:nvPr/>
        </p:nvSpPr>
        <p:spPr>
          <a:xfrm>
            <a:off x="0" y="1144785"/>
            <a:ext cx="8993874" cy="3901038"/>
          </a:xfrm>
          <a:prstGeom prst="rect">
            <a:avLst/>
          </a:prstGeom>
          <a:noFill/>
          <a:ln>
            <a:noFill/>
          </a:ln>
        </p:spPr>
        <p:txBody>
          <a:bodyPr spcFirstLastPara="1" wrap="square" lIns="91425" tIns="91425" rIns="91425" bIns="91425" anchor="t" anchorCtr="0">
            <a:spAutoFit/>
          </a:bodyPr>
          <a:lstStyle/>
          <a:p>
            <a:pPr marL="800100" marR="0" lvl="0" indent="-342900" rtl="0">
              <a:lnSpc>
                <a:spcPct val="150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 the developed system, a webcam records the video and the driver’s face is detected in each frame employing image processing techniques. </a:t>
            </a:r>
          </a:p>
          <a:p>
            <a:pPr marL="800100" marR="0" lvl="0" indent="-342900" rtl="0">
              <a:lnSpc>
                <a:spcPct val="150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Facial landmarks on the detected face are pointed and subsequently the eye aspect ratio(EAR), mouth opening ratio(MOR) and nose length ratio(NLR) are computed and depending on their values, drowsiness is detected.</a:t>
            </a:r>
            <a:endParaRPr sz="2300" b="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04618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4</a:t>
            </a:fld>
            <a:endParaRPr>
              <a:solidFill>
                <a:srgbClr val="888888"/>
              </a:solidFill>
            </a:endParaRPr>
          </a:p>
        </p:txBody>
      </p:sp>
      <p:pic>
        <p:nvPicPr>
          <p:cNvPr id="9" name="Picture 8" descr="A picture containing graphics, drawing, clock, sign&#10;&#10;Description automatically generated">
            <a:extLst>
              <a:ext uri="{FF2B5EF4-FFF2-40B4-BE49-F238E27FC236}">
                <a16:creationId xmlns:a16="http://schemas.microsoft.com/office/drawing/2014/main" id="{9DDF0664-FA16-4965-9DA4-ECF205F6D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50" y="1854358"/>
            <a:ext cx="3696450" cy="3054329"/>
          </a:xfrm>
          <a:prstGeom prst="rect">
            <a:avLst/>
          </a:prstGeom>
        </p:spPr>
      </p:pic>
      <p:sp>
        <p:nvSpPr>
          <p:cNvPr id="11" name="TextBox 10">
            <a:extLst>
              <a:ext uri="{FF2B5EF4-FFF2-40B4-BE49-F238E27FC236}">
                <a16:creationId xmlns:a16="http://schemas.microsoft.com/office/drawing/2014/main" id="{6C891B20-0BD9-496C-8B4A-342E2BD9706C}"/>
              </a:ext>
            </a:extLst>
          </p:cNvPr>
          <p:cNvSpPr txBox="1"/>
          <p:nvPr/>
        </p:nvSpPr>
        <p:spPr>
          <a:xfrm>
            <a:off x="4296395" y="2132334"/>
            <a:ext cx="4513610" cy="2498376"/>
          </a:xfrm>
          <a:prstGeom prst="rect">
            <a:avLst/>
          </a:prstGeom>
          <a:noFill/>
        </p:spPr>
        <p:txBody>
          <a:bodyPr wrap="square">
            <a:spAutoFit/>
          </a:bodyPr>
          <a:lstStyle/>
          <a:p>
            <a:pPr>
              <a:lnSpc>
                <a:spcPct val="110000"/>
              </a:lnSpc>
            </a:pPr>
            <a:endParaRPr lang="en-IN" sz="2400" dirty="0"/>
          </a:p>
          <a:p>
            <a:pPr marL="285750" indent="-285750">
              <a:lnSpc>
                <a:spcPct val="110000"/>
              </a:lnSpc>
              <a:buFont typeface="Arial" panose="020B0604020202020204" pitchFamily="34" charset="0"/>
              <a:buChar char="•"/>
            </a:pPr>
            <a:endParaRPr lang="en-IN" sz="2400" dirty="0"/>
          </a:p>
          <a:p>
            <a:pPr marL="285750" indent="-285750">
              <a:lnSpc>
                <a:spcPct val="110000"/>
              </a:lnSpc>
              <a:buFont typeface="Arial" panose="020B0604020202020204" pitchFamily="34" charset="0"/>
              <a:buChar char="•"/>
            </a:pPr>
            <a:r>
              <a:rPr lang="en-IN" sz="2400" dirty="0"/>
              <a:t>Insufficient sleep =&gt; Drowsy driving =&gt; Fatal Accidents</a:t>
            </a:r>
          </a:p>
          <a:p>
            <a:pPr marL="285750" indent="-285750">
              <a:lnSpc>
                <a:spcPct val="110000"/>
              </a:lnSpc>
              <a:buFont typeface="Arial" panose="020B0604020202020204" pitchFamily="34" charset="0"/>
              <a:buChar char="•"/>
            </a:pPr>
            <a:r>
              <a:rPr lang="en-IN" sz="2400" dirty="0"/>
              <a:t>Solution: ‘Drowsy Driver Detection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5</a:t>
            </a:fld>
            <a:endParaRPr>
              <a:solidFill>
                <a:srgbClr val="888888"/>
              </a:solidFill>
            </a:endParaRPr>
          </a:p>
        </p:txBody>
      </p:sp>
      <p:sp>
        <p:nvSpPr>
          <p:cNvPr id="121" name="Google Shape;121;g1061d21fe1c_0_47"/>
          <p:cNvSpPr txBox="1"/>
          <p:nvPr/>
        </p:nvSpPr>
        <p:spPr>
          <a:xfrm>
            <a:off x="304050" y="1850121"/>
            <a:ext cx="8535900" cy="3139291"/>
          </a:xfrm>
          <a:prstGeom prst="rect">
            <a:avLst/>
          </a:prstGeom>
          <a:noFill/>
          <a:ln>
            <a:noFill/>
          </a:ln>
        </p:spPr>
        <p:txBody>
          <a:bodyPr spcFirstLastPara="1" wrap="square" lIns="91425" tIns="91425" rIns="91425" bIns="91425" anchor="t" anchorCtr="0">
            <a:spAutoFit/>
          </a:bodyPr>
          <a:lstStyle/>
          <a:p>
            <a:pPr marL="285750" marR="0" lvl="0" indent="-285750" algn="just" rtl="0">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Driver drowsiness detection system detects weather the driver looks sleepy or not based on facial expressions.</a:t>
            </a:r>
          </a:p>
          <a:p>
            <a:pPr marL="285750" marR="0" lvl="0" indent="-285750" algn="just" rtl="0">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If driver is blinking eyes in particular interval then we can conclude that driver is not in sleepy mode and active.</a:t>
            </a:r>
          </a:p>
          <a:p>
            <a:pPr marL="285750" marR="0" lvl="0" indent="-285750" algn="just" rtl="0">
              <a:spcBef>
                <a:spcPts val="0"/>
              </a:spcBef>
              <a:spcAft>
                <a:spcPts val="0"/>
              </a:spcAft>
              <a:buClr>
                <a:srgbClr val="000000"/>
              </a:buClr>
              <a:buSzPts val="255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If</a:t>
            </a:r>
            <a:r>
              <a:rPr lang="en-US" sz="2400" dirty="0">
                <a:latin typeface="Times New Roman" panose="02020603050405020304" pitchFamily="18" charset="0"/>
                <a:ea typeface="Calibri"/>
                <a:cs typeface="Times New Roman" panose="02020603050405020304" pitchFamily="18" charset="0"/>
                <a:sym typeface="Calibri"/>
              </a:rPr>
              <a:t> driver is not at all blinking eyes then we can conclude that driver is drowsy and not active. </a:t>
            </a:r>
          </a:p>
          <a:p>
            <a:pPr marL="285750" marR="0" lvl="0" indent="-285750" algn="just" rtl="0">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If Any drowsiness is detected then it just shows in the screen that the driver is drowsy.</a:t>
            </a:r>
          </a:p>
        </p:txBody>
      </p:sp>
      <p:sp>
        <p:nvSpPr>
          <p:cNvPr id="123" name="Google Shape;123;g1061d21fe1c_0_47"/>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529888" y="687723"/>
            <a:ext cx="4572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133050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6</a:t>
            </a:fld>
            <a:endParaRPr>
              <a:solidFill>
                <a:srgbClr val="888888"/>
              </a:solidFill>
            </a:endParaRPr>
          </a:p>
        </p:txBody>
      </p:sp>
      <p:sp>
        <p:nvSpPr>
          <p:cNvPr id="121" name="Google Shape;121;g1061d21fe1c_0_47"/>
          <p:cNvSpPr txBox="1"/>
          <p:nvPr/>
        </p:nvSpPr>
        <p:spPr>
          <a:xfrm>
            <a:off x="304050" y="1563958"/>
            <a:ext cx="8535900" cy="4007221"/>
          </a:xfrm>
          <a:prstGeom prst="rect">
            <a:avLst/>
          </a:prstGeom>
          <a:noFill/>
          <a:ln>
            <a:noFill/>
          </a:ln>
        </p:spPr>
        <p:txBody>
          <a:bodyPr spcFirstLastPara="1" wrap="square" lIns="91425" tIns="91425" rIns="91425" bIns="91425" anchor="t" anchorCtr="0">
            <a:spAutoFit/>
          </a:bodyPr>
          <a:lstStyle/>
          <a:p>
            <a:pPr marL="285750" marR="0" lvl="0" indent="-285750" algn="just" rtl="0">
              <a:lnSpc>
                <a:spcPct val="115000"/>
              </a:lnSpc>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In existing system it just shows the driver that he is in sleepy. </a:t>
            </a:r>
            <a:r>
              <a:rPr lang="en-US" sz="2400">
                <a:latin typeface="Times New Roman" panose="02020603050405020304" pitchFamily="18" charset="0"/>
                <a:ea typeface="Calibri"/>
                <a:cs typeface="Times New Roman" panose="02020603050405020304" pitchFamily="18" charset="0"/>
                <a:sym typeface="Calibri"/>
              </a:rPr>
              <a:t>It will not alert the </a:t>
            </a:r>
            <a:r>
              <a:rPr lang="en-US" sz="2400" dirty="0">
                <a:latin typeface="Times New Roman" panose="02020603050405020304" pitchFamily="18" charset="0"/>
                <a:ea typeface="Calibri"/>
                <a:cs typeface="Times New Roman" panose="02020603050405020304" pitchFamily="18" charset="0"/>
                <a:sym typeface="Calibri"/>
              </a:rPr>
              <a:t>driver.</a:t>
            </a:r>
          </a:p>
          <a:p>
            <a:pPr marL="285750" marR="0" lvl="0" indent="-285750" algn="just" rtl="0">
              <a:lnSpc>
                <a:spcPct val="115000"/>
              </a:lnSpc>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As no one is there to alert the driver there is more chance </a:t>
            </a:r>
            <a:r>
              <a:rPr lang="en-US" sz="2400">
                <a:latin typeface="Times New Roman" panose="02020603050405020304" pitchFamily="18" charset="0"/>
                <a:ea typeface="Calibri"/>
                <a:cs typeface="Times New Roman" panose="02020603050405020304" pitchFamily="18" charset="0"/>
                <a:sym typeface="Calibri"/>
              </a:rPr>
              <a:t>of an accident to take place. </a:t>
            </a:r>
            <a:endParaRPr lang="en-US" sz="2400" dirty="0">
              <a:latin typeface="Times New Roman" panose="02020603050405020304" pitchFamily="18" charset="0"/>
              <a:ea typeface="Calibri"/>
              <a:cs typeface="Times New Roman" panose="02020603050405020304" pitchFamily="18" charset="0"/>
              <a:sym typeface="Calibri"/>
            </a:endParaRPr>
          </a:p>
          <a:p>
            <a:pPr marL="285750" marR="0" lvl="0" indent="-285750" algn="just" rtl="0">
              <a:lnSpc>
                <a:spcPct val="115000"/>
              </a:lnSpc>
              <a:spcBef>
                <a:spcPts val="0"/>
              </a:spcBef>
              <a:spcAft>
                <a:spcPts val="0"/>
              </a:spcAft>
              <a:buClr>
                <a:srgbClr val="000000"/>
              </a:buClr>
              <a:buSzPts val="255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Moreover some drivers may blink eyes more frequently and some may blink less frequently. But the existing system marks all of them as drowsy.</a:t>
            </a:r>
          </a:p>
          <a:p>
            <a:pPr marL="285750" marR="0" lvl="0" indent="-285750" algn="just" rtl="0">
              <a:lnSpc>
                <a:spcPct val="115000"/>
              </a:lnSpc>
              <a:spcBef>
                <a:spcPts val="0"/>
              </a:spcBef>
              <a:spcAft>
                <a:spcPts val="0"/>
              </a:spcAft>
              <a:buClr>
                <a:srgbClr val="000000"/>
              </a:buClr>
              <a:buSzPts val="2550"/>
              <a:buFont typeface="Arial" panose="020B0604020202020204" pitchFamily="34" charset="0"/>
              <a:buChar char="•"/>
            </a:pPr>
            <a:r>
              <a:rPr lang="en-US" sz="2400">
                <a:latin typeface="Times New Roman" panose="02020603050405020304" pitchFamily="18" charset="0"/>
                <a:ea typeface="Calibri"/>
                <a:cs typeface="Times New Roman" panose="02020603050405020304" pitchFamily="18" charset="0"/>
                <a:sym typeface="Calibri"/>
              </a:rPr>
              <a:t>It </a:t>
            </a:r>
            <a:r>
              <a:rPr lang="en-US" sz="2400" dirty="0">
                <a:latin typeface="Times New Roman" panose="02020603050405020304" pitchFamily="18" charset="0"/>
                <a:ea typeface="Calibri"/>
                <a:cs typeface="Times New Roman" panose="02020603050405020304" pitchFamily="18" charset="0"/>
                <a:sym typeface="Calibri"/>
              </a:rPr>
              <a:t>has </a:t>
            </a:r>
            <a:r>
              <a:rPr lang="en-US" sz="2400">
                <a:latin typeface="Times New Roman" panose="02020603050405020304" pitchFamily="18" charset="0"/>
                <a:ea typeface="Calibri"/>
                <a:cs typeface="Times New Roman" panose="02020603050405020304" pitchFamily="18" charset="0"/>
                <a:sym typeface="Calibri"/>
              </a:rPr>
              <a:t>only single element </a:t>
            </a:r>
            <a:r>
              <a:rPr lang="en-US" sz="2400" dirty="0">
                <a:latin typeface="Times New Roman" panose="02020603050405020304" pitchFamily="18" charset="0"/>
                <a:ea typeface="Calibri"/>
                <a:cs typeface="Times New Roman" panose="02020603050405020304" pitchFamily="18" charset="0"/>
                <a:sym typeface="Calibri"/>
              </a:rPr>
              <a:t>to measure the drowsiness of the driver i.e., Blinking of eyes. So </a:t>
            </a:r>
            <a:r>
              <a:rPr lang="en-US" sz="2400">
                <a:latin typeface="Times New Roman" panose="02020603050405020304" pitchFamily="18" charset="0"/>
                <a:ea typeface="Calibri"/>
                <a:cs typeface="Times New Roman" panose="02020603050405020304" pitchFamily="18" charset="0"/>
                <a:sym typeface="Calibri"/>
              </a:rPr>
              <a:t>it’s not reliable completely. </a:t>
            </a:r>
            <a:endParaRPr lang="en-US" sz="2400" dirty="0">
              <a:latin typeface="Times New Roman" panose="02020603050405020304" pitchFamily="18" charset="0"/>
              <a:ea typeface="Calibri"/>
              <a:cs typeface="Times New Roman" panose="02020603050405020304" pitchFamily="18" charset="0"/>
              <a:sym typeface="Calibri"/>
            </a:endParaRPr>
          </a:p>
        </p:txBody>
      </p:sp>
      <p:sp>
        <p:nvSpPr>
          <p:cNvPr id="123" name="Google Shape;123;g1061d21fe1c_0_47"/>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1000" y="708265"/>
            <a:ext cx="4572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296229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7</a:t>
            </a:fld>
            <a:endParaRPr>
              <a:solidFill>
                <a:srgbClr val="888888"/>
              </a:solidFill>
            </a:endParaRPr>
          </a:p>
        </p:txBody>
      </p:sp>
      <p:sp>
        <p:nvSpPr>
          <p:cNvPr id="121" name="Google Shape;121;g1061d21fe1c_0_47"/>
          <p:cNvSpPr txBox="1"/>
          <p:nvPr/>
        </p:nvSpPr>
        <p:spPr>
          <a:xfrm>
            <a:off x="254383" y="1248997"/>
            <a:ext cx="8432417" cy="3847946"/>
          </a:xfrm>
          <a:prstGeom prst="rect">
            <a:avLst/>
          </a:prstGeom>
          <a:noFill/>
          <a:ln>
            <a:noFill/>
          </a:ln>
        </p:spPr>
        <p:txBody>
          <a:bodyPr spcFirstLastPara="1" wrap="square" lIns="91425" tIns="91425" rIns="91425" bIns="91425" anchor="t" anchorCtr="0">
            <a:spAutoFit/>
          </a:bodyPr>
          <a:lstStyle/>
          <a:p>
            <a:pPr marL="342900" marR="0" lvl="0" indent="-342900" algn="just" rtl="0">
              <a:lnSpc>
                <a:spcPct val="115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ea typeface="Calibri"/>
                <a:cs typeface="Times New Roman" panose="02020603050405020304" pitchFamily="18" charset="0"/>
                <a:sym typeface="Calibri"/>
              </a:rPr>
              <a:t>The proposed system overcome the existing disadvantages by including more functionality to it.</a:t>
            </a:r>
          </a:p>
          <a:p>
            <a:pPr marL="342900" marR="0" lvl="0" indent="-342900" algn="just" rtl="0">
              <a:lnSpc>
                <a:spcPct val="115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ea typeface="Calibri"/>
                <a:cs typeface="Times New Roman" panose="02020603050405020304" pitchFamily="18" charset="0"/>
                <a:sym typeface="Calibri"/>
              </a:rPr>
              <a:t>In the proposed system it alerts the driver by playing an alarm sound to wake up the driver so that we can eradicate happening of accident.</a:t>
            </a:r>
          </a:p>
          <a:p>
            <a:pPr marL="342900" marR="0" lvl="0" indent="-342900" algn="just" rtl="0">
              <a:lnSpc>
                <a:spcPct val="115000"/>
              </a:lnSpc>
              <a:spcBef>
                <a:spcPts val="0"/>
              </a:spcBef>
              <a:spcAft>
                <a:spcPts val="0"/>
              </a:spcAft>
              <a:buClr>
                <a:srgbClr val="000000"/>
              </a:buClr>
              <a:buSzPts val="2550"/>
              <a:buFont typeface="Arial" panose="020B0604020202020204" pitchFamily="34" charset="0"/>
              <a:buChar char="•"/>
            </a:pPr>
            <a:r>
              <a:rPr lang="en-US" sz="2300" dirty="0">
                <a:latin typeface="Times New Roman" panose="02020603050405020304" pitchFamily="18" charset="0"/>
                <a:ea typeface="Calibri"/>
                <a:cs typeface="Times New Roman" panose="02020603050405020304" pitchFamily="18" charset="0"/>
                <a:sym typeface="Calibri"/>
              </a:rPr>
              <a:t>Moreover we’ll send the location of the vehicle to the emergency contacts via SMS and WhatsApp message.</a:t>
            </a:r>
          </a:p>
          <a:p>
            <a:pPr marL="342900" lvl="0" indent="-342900" algn="just">
              <a:lnSpc>
                <a:spcPct val="115000"/>
              </a:lnSpc>
              <a:buSzPts val="2550"/>
              <a:buFont typeface="Arial" panose="020B0604020202020204" pitchFamily="34" charset="0"/>
              <a:buChar char="•"/>
            </a:pPr>
            <a:r>
              <a:rPr lang="en-US" sz="2300" dirty="0">
                <a:latin typeface="Times New Roman" panose="02020603050405020304" pitchFamily="18" charset="0"/>
                <a:ea typeface="Calibri"/>
                <a:cs typeface="Times New Roman" panose="02020603050405020304" pitchFamily="18" charset="0"/>
                <a:sym typeface="Calibri"/>
              </a:rPr>
              <a:t>Here we’ll measure the drowsiness using </a:t>
            </a:r>
            <a:r>
              <a:rPr lang="en-US" sz="2300" dirty="0">
                <a:latin typeface="Times New Roman" panose="02020603050405020304" pitchFamily="18" charset="0"/>
                <a:cs typeface="Times New Roman" panose="02020603050405020304" pitchFamily="18" charset="0"/>
              </a:rPr>
              <a:t>eye aspect ratio(EAR), mouth opening ratio(MOR) and nose length ratio(NLR).</a:t>
            </a:r>
            <a:endParaRPr lang="en-US" sz="2300" dirty="0">
              <a:latin typeface="Times New Roman" panose="02020603050405020304" pitchFamily="18" charset="0"/>
              <a:ea typeface="Calibri"/>
              <a:cs typeface="Times New Roman" panose="02020603050405020304" pitchFamily="18" charset="0"/>
              <a:sym typeface="Calibri"/>
            </a:endParaRPr>
          </a:p>
        </p:txBody>
      </p:sp>
      <p:sp>
        <p:nvSpPr>
          <p:cNvPr id="123" name="Google Shape;123;g1061d21fe1c_0_47"/>
          <p:cNvSpPr/>
          <p:nvPr/>
        </p:nvSpPr>
        <p:spPr>
          <a:xfrm>
            <a:off x="398650" y="1231485"/>
            <a:ext cx="6669773" cy="0"/>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1000" y="708265"/>
            <a:ext cx="457200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15663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8</a:t>
            </a:fld>
            <a:endParaRPr>
              <a:solidFill>
                <a:srgbClr val="888888"/>
              </a:solidFill>
            </a:endParaRPr>
          </a:p>
        </p:txBody>
      </p:sp>
      <p:sp>
        <p:nvSpPr>
          <p:cNvPr id="121" name="Google Shape;121;g1061d21fe1c_0_47"/>
          <p:cNvSpPr txBox="1"/>
          <p:nvPr/>
        </p:nvSpPr>
        <p:spPr>
          <a:xfrm>
            <a:off x="398650" y="1449850"/>
            <a:ext cx="8304325" cy="4939784"/>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Webcam based Implementation</a:t>
            </a:r>
          </a:p>
          <a:p>
            <a:pPr marL="342900" indent="-3429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Involves Feature extraction</a:t>
            </a:r>
          </a:p>
          <a:p>
            <a:pPr marL="342900" indent="-3429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Detect 68 landmarks points of the face </a:t>
            </a:r>
          </a:p>
          <a:p>
            <a:pPr marL="342900" indent="-34290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Region of Interest is Eyes and Mouth</a:t>
            </a:r>
          </a:p>
          <a:p>
            <a:endParaRPr lang="en-IN" sz="23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Requirements Model</a:t>
            </a:r>
          </a:p>
          <a:p>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Requirements analysis, also called requirements engineering, is the process of determining user expectations for a new or modified product.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These features, called requirements, must be quantifiable, relevant and detailed. In software engineering, such requirements are often called functional specifications.</a:t>
            </a:r>
            <a:endParaRPr lang="en-IN" sz="2300" dirty="0">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System Requirement Specification</a:t>
            </a:r>
          </a:p>
        </p:txBody>
      </p:sp>
      <p:sp>
        <p:nvSpPr>
          <p:cNvPr id="11" name="Google Shape;123;g1061d21fe1c_0_47">
            <a:extLst>
              <a:ext uri="{FF2B5EF4-FFF2-40B4-BE49-F238E27FC236}">
                <a16:creationId xmlns:a16="http://schemas.microsoft.com/office/drawing/2014/main" id="{803F0B36-0099-4EB4-875C-A3BD19766368}"/>
              </a:ext>
            </a:extLst>
          </p:cNvPr>
          <p:cNvSpPr/>
          <p:nvPr/>
        </p:nvSpPr>
        <p:spPr>
          <a:xfrm flipV="1">
            <a:off x="441025" y="3739487"/>
            <a:ext cx="3216575" cy="155586"/>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45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9</a:t>
            </a:fld>
            <a:endParaRPr>
              <a:solidFill>
                <a:srgbClr val="888888"/>
              </a:solidFill>
            </a:endParaRPr>
          </a:p>
        </p:txBody>
      </p:sp>
      <p:sp>
        <p:nvSpPr>
          <p:cNvPr id="121" name="Google Shape;121;g1061d21fe1c_0_47"/>
          <p:cNvSpPr txBox="1"/>
          <p:nvPr/>
        </p:nvSpPr>
        <p:spPr>
          <a:xfrm>
            <a:off x="398650" y="1449850"/>
            <a:ext cx="8304325" cy="4508896"/>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Requirements analysis is critical to the success or failure of a systems or software project. </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requirements should be documented, actionable, measurable, testable, traceable, related to identified business needs or opportunities, and defined to a level of detail sufficient for  System design.</a:t>
            </a:r>
          </a:p>
          <a:p>
            <a:endParaRPr lang="en-IN" sz="2300" dirty="0">
              <a:latin typeface="Times New Roman" panose="02020603050405020304" pitchFamily="18" charset="0"/>
              <a:cs typeface="Times New Roman" panose="02020603050405020304" pitchFamily="18" charset="0"/>
            </a:endParaRPr>
          </a:p>
          <a:p>
            <a:r>
              <a:rPr lang="en-IN" sz="2800" dirty="0">
                <a:solidFill>
                  <a:schemeClr val="tx1"/>
                </a:solidFill>
                <a:latin typeface="Times New Roman" panose="02020603050405020304" pitchFamily="18" charset="0"/>
                <a:cs typeface="Times New Roman" panose="02020603050405020304" pitchFamily="18" charset="0"/>
              </a:rPr>
              <a:t> User requirements</a:t>
            </a:r>
          </a:p>
          <a:p>
            <a:pPr marL="342900" indent="-342900">
              <a:buFont typeface="Arial" panose="020B0604020202020204" pitchFamily="34" charset="0"/>
              <a:buChar char="•"/>
            </a:pPr>
            <a:endParaRPr lang="en-US" sz="2300" dirty="0">
              <a:solidFill>
                <a:schemeClr val="tx1"/>
              </a:solidFill>
            </a:endParaRPr>
          </a:p>
          <a:p>
            <a:pPr marL="342900" indent="-342900">
              <a:buFont typeface="Arial" panose="020B0604020202020204" pitchFamily="34" charset="0"/>
              <a:buChar char="•"/>
            </a:pPr>
            <a:r>
              <a:rPr lang="en-US" sz="2300" dirty="0">
                <a:solidFill>
                  <a:schemeClr val="tx1"/>
                </a:solidFill>
                <a:latin typeface="Times New Roman" panose="02020603050405020304" pitchFamily="18" charset="0"/>
                <a:cs typeface="Times New Roman" panose="02020603050405020304" pitchFamily="18" charset="0"/>
              </a:rPr>
              <a:t>Execution time should be fast </a:t>
            </a:r>
          </a:p>
          <a:p>
            <a:pPr marL="342900" indent="-342900">
              <a:buFont typeface="Arial" panose="020B0604020202020204" pitchFamily="34" charset="0"/>
              <a:buChar char="•"/>
            </a:pPr>
            <a:r>
              <a:rPr lang="en-US" sz="2300" dirty="0">
                <a:solidFill>
                  <a:schemeClr val="tx1"/>
                </a:solidFill>
                <a:latin typeface="Times New Roman" panose="02020603050405020304" pitchFamily="18" charset="0"/>
                <a:cs typeface="Times New Roman" panose="02020603050405020304" pitchFamily="18" charset="0"/>
              </a:rPr>
              <a:t>More Accurate </a:t>
            </a:r>
          </a:p>
          <a:p>
            <a:pPr marL="342900" indent="-342900">
              <a:buFont typeface="Arial" panose="020B0604020202020204" pitchFamily="34" charset="0"/>
              <a:buChar char="•"/>
            </a:pPr>
            <a:r>
              <a:rPr lang="en-US" sz="2300" dirty="0">
                <a:solidFill>
                  <a:schemeClr val="tx1"/>
                </a:solidFill>
                <a:latin typeface="Times New Roman" panose="02020603050405020304" pitchFamily="18" charset="0"/>
                <a:cs typeface="Times New Roman" panose="02020603050405020304" pitchFamily="18" charset="0"/>
              </a:rPr>
              <a:t>User Friendly</a:t>
            </a:r>
            <a:endParaRPr lang="en-IN" sz="2300" dirty="0">
              <a:solidFill>
                <a:schemeClr val="tx1"/>
              </a:solidFill>
              <a:latin typeface="Times New Roman" panose="02020603050405020304" pitchFamily="18" charset="0"/>
              <a:cs typeface="Times New Roman" panose="02020603050405020304" pitchFamily="18" charset="0"/>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Requirements Model</a:t>
            </a:r>
          </a:p>
        </p:txBody>
      </p:sp>
      <p:sp>
        <p:nvSpPr>
          <p:cNvPr id="11" name="Google Shape;123;g1061d21fe1c_0_47">
            <a:extLst>
              <a:ext uri="{FF2B5EF4-FFF2-40B4-BE49-F238E27FC236}">
                <a16:creationId xmlns:a16="http://schemas.microsoft.com/office/drawing/2014/main" id="{803F0B36-0099-4EB4-875C-A3BD19766368}"/>
              </a:ext>
            </a:extLst>
          </p:cNvPr>
          <p:cNvSpPr/>
          <p:nvPr/>
        </p:nvSpPr>
        <p:spPr>
          <a:xfrm flipV="1">
            <a:off x="577502" y="4299045"/>
            <a:ext cx="3216575" cy="155586"/>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9271037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847</Words>
  <Application>Microsoft Office PowerPoint</Application>
  <PresentationFormat>On-screen Show (4:3)</PresentationFormat>
  <Paragraphs>101</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Kumar</dc:creator>
  <cp:lastModifiedBy>Pavan</cp:lastModifiedBy>
  <cp:revision>26</cp:revision>
  <dcterms:created xsi:type="dcterms:W3CDTF">2020-06-18T13:39:53Z</dcterms:created>
  <dcterms:modified xsi:type="dcterms:W3CDTF">2022-03-26T02:40:44Z</dcterms:modified>
</cp:coreProperties>
</file>