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6"/>
  </p:notesMasterIdLst>
  <p:sldIdLst>
    <p:sldId id="256" r:id="rId2"/>
    <p:sldId id="257" r:id="rId3"/>
    <p:sldId id="280" r:id="rId4"/>
    <p:sldId id="281" r:id="rId5"/>
    <p:sldId id="266" r:id="rId6"/>
    <p:sldId id="267" r:id="rId7"/>
    <p:sldId id="258" r:id="rId8"/>
    <p:sldId id="276" r:id="rId9"/>
    <p:sldId id="268" r:id="rId10"/>
    <p:sldId id="269" r:id="rId11"/>
    <p:sldId id="277" r:id="rId12"/>
    <p:sldId id="278" r:id="rId13"/>
    <p:sldId id="279" r:id="rId14"/>
    <p:sldId id="265"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394" autoAdjust="0"/>
  </p:normalViewPr>
  <p:slideViewPr>
    <p:cSldViewPr snapToGrid="0">
      <p:cViewPr varScale="1">
        <p:scale>
          <a:sx n="85" d="100"/>
          <a:sy n="85" d="100"/>
        </p:scale>
        <p:origin x="1406"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93704909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 name="Google Shape;9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53529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28785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88264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9637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79832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9204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8" name="Google Shape;9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15478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22523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061d21fe1c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5" name="Google Shape;115;g1061d21fe1c_0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1551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80351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7478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2969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82130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53320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type="objOnly">
  <p:cSld name="OBJECT_ONLY">
    <p:spTree>
      <p:nvGrpSpPr>
        <p:cNvPr id="1" name="Shape 80"/>
        <p:cNvGrpSpPr/>
        <p:nvPr/>
      </p:nvGrpSpPr>
      <p:grpSpPr>
        <a:xfrm>
          <a:off x="0" y="0"/>
          <a:ext cx="0" cy="0"/>
          <a:chOff x="0" y="0"/>
          <a:chExt cx="0" cy="0"/>
        </a:xfrm>
      </p:grpSpPr>
      <p:sp>
        <p:nvSpPr>
          <p:cNvPr id="81" name="Google Shape;81;p13"/>
          <p:cNvSpPr txBox="1">
            <a:spLocks noGrp="1"/>
          </p:cNvSpPr>
          <p:nvPr>
            <p:ph type="body" idx="1"/>
          </p:nvPr>
        </p:nvSpPr>
        <p:spPr>
          <a:xfrm>
            <a:off x="457200" y="381000"/>
            <a:ext cx="8229600" cy="5715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2" name="Google Shape;82;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5"/>
        <p:cNvGrpSpPr/>
        <p:nvPr/>
      </p:nvGrpSpPr>
      <p:grpSpPr>
        <a:xfrm>
          <a:off x="0" y="0"/>
          <a:ext cx="0" cy="0"/>
          <a:chOff x="0" y="0"/>
          <a:chExt cx="0" cy="0"/>
        </a:xfrm>
      </p:grpSpPr>
      <p:sp>
        <p:nvSpPr>
          <p:cNvPr id="86" name="Google Shape;86;p14"/>
          <p:cNvSpPr txBox="1"/>
          <p:nvPr/>
        </p:nvSpPr>
        <p:spPr>
          <a:xfrm>
            <a:off x="0" y="6488113"/>
            <a:ext cx="9144000" cy="369887"/>
          </a:xfrm>
          <a:prstGeom prst="rect">
            <a:avLst/>
          </a:prstGeom>
          <a:solidFill>
            <a:srgbClr val="8CB3E3"/>
          </a:solidFill>
          <a:ln>
            <a:noFill/>
          </a:ln>
        </p:spPr>
        <p:txBody>
          <a:bodyPr spcFirstLastPara="1" wrap="square" lIns="91425" tIns="45700" rIns="91425" bIns="45700" anchor="b"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Department of ECE, MVGR College of Engineering</a:t>
            </a:r>
            <a:endParaRPr sz="1400" b="0" i="0" u="none" strike="noStrike" cap="none">
              <a:solidFill>
                <a:srgbClr val="000000"/>
              </a:solidFill>
              <a:latin typeface="Arial"/>
              <a:ea typeface="Arial"/>
              <a:cs typeface="Arial"/>
              <a:sym typeface="Arial"/>
            </a:endParaRPr>
          </a:p>
        </p:txBody>
      </p:sp>
      <p:sp>
        <p:nvSpPr>
          <p:cNvPr id="87" name="Google Shape;87;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4"/>
          <p:cNvSpPr txBox="1">
            <a:spLocks noGrp="1"/>
          </p:cNvSpPr>
          <p:nvPr>
            <p:ph type="body" idx="1"/>
          </p:nvPr>
        </p:nvSpPr>
        <p:spPr>
          <a:xfrm>
            <a:off x="381000" y="1411552"/>
            <a:ext cx="8382000" cy="2210862"/>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640"/>
              </a:spcBef>
              <a:spcAft>
                <a:spcPts val="0"/>
              </a:spcAft>
              <a:buClr>
                <a:schemeClr val="dk1"/>
              </a:buClr>
              <a:buSzPts val="3200"/>
              <a:buChar char="•"/>
              <a:defRPr/>
            </a:lvl1pPr>
            <a:lvl2pPr marL="914400" lvl="1" indent="-406400" algn="l">
              <a:lnSpc>
                <a:spcPct val="90000"/>
              </a:lnSpc>
              <a:spcBef>
                <a:spcPts val="560"/>
              </a:spcBef>
              <a:spcAft>
                <a:spcPts val="0"/>
              </a:spcAft>
              <a:buClr>
                <a:schemeClr val="dk1"/>
              </a:buClr>
              <a:buSzPts val="2800"/>
              <a:buChar char="–"/>
              <a:defRPr/>
            </a:lvl2pPr>
            <a:lvl3pPr marL="1371600" lvl="2" indent="-381000" algn="l">
              <a:lnSpc>
                <a:spcPct val="90000"/>
              </a:lnSpc>
              <a:spcBef>
                <a:spcPts val="480"/>
              </a:spcBef>
              <a:spcAft>
                <a:spcPts val="0"/>
              </a:spcAft>
              <a:buClr>
                <a:schemeClr val="dk1"/>
              </a:buClr>
              <a:buSzPts val="2400"/>
              <a:buChar char="•"/>
              <a:defRPr/>
            </a:lvl3pPr>
            <a:lvl4pPr marL="1828800" lvl="3" indent="-355600" algn="l">
              <a:lnSpc>
                <a:spcPct val="90000"/>
              </a:lnSpc>
              <a:spcBef>
                <a:spcPts val="400"/>
              </a:spcBef>
              <a:spcAft>
                <a:spcPts val="0"/>
              </a:spcAft>
              <a:buClr>
                <a:schemeClr val="dk1"/>
              </a:buClr>
              <a:buSzPts val="2000"/>
              <a:buChar char="–"/>
              <a:defRPr/>
            </a:lvl4pPr>
            <a:lvl5pPr marL="2286000" lvl="4" indent="-355600" algn="l">
              <a:lnSpc>
                <a:spcPct val="90000"/>
              </a:lnSpc>
              <a:spcBef>
                <a:spcPts val="400"/>
              </a:spcBef>
              <a:spcAft>
                <a:spcPts val="0"/>
              </a:spcAft>
              <a:buClr>
                <a:schemeClr val="dk1"/>
              </a:buClr>
              <a:buSzPts val="20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20" name="Google Shape;20;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6" name="Google Shape;26;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2" name="Google Shape;32;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3" name="Google Shape;3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0" name="Google Shape;40;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5"/>
          <p:cNvSpPr txBox="1"/>
          <p:nvPr/>
        </p:nvSpPr>
        <p:spPr>
          <a:xfrm>
            <a:off x="1367644" y="1412776"/>
            <a:ext cx="6408712" cy="2520280"/>
          </a:xfrm>
          <a:prstGeom prst="rect">
            <a:avLst/>
          </a:prstGeom>
          <a:solidFill>
            <a:srgbClr val="F6776A"/>
          </a:soli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algn="ctr"/>
            <a:r>
              <a:rPr lang="en-IN" sz="2800" b="1" dirty="0">
                <a:latin typeface="Times New Roman" panose="02020603050405020304" pitchFamily="18" charset="0"/>
                <a:cs typeface="Times New Roman" panose="02020603050405020304" pitchFamily="18" charset="0"/>
              </a:rPr>
              <a:t>Driver Drowsiness Monitoring System Using Visual Behaviour</a:t>
            </a:r>
          </a:p>
        </p:txBody>
      </p:sp>
      <p:sp>
        <p:nvSpPr>
          <p:cNvPr id="94" name="Google Shape;94;p15"/>
          <p:cNvSpPr txBox="1">
            <a:spLocks noGrp="1"/>
          </p:cNvSpPr>
          <p:nvPr>
            <p:ph type="body" idx="1"/>
          </p:nvPr>
        </p:nvSpPr>
        <p:spPr>
          <a:xfrm>
            <a:off x="4283968" y="4365104"/>
            <a:ext cx="4402832" cy="1761059"/>
          </a:xfrm>
          <a:prstGeom prst="rect">
            <a:avLst/>
          </a:prstGeom>
          <a:noFill/>
          <a:ln>
            <a:noFill/>
          </a:ln>
        </p:spPr>
        <p:txBody>
          <a:bodyPr spcFirstLastPara="1" wrap="square" lIns="91425" tIns="45700" rIns="91425" bIns="45700" anchor="t" anchorCtr="0">
            <a:normAutofit lnSpcReduction="10000"/>
          </a:bodyPr>
          <a:lstStyle/>
          <a:p>
            <a:pPr marL="0" lvl="0" indent="0" algn="ctr" rtl="0">
              <a:lnSpc>
                <a:spcPct val="150000"/>
              </a:lnSpc>
              <a:spcBef>
                <a:spcPts val="0"/>
              </a:spcBef>
              <a:spcAft>
                <a:spcPts val="0"/>
              </a:spcAft>
              <a:buClr>
                <a:schemeClr val="dk1"/>
              </a:buClr>
              <a:buSzPct val="100000"/>
              <a:buNone/>
            </a:pPr>
            <a:r>
              <a:rPr lang="en-US" sz="2400" dirty="0">
                <a:latin typeface="Times New Roman"/>
                <a:ea typeface="Times New Roman"/>
                <a:cs typeface="Times New Roman"/>
                <a:sym typeface="Times New Roman"/>
              </a:rPr>
              <a:t>Under the Supervision of</a:t>
            </a:r>
            <a:endParaRPr dirty="0"/>
          </a:p>
          <a:p>
            <a:pPr marL="0" lvl="0" indent="0" algn="ctr" rtl="0">
              <a:lnSpc>
                <a:spcPct val="150000"/>
              </a:lnSpc>
              <a:spcBef>
                <a:spcPts val="480"/>
              </a:spcBef>
              <a:spcAft>
                <a:spcPts val="0"/>
              </a:spcAft>
              <a:buClr>
                <a:schemeClr val="dk1"/>
              </a:buClr>
              <a:buSzPct val="100000"/>
              <a:buNone/>
            </a:pPr>
            <a:r>
              <a:rPr lang="en-US" sz="2400" dirty="0">
                <a:latin typeface="Times New Roman"/>
                <a:ea typeface="Times New Roman"/>
                <a:cs typeface="Times New Roman"/>
                <a:sym typeface="Times New Roman"/>
              </a:rPr>
              <a:t>Ms.</a:t>
            </a:r>
            <a:r>
              <a:rPr lang="en-US" sz="2400" dirty="0">
                <a:latin typeface="Times New Roman" panose="02020603050405020304" pitchFamily="18" charset="0"/>
                <a:cs typeface="Times New Roman" panose="02020603050405020304" pitchFamily="18" charset="0"/>
              </a:rPr>
              <a:t> Sk. Mulla Almas, </a:t>
            </a:r>
            <a:r>
              <a:rPr lang="en-US" sz="2400" dirty="0" err="1">
                <a:latin typeface="Times New Roman" panose="02020603050405020304" pitchFamily="18" charset="0"/>
                <a:cs typeface="Times New Roman" panose="02020603050405020304" pitchFamily="18" charset="0"/>
              </a:rPr>
              <a:t>M.Tech</a:t>
            </a:r>
            <a:r>
              <a:rPr lang="en-US" sz="2400" dirty="0">
                <a:latin typeface="Times New Roman" panose="02020603050405020304" pitchFamily="18" charset="0"/>
                <a:cs typeface="Times New Roman" panose="02020603050405020304" pitchFamily="18" charset="0"/>
              </a:rPr>
              <a:t> </a:t>
            </a:r>
            <a:r>
              <a:rPr lang="en-US" sz="2400" dirty="0">
                <a:latin typeface="Times New Roman"/>
                <a:ea typeface="Times New Roman"/>
                <a:cs typeface="Times New Roman"/>
                <a:sym typeface="Times New Roman"/>
              </a:rPr>
              <a:t>Assistant Professor</a:t>
            </a:r>
            <a:endParaRPr dirty="0"/>
          </a:p>
        </p:txBody>
      </p:sp>
      <p:sp>
        <p:nvSpPr>
          <p:cNvPr id="95" name="Google Shape;95;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rgbClr val="888888"/>
                </a:solidFill>
              </a:rPr>
              <a:t>1</a:t>
            </a:fld>
            <a:endParaRPr>
              <a:solidFill>
                <a:srgbClr val="88888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p:nvPr/>
        </p:nvSpPr>
        <p:spPr>
          <a:xfrm>
            <a:off x="395536" y="404664"/>
            <a:ext cx="5791200" cy="533400"/>
          </a:xfrm>
          <a:prstGeom prst="rect">
            <a:avLst/>
          </a:prstGeom>
          <a:solidFill>
            <a:srgbClr val="F6776A"/>
          </a:soli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1" dirty="0">
                <a:solidFill>
                  <a:srgbClr val="FFFFFF"/>
                </a:solidFill>
                <a:latin typeface="Times New Roman"/>
                <a:cs typeface="Times New Roman"/>
                <a:sym typeface="Times New Roman"/>
              </a:rPr>
              <a:t>Execution and Testing</a:t>
            </a:r>
            <a:endParaRPr sz="1400" b="0" i="0" u="none" strike="noStrike" cap="none" dirty="0">
              <a:solidFill>
                <a:srgbClr val="000000"/>
              </a:solidFill>
              <a:latin typeface="Arial"/>
              <a:ea typeface="Arial"/>
              <a:cs typeface="Arial"/>
              <a:sym typeface="Arial"/>
            </a:endParaRPr>
          </a:p>
        </p:txBody>
      </p:sp>
      <p:sp>
        <p:nvSpPr>
          <p:cNvPr id="109" name="Google Shape;109;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rgbClr val="888888"/>
                </a:solidFill>
              </a:rPr>
              <a:t>10</a:t>
            </a:fld>
            <a:endParaRPr>
              <a:solidFill>
                <a:srgbClr val="888888"/>
              </a:solidFill>
            </a:endParaRPr>
          </a:p>
        </p:txBody>
      </p:sp>
      <p:pic>
        <p:nvPicPr>
          <p:cNvPr id="8" name="Picture 7">
            <a:extLst>
              <a:ext uri="{FF2B5EF4-FFF2-40B4-BE49-F238E27FC236}">
                <a16:creationId xmlns:a16="http://schemas.microsoft.com/office/drawing/2014/main" id="{7577446A-38FF-2219-A548-82AA4729863C}"/>
              </a:ext>
            </a:extLst>
          </p:cNvPr>
          <p:cNvPicPr>
            <a:picLocks noChangeAspect="1"/>
          </p:cNvPicPr>
          <p:nvPr/>
        </p:nvPicPr>
        <p:blipFill>
          <a:blip r:embed="rId3"/>
          <a:stretch>
            <a:fillRect/>
          </a:stretch>
        </p:blipFill>
        <p:spPr>
          <a:xfrm>
            <a:off x="569259" y="1578069"/>
            <a:ext cx="8005482" cy="4252912"/>
          </a:xfrm>
          <a:prstGeom prst="rect">
            <a:avLst/>
          </a:prstGeom>
        </p:spPr>
      </p:pic>
    </p:spTree>
    <p:extLst>
      <p:ext uri="{BB962C8B-B14F-4D97-AF65-F5344CB8AC3E}">
        <p14:creationId xmlns:p14="http://schemas.microsoft.com/office/powerpoint/2010/main" val="2361463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p:nvPr/>
        </p:nvSpPr>
        <p:spPr>
          <a:xfrm>
            <a:off x="395536" y="404664"/>
            <a:ext cx="5791200" cy="533400"/>
          </a:xfrm>
          <a:prstGeom prst="rect">
            <a:avLst/>
          </a:prstGeom>
          <a:solidFill>
            <a:srgbClr val="F6776A"/>
          </a:soli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1" dirty="0">
                <a:solidFill>
                  <a:srgbClr val="FFFFFF"/>
                </a:solidFill>
                <a:latin typeface="Times New Roman"/>
                <a:cs typeface="Times New Roman"/>
                <a:sym typeface="Times New Roman"/>
              </a:rPr>
              <a:t>Execution and Testing</a:t>
            </a:r>
            <a:endParaRPr sz="1400" b="0" i="0" u="none" strike="noStrike" cap="none" dirty="0">
              <a:solidFill>
                <a:srgbClr val="000000"/>
              </a:solidFill>
              <a:latin typeface="Arial"/>
              <a:ea typeface="Arial"/>
              <a:cs typeface="Arial"/>
              <a:sym typeface="Arial"/>
            </a:endParaRPr>
          </a:p>
        </p:txBody>
      </p:sp>
      <p:sp>
        <p:nvSpPr>
          <p:cNvPr id="109" name="Google Shape;109;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rgbClr val="888888"/>
                </a:solidFill>
              </a:rPr>
              <a:t>11</a:t>
            </a:fld>
            <a:endParaRPr>
              <a:solidFill>
                <a:srgbClr val="888888"/>
              </a:solidFill>
            </a:endParaRPr>
          </a:p>
        </p:txBody>
      </p:sp>
      <p:pic>
        <p:nvPicPr>
          <p:cNvPr id="11" name="Picture 10">
            <a:extLst>
              <a:ext uri="{FF2B5EF4-FFF2-40B4-BE49-F238E27FC236}">
                <a16:creationId xmlns:a16="http://schemas.microsoft.com/office/drawing/2014/main" id="{182A5F85-DF7D-8095-6B9F-B8E3C39DD46F}"/>
              </a:ext>
            </a:extLst>
          </p:cNvPr>
          <p:cNvPicPr>
            <a:picLocks noChangeAspect="1"/>
          </p:cNvPicPr>
          <p:nvPr/>
        </p:nvPicPr>
        <p:blipFill>
          <a:blip r:embed="rId3"/>
          <a:stretch>
            <a:fillRect/>
          </a:stretch>
        </p:blipFill>
        <p:spPr>
          <a:xfrm>
            <a:off x="497137" y="1918447"/>
            <a:ext cx="7956581" cy="4231342"/>
          </a:xfrm>
          <a:prstGeom prst="rect">
            <a:avLst/>
          </a:prstGeom>
        </p:spPr>
      </p:pic>
    </p:spTree>
    <p:extLst>
      <p:ext uri="{BB962C8B-B14F-4D97-AF65-F5344CB8AC3E}">
        <p14:creationId xmlns:p14="http://schemas.microsoft.com/office/powerpoint/2010/main" val="2081411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p:nvPr/>
        </p:nvSpPr>
        <p:spPr>
          <a:xfrm>
            <a:off x="395536" y="404664"/>
            <a:ext cx="5791200" cy="533400"/>
          </a:xfrm>
          <a:prstGeom prst="rect">
            <a:avLst/>
          </a:prstGeom>
          <a:solidFill>
            <a:srgbClr val="F6776A"/>
          </a:soli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1" dirty="0">
                <a:solidFill>
                  <a:srgbClr val="FFFFFF"/>
                </a:solidFill>
                <a:latin typeface="Times New Roman"/>
                <a:cs typeface="Times New Roman"/>
                <a:sym typeface="Times New Roman"/>
              </a:rPr>
              <a:t>Execution and Testing</a:t>
            </a:r>
            <a:endParaRPr sz="1400" b="0" i="0" u="none" strike="noStrike" cap="none" dirty="0">
              <a:solidFill>
                <a:srgbClr val="000000"/>
              </a:solidFill>
              <a:latin typeface="Arial"/>
              <a:ea typeface="Arial"/>
              <a:cs typeface="Arial"/>
              <a:sym typeface="Arial"/>
            </a:endParaRPr>
          </a:p>
        </p:txBody>
      </p:sp>
      <p:sp>
        <p:nvSpPr>
          <p:cNvPr id="109" name="Google Shape;109;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rgbClr val="888888"/>
                </a:solidFill>
              </a:rPr>
              <a:t>12</a:t>
            </a:fld>
            <a:endParaRPr>
              <a:solidFill>
                <a:srgbClr val="888888"/>
              </a:solidFill>
            </a:endParaRPr>
          </a:p>
        </p:txBody>
      </p:sp>
      <p:pic>
        <p:nvPicPr>
          <p:cNvPr id="5" name="Picture 4">
            <a:extLst>
              <a:ext uri="{FF2B5EF4-FFF2-40B4-BE49-F238E27FC236}">
                <a16:creationId xmlns:a16="http://schemas.microsoft.com/office/drawing/2014/main" id="{D74C4228-335C-6EEF-456F-B91C235E5836}"/>
              </a:ext>
            </a:extLst>
          </p:cNvPr>
          <p:cNvPicPr>
            <a:picLocks noChangeAspect="1"/>
          </p:cNvPicPr>
          <p:nvPr/>
        </p:nvPicPr>
        <p:blipFill>
          <a:blip r:embed="rId3"/>
          <a:stretch>
            <a:fillRect/>
          </a:stretch>
        </p:blipFill>
        <p:spPr>
          <a:xfrm>
            <a:off x="545388" y="1066799"/>
            <a:ext cx="3940139" cy="3172061"/>
          </a:xfrm>
          <a:prstGeom prst="rect">
            <a:avLst/>
          </a:prstGeom>
        </p:spPr>
      </p:pic>
      <p:pic>
        <p:nvPicPr>
          <p:cNvPr id="8" name="Picture 7">
            <a:extLst>
              <a:ext uri="{FF2B5EF4-FFF2-40B4-BE49-F238E27FC236}">
                <a16:creationId xmlns:a16="http://schemas.microsoft.com/office/drawing/2014/main" id="{2461F1CA-A89E-6DDD-909E-5966C0AABC0C}"/>
              </a:ext>
            </a:extLst>
          </p:cNvPr>
          <p:cNvPicPr>
            <a:picLocks noChangeAspect="1"/>
          </p:cNvPicPr>
          <p:nvPr/>
        </p:nvPicPr>
        <p:blipFill>
          <a:blip r:embed="rId4"/>
          <a:stretch>
            <a:fillRect/>
          </a:stretch>
        </p:blipFill>
        <p:spPr>
          <a:xfrm>
            <a:off x="4810874" y="3266417"/>
            <a:ext cx="3875926" cy="3089933"/>
          </a:xfrm>
          <a:prstGeom prst="rect">
            <a:avLst/>
          </a:prstGeom>
        </p:spPr>
      </p:pic>
    </p:spTree>
    <p:extLst>
      <p:ext uri="{BB962C8B-B14F-4D97-AF65-F5344CB8AC3E}">
        <p14:creationId xmlns:p14="http://schemas.microsoft.com/office/powerpoint/2010/main" val="1768256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p:nvPr/>
        </p:nvSpPr>
        <p:spPr>
          <a:xfrm>
            <a:off x="395536" y="404664"/>
            <a:ext cx="5791200" cy="533400"/>
          </a:xfrm>
          <a:prstGeom prst="rect">
            <a:avLst/>
          </a:prstGeom>
          <a:solidFill>
            <a:srgbClr val="F6776A"/>
          </a:soli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1" dirty="0">
                <a:solidFill>
                  <a:srgbClr val="FFFFFF"/>
                </a:solidFill>
                <a:latin typeface="Times New Roman"/>
                <a:cs typeface="Times New Roman"/>
                <a:sym typeface="Times New Roman"/>
              </a:rPr>
              <a:t>Execution and Testing</a:t>
            </a:r>
            <a:endParaRPr sz="1400" b="0" i="0" u="none" strike="noStrike" cap="none" dirty="0">
              <a:solidFill>
                <a:srgbClr val="000000"/>
              </a:solidFill>
              <a:latin typeface="Arial"/>
              <a:ea typeface="Arial"/>
              <a:cs typeface="Arial"/>
              <a:sym typeface="Arial"/>
            </a:endParaRPr>
          </a:p>
        </p:txBody>
      </p:sp>
      <p:sp>
        <p:nvSpPr>
          <p:cNvPr id="109" name="Google Shape;109;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rgbClr val="888888"/>
                </a:solidFill>
              </a:rPr>
              <a:t>13</a:t>
            </a:fld>
            <a:endParaRPr>
              <a:solidFill>
                <a:srgbClr val="888888"/>
              </a:solidFill>
            </a:endParaRPr>
          </a:p>
        </p:txBody>
      </p:sp>
      <p:pic>
        <p:nvPicPr>
          <p:cNvPr id="3" name="Picture 2">
            <a:extLst>
              <a:ext uri="{FF2B5EF4-FFF2-40B4-BE49-F238E27FC236}">
                <a16:creationId xmlns:a16="http://schemas.microsoft.com/office/drawing/2014/main" id="{11E5E6D3-F7E4-1747-0207-D1E84F662002}"/>
              </a:ext>
            </a:extLst>
          </p:cNvPr>
          <p:cNvPicPr>
            <a:picLocks noChangeAspect="1"/>
          </p:cNvPicPr>
          <p:nvPr/>
        </p:nvPicPr>
        <p:blipFill>
          <a:blip r:embed="rId3"/>
          <a:stretch>
            <a:fillRect/>
          </a:stretch>
        </p:blipFill>
        <p:spPr>
          <a:xfrm>
            <a:off x="1553954" y="1273227"/>
            <a:ext cx="6066046" cy="4831499"/>
          </a:xfrm>
          <a:prstGeom prst="rect">
            <a:avLst/>
          </a:prstGeom>
        </p:spPr>
      </p:pic>
    </p:spTree>
    <p:extLst>
      <p:ext uri="{BB962C8B-B14F-4D97-AF65-F5344CB8AC3E}">
        <p14:creationId xmlns:p14="http://schemas.microsoft.com/office/powerpoint/2010/main" val="2683710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p:nvPr/>
        </p:nvSpPr>
        <p:spPr>
          <a:xfrm>
            <a:off x="1259632" y="980728"/>
            <a:ext cx="6408712" cy="2088232"/>
          </a:xfrm>
          <a:prstGeom prst="rect">
            <a:avLst/>
          </a:prstGeom>
          <a:solidFill>
            <a:srgbClr val="F6776A"/>
          </a:soli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600"/>
              <a:buFont typeface="Arial"/>
              <a:buNone/>
            </a:pPr>
            <a:r>
              <a:rPr lang="en-US" sz="6600" b="1" i="0" u="none" strike="noStrike" cap="none">
                <a:solidFill>
                  <a:srgbClr val="FFFFFF"/>
                </a:solidFill>
                <a:latin typeface="Times New Roman"/>
                <a:ea typeface="Times New Roman"/>
                <a:cs typeface="Times New Roman"/>
                <a:sym typeface="Times New Roman"/>
              </a:rPr>
              <a:t>THANK YOU</a:t>
            </a:r>
            <a:endParaRPr sz="1400" b="0" i="0" u="none" strike="noStrike" cap="none">
              <a:solidFill>
                <a:srgbClr val="000000"/>
              </a:solidFill>
              <a:latin typeface="Arial"/>
              <a:ea typeface="Arial"/>
              <a:cs typeface="Arial"/>
              <a:sym typeface="Arial"/>
            </a:endParaRPr>
          </a:p>
        </p:txBody>
      </p:sp>
      <p:sp>
        <p:nvSpPr>
          <p:cNvPr id="158" name="Google Shape;158;p24"/>
          <p:cNvSpPr txBox="1">
            <a:spLocks noGrp="1"/>
          </p:cNvSpPr>
          <p:nvPr>
            <p:ph type="body" idx="1"/>
          </p:nvPr>
        </p:nvSpPr>
        <p:spPr>
          <a:xfrm>
            <a:off x="740230" y="3212975"/>
            <a:ext cx="7946570" cy="3384300"/>
          </a:xfrm>
          <a:prstGeom prst="rect">
            <a:avLst/>
          </a:prstGeom>
          <a:noFill/>
          <a:ln>
            <a:noFill/>
          </a:ln>
        </p:spPr>
        <p:txBody>
          <a:bodyPr spcFirstLastPara="1" wrap="square" lIns="91425" tIns="45700" rIns="91425" bIns="45700" anchor="t" anchorCtr="0">
            <a:normAutofit/>
          </a:bodyPr>
          <a:lstStyle/>
          <a:p>
            <a:pPr marL="0" lvl="0" indent="0" algn="ctr" rtl="0">
              <a:lnSpc>
                <a:spcPct val="150000"/>
              </a:lnSpc>
              <a:spcBef>
                <a:spcPts val="0"/>
              </a:spcBef>
              <a:spcAft>
                <a:spcPts val="0"/>
              </a:spcAft>
              <a:buClr>
                <a:schemeClr val="dk1"/>
              </a:buClr>
              <a:buSzPts val="2400"/>
              <a:buNone/>
            </a:pPr>
            <a:r>
              <a:rPr lang="en-US" sz="2400" b="1" dirty="0">
                <a:latin typeface="Times New Roman"/>
                <a:ea typeface="Times New Roman"/>
                <a:cs typeface="Times New Roman"/>
                <a:sym typeface="Times New Roman"/>
              </a:rPr>
              <a:t>  Presented By:</a:t>
            </a:r>
            <a:endParaRPr sz="2400" dirty="0"/>
          </a:p>
          <a:p>
            <a:pPr marL="0" lvl="0" indent="0" algn="just" rtl="0">
              <a:lnSpc>
                <a:spcPct val="150000"/>
              </a:lnSpc>
              <a:spcBef>
                <a:spcPts val="480"/>
              </a:spcBef>
              <a:spcAft>
                <a:spcPts val="0"/>
              </a:spcAft>
              <a:buClr>
                <a:schemeClr val="dk1"/>
              </a:buClr>
              <a:buSzPts val="2259"/>
              <a:buNone/>
            </a:pPr>
            <a:r>
              <a:rPr lang="en-US" sz="2400" dirty="0">
                <a:latin typeface="Times New Roman"/>
                <a:ea typeface="Times New Roman"/>
                <a:cs typeface="Times New Roman"/>
                <a:sym typeface="Times New Roman"/>
              </a:rPr>
              <a:t>Thota Charan-18BQ1A12G0</a:t>
            </a:r>
            <a:endParaRPr sz="2400" dirty="0"/>
          </a:p>
          <a:p>
            <a:pPr marL="0" lvl="0" indent="0" algn="just" rtl="0">
              <a:lnSpc>
                <a:spcPct val="150000"/>
              </a:lnSpc>
              <a:spcBef>
                <a:spcPts val="480"/>
              </a:spcBef>
              <a:spcAft>
                <a:spcPts val="0"/>
              </a:spcAft>
              <a:buClr>
                <a:schemeClr val="dk1"/>
              </a:buClr>
              <a:buSzPts val="2259"/>
              <a:buNone/>
            </a:pPr>
            <a:r>
              <a:rPr lang="en-US" sz="2400" dirty="0" err="1">
                <a:latin typeface="Times New Roman"/>
                <a:ea typeface="Times New Roman"/>
                <a:cs typeface="Times New Roman"/>
                <a:sym typeface="Times New Roman"/>
              </a:rPr>
              <a:t>Satenapalli</a:t>
            </a:r>
            <a:r>
              <a:rPr lang="en-US" sz="2400" dirty="0">
                <a:latin typeface="Times New Roman"/>
                <a:ea typeface="Times New Roman"/>
                <a:cs typeface="Times New Roman"/>
                <a:sym typeface="Times New Roman"/>
              </a:rPr>
              <a:t> Srinivas Rao-18BQ1A12D9.</a:t>
            </a:r>
          </a:p>
          <a:p>
            <a:pPr marL="0" lvl="0" indent="0" algn="just" rtl="0">
              <a:lnSpc>
                <a:spcPct val="150000"/>
              </a:lnSpc>
              <a:spcBef>
                <a:spcPts val="480"/>
              </a:spcBef>
              <a:spcAft>
                <a:spcPts val="0"/>
              </a:spcAft>
              <a:buClr>
                <a:schemeClr val="dk1"/>
              </a:buClr>
              <a:buSzPts val="2259"/>
              <a:buNone/>
            </a:pPr>
            <a:r>
              <a:rPr lang="en-US" sz="2400" dirty="0" err="1">
                <a:latin typeface="Times New Roman"/>
                <a:ea typeface="Times New Roman"/>
                <a:cs typeface="Times New Roman"/>
                <a:sym typeface="Times New Roman"/>
              </a:rPr>
              <a:t>Rapolu</a:t>
            </a:r>
            <a:r>
              <a:rPr lang="en-US" sz="2400">
                <a:latin typeface="Times New Roman"/>
                <a:ea typeface="Times New Roman"/>
                <a:cs typeface="Times New Roman"/>
                <a:sym typeface="Times New Roman"/>
              </a:rPr>
              <a:t> Pavan Kumar-18BQ1A12D2</a:t>
            </a:r>
            <a:endParaRPr sz="2400" dirty="0"/>
          </a:p>
        </p:txBody>
      </p:sp>
      <p:sp>
        <p:nvSpPr>
          <p:cNvPr id="159" name="Google Shape;159;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rgbClr val="888888"/>
                </a:solidFill>
              </a:rPr>
              <a:t>14</a:t>
            </a:fld>
            <a:endParaRPr>
              <a:solidFill>
                <a:srgbClr val="88888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6"/>
          <p:cNvSpPr txBox="1"/>
          <p:nvPr/>
        </p:nvSpPr>
        <p:spPr>
          <a:xfrm>
            <a:off x="395536" y="332656"/>
            <a:ext cx="5791200" cy="533400"/>
          </a:xfrm>
          <a:prstGeom prst="rect">
            <a:avLst/>
          </a:prstGeom>
          <a:solidFill>
            <a:srgbClr val="F6776A"/>
          </a:soli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FFFFFF"/>
                </a:solidFill>
                <a:latin typeface="Times New Roman"/>
                <a:ea typeface="Times New Roman"/>
                <a:cs typeface="Times New Roman"/>
                <a:sym typeface="Times New Roman"/>
              </a:rPr>
              <a:t>CONTENTS</a:t>
            </a:r>
            <a:endParaRPr sz="1400" b="0" i="0" u="none" strike="noStrike" cap="none">
              <a:solidFill>
                <a:srgbClr val="000000"/>
              </a:solidFill>
              <a:latin typeface="Arial"/>
              <a:ea typeface="Arial"/>
              <a:cs typeface="Arial"/>
              <a:sym typeface="Arial"/>
            </a:endParaRPr>
          </a:p>
        </p:txBody>
      </p:sp>
      <p:sp>
        <p:nvSpPr>
          <p:cNvPr id="101" name="Google Shape;101;p16"/>
          <p:cNvSpPr txBox="1">
            <a:spLocks noGrp="1"/>
          </p:cNvSpPr>
          <p:nvPr>
            <p:ph type="body" idx="1"/>
          </p:nvPr>
        </p:nvSpPr>
        <p:spPr>
          <a:xfrm>
            <a:off x="457200" y="1185876"/>
            <a:ext cx="8229600" cy="4968900"/>
          </a:xfrm>
          <a:prstGeom prst="rect">
            <a:avLst/>
          </a:prstGeom>
          <a:noFill/>
          <a:ln>
            <a:noFill/>
          </a:ln>
        </p:spPr>
        <p:txBody>
          <a:bodyPr spcFirstLastPara="1" wrap="square" lIns="91425" tIns="45700" rIns="91425" bIns="45700" anchor="t" anchorCtr="0">
            <a:normAutofit/>
          </a:bodyPr>
          <a:lstStyle/>
          <a:p>
            <a:pPr marL="354330" algn="just">
              <a:lnSpc>
                <a:spcPct val="200000"/>
              </a:lnSpc>
              <a:spcBef>
                <a:spcPts val="0"/>
              </a:spcBef>
              <a:buSzPct val="100000"/>
            </a:pPr>
            <a:r>
              <a:rPr lang="en-US" dirty="0"/>
              <a:t>Abstract</a:t>
            </a:r>
          </a:p>
          <a:p>
            <a:pPr marL="354330" algn="just">
              <a:lnSpc>
                <a:spcPct val="200000"/>
              </a:lnSpc>
              <a:spcBef>
                <a:spcPts val="0"/>
              </a:spcBef>
              <a:buSzPct val="100000"/>
            </a:pPr>
            <a:r>
              <a:rPr lang="en-US" dirty="0"/>
              <a:t>Modules</a:t>
            </a:r>
          </a:p>
          <a:p>
            <a:pPr marL="354330" algn="just">
              <a:lnSpc>
                <a:spcPct val="200000"/>
              </a:lnSpc>
              <a:spcBef>
                <a:spcPts val="0"/>
              </a:spcBef>
              <a:buSzPct val="100000"/>
            </a:pPr>
            <a:r>
              <a:rPr lang="en-US" dirty="0"/>
              <a:t>Execution and Testing</a:t>
            </a:r>
          </a:p>
        </p:txBody>
      </p:sp>
      <p:sp>
        <p:nvSpPr>
          <p:cNvPr id="102" name="Google Shape;102;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rgbClr val="888888"/>
                </a:solidFill>
              </a:rPr>
              <a:t>2</a:t>
            </a:fld>
            <a:endParaRPr>
              <a:solidFill>
                <a:srgbClr val="888888"/>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p:nvPr/>
        </p:nvSpPr>
        <p:spPr>
          <a:xfrm>
            <a:off x="395536" y="404664"/>
            <a:ext cx="5791200" cy="533400"/>
          </a:xfrm>
          <a:prstGeom prst="rect">
            <a:avLst/>
          </a:prstGeom>
          <a:solidFill>
            <a:srgbClr val="F6776A"/>
          </a:soli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1" dirty="0">
                <a:solidFill>
                  <a:srgbClr val="FFFFFF"/>
                </a:solidFill>
                <a:latin typeface="Times New Roman"/>
                <a:cs typeface="Times New Roman"/>
                <a:sym typeface="Times New Roman"/>
              </a:rPr>
              <a:t>Abstract</a:t>
            </a:r>
            <a:endParaRPr sz="1400" b="0" i="0" u="none" strike="noStrike" cap="none" dirty="0">
              <a:solidFill>
                <a:srgbClr val="000000"/>
              </a:solidFill>
              <a:latin typeface="Arial"/>
              <a:ea typeface="Arial"/>
              <a:cs typeface="Arial"/>
              <a:sym typeface="Arial"/>
            </a:endParaRPr>
          </a:p>
        </p:txBody>
      </p:sp>
      <p:sp>
        <p:nvSpPr>
          <p:cNvPr id="108" name="Google Shape;108;p17"/>
          <p:cNvSpPr txBox="1">
            <a:spLocks noGrp="1"/>
          </p:cNvSpPr>
          <p:nvPr>
            <p:ph type="body" idx="1"/>
          </p:nvPr>
        </p:nvSpPr>
        <p:spPr>
          <a:xfrm>
            <a:off x="457200" y="1196752"/>
            <a:ext cx="8229600" cy="5328592"/>
          </a:xfrm>
          <a:prstGeom prst="rect">
            <a:avLst/>
          </a:prstGeom>
          <a:noFill/>
          <a:ln>
            <a:noFill/>
          </a:ln>
        </p:spPr>
        <p:txBody>
          <a:bodyPr spcFirstLastPara="1" wrap="square" lIns="91425" tIns="45700" rIns="91425" bIns="45700" anchor="t" anchorCtr="0">
            <a:normAutofit fontScale="92500" lnSpcReduction="10000"/>
          </a:bodyPr>
          <a:lstStyle/>
          <a:p>
            <a:pPr marL="342900" algn="just">
              <a:lnSpc>
                <a:spcPct val="150000"/>
              </a:lnSpc>
              <a:spcBef>
                <a:spcPts val="0"/>
              </a:spcBef>
              <a:buSzPts val="2400"/>
            </a:pPr>
            <a:r>
              <a:rPr lang="en-US" sz="1900" dirty="0"/>
              <a:t>Drowsy driving is one of the major causes of road accidents and death. Hence, detection of driver’s fatigue and its indication is an active research area. </a:t>
            </a:r>
          </a:p>
          <a:p>
            <a:pPr marL="342900" algn="just">
              <a:lnSpc>
                <a:spcPct val="150000"/>
              </a:lnSpc>
              <a:spcBef>
                <a:spcPts val="0"/>
              </a:spcBef>
              <a:buSzPts val="2400"/>
            </a:pPr>
            <a:r>
              <a:rPr lang="en-US" sz="1900" dirty="0"/>
              <a:t>Most of the conventional methods are either vehicle-based, behavioral-based or physiological-based. Few methods are intrusive and distract the driver, some require expensive sensors and data handling. </a:t>
            </a:r>
          </a:p>
          <a:p>
            <a:pPr marL="342900" algn="just">
              <a:lnSpc>
                <a:spcPct val="150000"/>
              </a:lnSpc>
              <a:spcBef>
                <a:spcPts val="0"/>
              </a:spcBef>
              <a:buSzPts val="2400"/>
            </a:pPr>
            <a:r>
              <a:rPr lang="en-US" sz="1900" dirty="0"/>
              <a:t>Therefore, in this project, a low-cost, real-time driver’s drowsiness detection system has been developed by us with acceptable accuracy. In the developed system, a webcam records the video and the driver’s face is detected in each frame employing image processing techniques. </a:t>
            </a:r>
          </a:p>
          <a:p>
            <a:pPr marL="342900" algn="just">
              <a:lnSpc>
                <a:spcPct val="150000"/>
              </a:lnSpc>
              <a:spcBef>
                <a:spcPts val="0"/>
              </a:spcBef>
              <a:buSzPts val="2400"/>
            </a:pPr>
            <a:r>
              <a:rPr lang="en-US" sz="1900" dirty="0"/>
              <a:t>Facial landmarks on the detected face are pointed and subsequently the eye aspect ratio(EAR), mouth opening ratio(MOR) and nose length ratio(NLR) are computed and depending on their values, drowsiness is detected based on developed adaptive</a:t>
            </a:r>
            <a:endParaRPr lang="en-US" sz="1900" dirty="0">
              <a:latin typeface="Times New Roman"/>
              <a:ea typeface="Times New Roman"/>
              <a:cs typeface="Times New Roman"/>
              <a:sym typeface="Times New Roman"/>
            </a:endParaRPr>
          </a:p>
        </p:txBody>
      </p:sp>
      <p:sp>
        <p:nvSpPr>
          <p:cNvPr id="109" name="Google Shape;109;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rgbClr val="888888"/>
                </a:solidFill>
              </a:rPr>
              <a:t>3</a:t>
            </a:fld>
            <a:endParaRPr>
              <a:solidFill>
                <a:srgbClr val="888888"/>
              </a:solidFill>
            </a:endParaRPr>
          </a:p>
        </p:txBody>
      </p:sp>
    </p:spTree>
    <p:extLst>
      <p:ext uri="{BB962C8B-B14F-4D97-AF65-F5344CB8AC3E}">
        <p14:creationId xmlns:p14="http://schemas.microsoft.com/office/powerpoint/2010/main" val="2994379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1061d21fe1c_0_4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rgbClr val="888888"/>
                </a:solidFill>
              </a:rPr>
              <a:t>4</a:t>
            </a:fld>
            <a:endParaRPr>
              <a:solidFill>
                <a:srgbClr val="888888"/>
              </a:solidFill>
            </a:endParaRPr>
          </a:p>
        </p:txBody>
      </p:sp>
      <p:sp>
        <p:nvSpPr>
          <p:cNvPr id="123" name="Google Shape;123;g1061d21fe1c_0_47"/>
          <p:cNvSpPr/>
          <p:nvPr/>
        </p:nvSpPr>
        <p:spPr>
          <a:xfrm>
            <a:off x="441026" y="1231484"/>
            <a:ext cx="5113614" cy="45719"/>
          </a:xfrm>
          <a:custGeom>
            <a:avLst/>
            <a:gdLst/>
            <a:ahLst/>
            <a:cxnLst/>
            <a:rect l="l" t="t" r="r" b="b"/>
            <a:pathLst>
              <a:path w="10182860" h="120000" extrusionOk="0">
                <a:moveTo>
                  <a:pt x="10182271" y="0"/>
                </a:moveTo>
                <a:lnTo>
                  <a:pt x="0" y="0"/>
                </a:lnTo>
              </a:path>
            </a:pathLst>
          </a:custGeom>
          <a:noFill/>
          <a:ln w="28575" cap="flat" cmpd="sng">
            <a:solidFill>
              <a:srgbClr val="F6776A"/>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TextBox 9">
            <a:extLst>
              <a:ext uri="{FF2B5EF4-FFF2-40B4-BE49-F238E27FC236}">
                <a16:creationId xmlns:a16="http://schemas.microsoft.com/office/drawing/2014/main" id="{F5AB5A65-BF9B-460C-BE82-AE4FAF3857F9}"/>
              </a:ext>
            </a:extLst>
          </p:cNvPr>
          <p:cNvSpPr txBox="1"/>
          <p:nvPr/>
        </p:nvSpPr>
        <p:spPr>
          <a:xfrm>
            <a:off x="380999" y="708265"/>
            <a:ext cx="6429233" cy="523220"/>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Architecture of the System</a:t>
            </a:r>
            <a:endParaRPr lang="en-IN" sz="1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66F9998-2567-4E03-9D91-E6CE2F79BAAA}"/>
              </a:ext>
            </a:extLst>
          </p:cNvPr>
          <p:cNvPicPr>
            <a:picLocks noChangeAspect="1"/>
          </p:cNvPicPr>
          <p:nvPr/>
        </p:nvPicPr>
        <p:blipFill>
          <a:blip r:embed="rId3"/>
          <a:stretch>
            <a:fillRect/>
          </a:stretch>
        </p:blipFill>
        <p:spPr>
          <a:xfrm>
            <a:off x="2279176" y="1542787"/>
            <a:ext cx="3835021" cy="4606948"/>
          </a:xfrm>
          <a:prstGeom prst="rect">
            <a:avLst/>
          </a:prstGeom>
        </p:spPr>
      </p:pic>
    </p:spTree>
    <p:extLst>
      <p:ext uri="{BB962C8B-B14F-4D97-AF65-F5344CB8AC3E}">
        <p14:creationId xmlns:p14="http://schemas.microsoft.com/office/powerpoint/2010/main" val="1113363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p:nvPr/>
        </p:nvSpPr>
        <p:spPr>
          <a:xfrm>
            <a:off x="395536" y="404664"/>
            <a:ext cx="5791200" cy="533400"/>
          </a:xfrm>
          <a:prstGeom prst="rect">
            <a:avLst/>
          </a:prstGeom>
          <a:solidFill>
            <a:srgbClr val="F6776A"/>
          </a:soli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1" dirty="0">
                <a:solidFill>
                  <a:srgbClr val="FFFFFF"/>
                </a:solidFill>
                <a:latin typeface="Times New Roman"/>
                <a:cs typeface="Times New Roman"/>
                <a:sym typeface="Times New Roman"/>
              </a:rPr>
              <a:t>MODULES</a:t>
            </a:r>
            <a:endParaRPr sz="1400" b="0" i="0" u="none" strike="noStrike" cap="none" dirty="0">
              <a:solidFill>
                <a:srgbClr val="000000"/>
              </a:solidFill>
              <a:latin typeface="Arial"/>
              <a:ea typeface="Arial"/>
              <a:cs typeface="Arial"/>
              <a:sym typeface="Arial"/>
            </a:endParaRPr>
          </a:p>
        </p:txBody>
      </p:sp>
      <p:sp>
        <p:nvSpPr>
          <p:cNvPr id="108" name="Google Shape;108;p17"/>
          <p:cNvSpPr txBox="1">
            <a:spLocks noGrp="1"/>
          </p:cNvSpPr>
          <p:nvPr>
            <p:ph type="body" idx="1"/>
          </p:nvPr>
        </p:nvSpPr>
        <p:spPr>
          <a:xfrm>
            <a:off x="457200" y="1196752"/>
            <a:ext cx="8229600" cy="5328592"/>
          </a:xfrm>
          <a:prstGeom prst="rect">
            <a:avLst/>
          </a:prstGeom>
          <a:noFill/>
          <a:ln>
            <a:noFill/>
          </a:ln>
        </p:spPr>
        <p:txBody>
          <a:bodyPr spcFirstLastPara="1" wrap="square" lIns="91425" tIns="45700" rIns="91425" bIns="45700" anchor="t" anchorCtr="0">
            <a:normAutofit fontScale="92500"/>
          </a:bodyPr>
          <a:lstStyle/>
          <a:p>
            <a:pPr marL="0" lvl="0" indent="0" algn="just" rtl="0">
              <a:lnSpc>
                <a:spcPct val="150000"/>
              </a:lnSpc>
              <a:spcBef>
                <a:spcPts val="0"/>
              </a:spcBef>
              <a:spcAft>
                <a:spcPts val="0"/>
              </a:spcAft>
              <a:buSzPts val="2400"/>
              <a:buNone/>
            </a:pPr>
            <a:r>
              <a:rPr lang="en-US" sz="2400" b="1" dirty="0">
                <a:latin typeface="Times New Roman"/>
                <a:ea typeface="Times New Roman"/>
                <a:cs typeface="Times New Roman"/>
                <a:sym typeface="Times New Roman"/>
              </a:rPr>
              <a:t>Tkinter:</a:t>
            </a:r>
          </a:p>
          <a:p>
            <a:pPr marL="0" lvl="0" indent="0" algn="just" rtl="0">
              <a:lnSpc>
                <a:spcPct val="150000"/>
              </a:lnSpc>
              <a:spcBef>
                <a:spcPts val="0"/>
              </a:spcBef>
              <a:spcAft>
                <a:spcPts val="0"/>
              </a:spcAft>
              <a:buSzPts val="2400"/>
              <a:buNone/>
            </a:pPr>
            <a:r>
              <a:rPr lang="en-US" sz="2000" b="0" i="0" dirty="0">
                <a:solidFill>
                  <a:schemeClr val="tx1"/>
                </a:solidFill>
                <a:effectLst/>
                <a:latin typeface="Times New Roman" panose="02020603050405020304" pitchFamily="18" charset="0"/>
                <a:cs typeface="Times New Roman" panose="02020603050405020304" pitchFamily="18" charset="0"/>
              </a:rPr>
              <a:t>	Tkinter is a python framework </a:t>
            </a:r>
            <a:r>
              <a:rPr lang="en-US" sz="2000" i="0" dirty="0">
                <a:solidFill>
                  <a:schemeClr val="tx1"/>
                </a:solidFill>
                <a:effectLst/>
                <a:latin typeface="Times New Roman" panose="02020603050405020304" pitchFamily="18" charset="0"/>
                <a:cs typeface="Times New Roman" panose="02020603050405020304" pitchFamily="18" charset="0"/>
              </a:rPr>
              <a:t>provides Python users with a simple way to create GUI elements using the widgets found in the Tk toolkit. </a:t>
            </a:r>
            <a:r>
              <a:rPr lang="en-US" sz="2000" b="0" i="0" dirty="0">
                <a:solidFill>
                  <a:schemeClr val="tx1"/>
                </a:solidFill>
                <a:effectLst/>
                <a:latin typeface="Times New Roman" panose="02020603050405020304" pitchFamily="18" charset="0"/>
                <a:cs typeface="Times New Roman" panose="02020603050405020304" pitchFamily="18" charset="0"/>
              </a:rPr>
              <a:t>Tk widgets can be used to construct buttons, menus, data fields, etc. in a Python application.</a:t>
            </a:r>
          </a:p>
          <a:p>
            <a:pPr marL="0" lvl="0" indent="0" algn="just" rtl="0">
              <a:lnSpc>
                <a:spcPct val="150000"/>
              </a:lnSpc>
              <a:spcBef>
                <a:spcPts val="0"/>
              </a:spcBef>
              <a:spcAft>
                <a:spcPts val="0"/>
              </a:spcAft>
              <a:buSzPts val="2400"/>
              <a:buNone/>
            </a:pPr>
            <a:r>
              <a:rPr lang="en-US" sz="2400" b="1" i="0" dirty="0" err="1">
                <a:solidFill>
                  <a:schemeClr val="tx1"/>
                </a:solidFill>
                <a:effectLst/>
                <a:latin typeface="Times New Roman" panose="02020603050405020304" pitchFamily="18" charset="0"/>
                <a:cs typeface="Times New Roman" panose="02020603050405020304" pitchFamily="18" charset="0"/>
              </a:rPr>
              <a:t>Scipy</a:t>
            </a:r>
            <a:r>
              <a:rPr lang="en-US" sz="2400" b="1" dirty="0">
                <a:solidFill>
                  <a:schemeClr val="tx1"/>
                </a:solidFill>
                <a:latin typeface="Times New Roman" panose="02020603050405020304" pitchFamily="18" charset="0"/>
                <a:cs typeface="Times New Roman" panose="02020603050405020304" pitchFamily="18" charset="0"/>
              </a:rPr>
              <a:t>:</a:t>
            </a:r>
          </a:p>
          <a:p>
            <a:pPr marL="0" lvl="0" indent="0" algn="just" rtl="0">
              <a:lnSpc>
                <a:spcPct val="150000"/>
              </a:lnSpc>
              <a:spcBef>
                <a:spcPts val="0"/>
              </a:spcBef>
              <a:spcAft>
                <a:spcPts val="0"/>
              </a:spcAft>
              <a:buSzPts val="2400"/>
              <a:buNone/>
            </a:pPr>
            <a:r>
              <a:rPr lang="en-US" sz="2200" i="0" dirty="0">
                <a:solidFill>
                  <a:schemeClr val="tx1"/>
                </a:solidFill>
                <a:effectLst/>
                <a:latin typeface="Times New Roman" panose="02020603050405020304" pitchFamily="18" charset="0"/>
                <a:cs typeface="Times New Roman" panose="02020603050405020304" pitchFamily="18" charset="0"/>
              </a:rPr>
              <a:t>	</a:t>
            </a:r>
            <a:r>
              <a:rPr lang="en-US" sz="2100" i="0" dirty="0">
                <a:solidFill>
                  <a:schemeClr val="tx1"/>
                </a:solidFill>
                <a:effectLst/>
                <a:latin typeface="Times New Roman" panose="02020603050405020304" pitchFamily="18" charset="0"/>
                <a:cs typeface="Times New Roman" panose="02020603050405020304" pitchFamily="18" charset="0"/>
              </a:rPr>
              <a:t>SciPy, a scientific library for Python is an open source, BSD-licensed library for mathematics, science and engineering. The SciPy library depends on NumPy, which provides convenient and fast N-dimensional array manipulation. The main reason for building the SciPy library is that, it should work with NumPy arrays.</a:t>
            </a:r>
          </a:p>
          <a:p>
            <a:pPr marL="0" lvl="0" indent="0" algn="just" rtl="0">
              <a:lnSpc>
                <a:spcPct val="150000"/>
              </a:lnSpc>
              <a:spcBef>
                <a:spcPts val="0"/>
              </a:spcBef>
              <a:spcAft>
                <a:spcPts val="0"/>
              </a:spcAft>
              <a:buSzPts val="2400"/>
              <a:buNone/>
            </a:pPr>
            <a:r>
              <a:rPr lang="en-US" sz="1400" b="0" i="0" dirty="0">
                <a:solidFill>
                  <a:srgbClr val="555555"/>
                </a:solidFill>
                <a:effectLst/>
                <a:latin typeface="Open Sans" panose="020B0606030504020204" pitchFamily="34" charset="0"/>
              </a:rPr>
              <a:t> </a:t>
            </a:r>
            <a:endParaRPr lang="en-US" sz="2400" dirty="0">
              <a:latin typeface="Times New Roman"/>
              <a:ea typeface="Times New Roman"/>
              <a:cs typeface="Times New Roman"/>
              <a:sym typeface="Times New Roman"/>
            </a:endParaRPr>
          </a:p>
          <a:p>
            <a:pPr marL="0" lvl="0" indent="0" algn="just" rtl="0">
              <a:lnSpc>
                <a:spcPct val="150000"/>
              </a:lnSpc>
              <a:spcBef>
                <a:spcPts val="0"/>
              </a:spcBef>
              <a:spcAft>
                <a:spcPts val="0"/>
              </a:spcAft>
              <a:buSzPts val="2400"/>
              <a:buNone/>
            </a:pPr>
            <a:endParaRPr lang="en-US" sz="2400" dirty="0">
              <a:latin typeface="Times New Roman"/>
              <a:ea typeface="Times New Roman"/>
              <a:cs typeface="Times New Roman"/>
              <a:sym typeface="Times New Roman"/>
            </a:endParaRPr>
          </a:p>
        </p:txBody>
      </p:sp>
      <p:sp>
        <p:nvSpPr>
          <p:cNvPr id="109" name="Google Shape;109;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rgbClr val="888888"/>
                </a:solidFill>
              </a:rPr>
              <a:t>5</a:t>
            </a:fld>
            <a:endParaRPr>
              <a:solidFill>
                <a:srgbClr val="888888"/>
              </a:solidFill>
            </a:endParaRPr>
          </a:p>
        </p:txBody>
      </p:sp>
    </p:spTree>
    <p:extLst>
      <p:ext uri="{BB962C8B-B14F-4D97-AF65-F5344CB8AC3E}">
        <p14:creationId xmlns:p14="http://schemas.microsoft.com/office/powerpoint/2010/main" val="2129361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p:nvPr/>
        </p:nvSpPr>
        <p:spPr>
          <a:xfrm>
            <a:off x="395536" y="404664"/>
            <a:ext cx="5791200" cy="533400"/>
          </a:xfrm>
          <a:prstGeom prst="rect">
            <a:avLst/>
          </a:prstGeom>
          <a:solidFill>
            <a:srgbClr val="F6776A"/>
          </a:soli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1" dirty="0">
                <a:solidFill>
                  <a:srgbClr val="FFFFFF"/>
                </a:solidFill>
                <a:latin typeface="Times New Roman"/>
                <a:cs typeface="Times New Roman"/>
                <a:sym typeface="Times New Roman"/>
              </a:rPr>
              <a:t>MODULES</a:t>
            </a:r>
            <a:endParaRPr sz="1400" b="0" i="0" u="none" strike="noStrike" cap="none" dirty="0">
              <a:solidFill>
                <a:srgbClr val="000000"/>
              </a:solidFill>
              <a:latin typeface="Arial"/>
              <a:ea typeface="Arial"/>
              <a:cs typeface="Arial"/>
              <a:sym typeface="Arial"/>
            </a:endParaRPr>
          </a:p>
        </p:txBody>
      </p:sp>
      <p:sp>
        <p:nvSpPr>
          <p:cNvPr id="108" name="Google Shape;108;p17"/>
          <p:cNvSpPr txBox="1">
            <a:spLocks noGrp="1"/>
          </p:cNvSpPr>
          <p:nvPr>
            <p:ph type="body" idx="1"/>
          </p:nvPr>
        </p:nvSpPr>
        <p:spPr>
          <a:xfrm>
            <a:off x="457200" y="1210320"/>
            <a:ext cx="8229600" cy="5328592"/>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SzPts val="2400"/>
              <a:buNone/>
            </a:pPr>
            <a:r>
              <a:rPr lang="en-US" sz="2400" b="1" dirty="0">
                <a:latin typeface="Times New Roman"/>
                <a:ea typeface="Times New Roman"/>
                <a:cs typeface="Times New Roman"/>
                <a:sym typeface="Times New Roman"/>
              </a:rPr>
              <a:t>imutils:</a:t>
            </a:r>
          </a:p>
          <a:p>
            <a:pPr marL="0" indent="0" algn="just">
              <a:lnSpc>
                <a:spcPct val="150000"/>
              </a:lnSpc>
              <a:spcBef>
                <a:spcPts val="0"/>
              </a:spcBef>
              <a:buSzPts val="2400"/>
              <a:buNone/>
            </a:pPr>
            <a:r>
              <a:rPr lang="en-US" sz="2400" dirty="0">
                <a:latin typeface="Times New Roman"/>
                <a:ea typeface="Times New Roman"/>
                <a:cs typeface="Times New Roman"/>
                <a:sym typeface="Times New Roman"/>
              </a:rPr>
              <a:t>	</a:t>
            </a:r>
            <a:r>
              <a:rPr lang="en-US" sz="2100" dirty="0">
                <a:latin typeface="Times New Roman"/>
                <a:ea typeface="Times New Roman"/>
                <a:cs typeface="Times New Roman"/>
                <a:sym typeface="Times New Roman"/>
              </a:rPr>
              <a:t>imutils is a package based on OpenCV, which can call the </a:t>
            </a:r>
            <a:r>
              <a:rPr lang="en-US" sz="2100" dirty="0" err="1">
                <a:latin typeface="Times New Roman"/>
                <a:ea typeface="Times New Roman"/>
                <a:cs typeface="Times New Roman"/>
                <a:sym typeface="Times New Roman"/>
              </a:rPr>
              <a:t>opencv</a:t>
            </a:r>
            <a:r>
              <a:rPr lang="en-US" sz="2100" dirty="0">
                <a:latin typeface="Times New Roman"/>
                <a:ea typeface="Times New Roman"/>
                <a:cs typeface="Times New Roman"/>
                <a:sym typeface="Times New Roman"/>
              </a:rPr>
              <a:t> interface more simply. It can easily realize a series of operations such as image translation, rotation, scaling, skeletonization and so on.</a:t>
            </a:r>
          </a:p>
          <a:p>
            <a:pPr marL="0" indent="0" algn="just">
              <a:lnSpc>
                <a:spcPct val="150000"/>
              </a:lnSpc>
              <a:spcBef>
                <a:spcPts val="0"/>
              </a:spcBef>
              <a:buSzPts val="2400"/>
              <a:buNone/>
            </a:pPr>
            <a:r>
              <a:rPr lang="en-IN" sz="2400" b="1" dirty="0">
                <a:latin typeface="Times New Roman"/>
                <a:ea typeface="Times New Roman"/>
                <a:cs typeface="Times New Roman"/>
                <a:sym typeface="Times New Roman"/>
              </a:rPr>
              <a:t>argparse:</a:t>
            </a:r>
          </a:p>
          <a:p>
            <a:pPr marL="0" indent="0" algn="just">
              <a:lnSpc>
                <a:spcPct val="150000"/>
              </a:lnSpc>
              <a:spcBef>
                <a:spcPts val="0"/>
              </a:spcBef>
              <a:buSzPts val="2400"/>
              <a:buNone/>
            </a:pPr>
            <a:r>
              <a:rPr lang="en-IN" sz="2100" dirty="0">
                <a:latin typeface="Times New Roman"/>
                <a:ea typeface="Times New Roman"/>
                <a:cs typeface="Times New Roman"/>
                <a:sym typeface="Times New Roman"/>
              </a:rPr>
              <a:t> 	</a:t>
            </a:r>
            <a:r>
              <a:rPr lang="en-US" sz="2100" dirty="0">
                <a:latin typeface="Times New Roman"/>
                <a:ea typeface="Times New Roman"/>
                <a:cs typeface="Times New Roman"/>
                <a:sym typeface="Times New Roman"/>
              </a:rPr>
              <a:t>The argparse module in Python helps create a program in a command-line-environment in a way that appears not only easy to code but also improves interaction. The argparse module also automatically generates help and usage messages and issues errors when users give the program invalid argument</a:t>
            </a:r>
            <a:r>
              <a:rPr lang="en-IN" sz="2100" dirty="0">
                <a:latin typeface="Times New Roman"/>
                <a:ea typeface="Times New Roman"/>
                <a:cs typeface="Times New Roman"/>
                <a:sym typeface="Times New Roman"/>
              </a:rPr>
              <a:t>.</a:t>
            </a:r>
            <a:endParaRPr lang="en-US" sz="2100" dirty="0">
              <a:latin typeface="Times New Roman"/>
              <a:ea typeface="Times New Roman"/>
              <a:cs typeface="Times New Roman"/>
              <a:sym typeface="Times New Roman"/>
            </a:endParaRPr>
          </a:p>
          <a:p>
            <a:pPr marL="0" lvl="0" indent="0" algn="just" rtl="0">
              <a:lnSpc>
                <a:spcPct val="150000"/>
              </a:lnSpc>
              <a:spcBef>
                <a:spcPts val="0"/>
              </a:spcBef>
              <a:spcAft>
                <a:spcPts val="0"/>
              </a:spcAft>
              <a:buSzPts val="2400"/>
              <a:buNone/>
            </a:pPr>
            <a:endParaRPr lang="en-US" sz="2400" dirty="0">
              <a:latin typeface="Times New Roman"/>
              <a:ea typeface="Times New Roman"/>
              <a:cs typeface="Times New Roman"/>
              <a:sym typeface="Times New Roman"/>
            </a:endParaRPr>
          </a:p>
          <a:p>
            <a:pPr marL="0" lvl="0" indent="0" algn="just" rtl="0">
              <a:lnSpc>
                <a:spcPct val="150000"/>
              </a:lnSpc>
              <a:spcBef>
                <a:spcPts val="0"/>
              </a:spcBef>
              <a:spcAft>
                <a:spcPts val="0"/>
              </a:spcAft>
              <a:buSzPts val="2400"/>
              <a:buNone/>
            </a:pPr>
            <a:endParaRPr lang="en-US" sz="2400" dirty="0">
              <a:latin typeface="Times New Roman"/>
              <a:ea typeface="Times New Roman"/>
              <a:cs typeface="Times New Roman"/>
              <a:sym typeface="Times New Roman"/>
            </a:endParaRPr>
          </a:p>
        </p:txBody>
      </p:sp>
      <p:sp>
        <p:nvSpPr>
          <p:cNvPr id="109" name="Google Shape;109;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rgbClr val="888888"/>
                </a:solidFill>
              </a:rPr>
              <a:t>6</a:t>
            </a:fld>
            <a:endParaRPr>
              <a:solidFill>
                <a:srgbClr val="888888"/>
              </a:solidFill>
            </a:endParaRPr>
          </a:p>
        </p:txBody>
      </p:sp>
    </p:spTree>
    <p:extLst>
      <p:ext uri="{BB962C8B-B14F-4D97-AF65-F5344CB8AC3E}">
        <p14:creationId xmlns:p14="http://schemas.microsoft.com/office/powerpoint/2010/main" val="2624380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p:nvPr/>
        </p:nvSpPr>
        <p:spPr>
          <a:xfrm>
            <a:off x="395536" y="404664"/>
            <a:ext cx="5791200" cy="533400"/>
          </a:xfrm>
          <a:prstGeom prst="rect">
            <a:avLst/>
          </a:prstGeom>
          <a:solidFill>
            <a:srgbClr val="F6776A"/>
          </a:soli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1" dirty="0">
                <a:solidFill>
                  <a:srgbClr val="FFFFFF"/>
                </a:solidFill>
                <a:latin typeface="Times New Roman"/>
                <a:cs typeface="Times New Roman"/>
                <a:sym typeface="Times New Roman"/>
              </a:rPr>
              <a:t>MODULES</a:t>
            </a:r>
            <a:endParaRPr sz="1400" b="0" i="0" u="none" strike="noStrike" cap="none" dirty="0">
              <a:solidFill>
                <a:srgbClr val="000000"/>
              </a:solidFill>
              <a:latin typeface="Arial"/>
              <a:ea typeface="Arial"/>
              <a:cs typeface="Arial"/>
              <a:sym typeface="Arial"/>
            </a:endParaRPr>
          </a:p>
        </p:txBody>
      </p:sp>
      <p:sp>
        <p:nvSpPr>
          <p:cNvPr id="108" name="Google Shape;108;p17"/>
          <p:cNvSpPr txBox="1">
            <a:spLocks noGrp="1"/>
          </p:cNvSpPr>
          <p:nvPr>
            <p:ph type="body" idx="1"/>
          </p:nvPr>
        </p:nvSpPr>
        <p:spPr>
          <a:xfrm>
            <a:off x="457200" y="1196752"/>
            <a:ext cx="8229600" cy="5328592"/>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SzPts val="2400"/>
              <a:buNone/>
            </a:pPr>
            <a:r>
              <a:rPr lang="en-US" sz="2400" b="1" dirty="0">
                <a:latin typeface="Times New Roman"/>
                <a:ea typeface="Times New Roman"/>
                <a:cs typeface="Times New Roman"/>
                <a:sym typeface="Times New Roman"/>
              </a:rPr>
              <a:t>Cv2:</a:t>
            </a:r>
          </a:p>
          <a:p>
            <a:pPr marL="0" lvl="0" indent="0" algn="just" rtl="0">
              <a:lnSpc>
                <a:spcPct val="150000"/>
              </a:lnSpc>
              <a:spcBef>
                <a:spcPts val="0"/>
              </a:spcBef>
              <a:spcAft>
                <a:spcPts val="0"/>
              </a:spcAft>
              <a:buSzPts val="2400"/>
              <a:buNone/>
            </a:pPr>
            <a:r>
              <a:rPr lang="en-US" sz="2400" dirty="0">
                <a:latin typeface="Times New Roman"/>
                <a:ea typeface="Times New Roman"/>
                <a:cs typeface="Times New Roman"/>
                <a:sym typeface="Times New Roman"/>
              </a:rPr>
              <a:t>	</a:t>
            </a:r>
            <a:r>
              <a:rPr lang="en-US" sz="2100" dirty="0">
                <a:latin typeface="Times New Roman"/>
                <a:ea typeface="Times New Roman"/>
                <a:cs typeface="Times New Roman"/>
                <a:sym typeface="Times New Roman"/>
              </a:rPr>
              <a:t>OpenCV stands for Open Source Computer Vision Library, which is widely used for image recognition or identification. It is a library in python, bindings designed to solve computer vision problems. Cv2 is a function which is used to read and display the images.</a:t>
            </a:r>
          </a:p>
          <a:p>
            <a:pPr marL="0" lvl="0" indent="0" algn="just" rtl="0">
              <a:lnSpc>
                <a:spcPct val="150000"/>
              </a:lnSpc>
              <a:spcBef>
                <a:spcPts val="0"/>
              </a:spcBef>
              <a:spcAft>
                <a:spcPts val="0"/>
              </a:spcAft>
              <a:buSzPts val="2400"/>
              <a:buNone/>
            </a:pPr>
            <a:r>
              <a:rPr lang="en-US" sz="2400" b="1" dirty="0">
                <a:latin typeface="Times New Roman"/>
                <a:ea typeface="Times New Roman"/>
                <a:cs typeface="Times New Roman"/>
                <a:sym typeface="Times New Roman"/>
              </a:rPr>
              <a:t>NumPy :</a:t>
            </a:r>
          </a:p>
          <a:p>
            <a:pPr marL="0" lvl="0" indent="0" algn="just" rtl="0">
              <a:lnSpc>
                <a:spcPct val="150000"/>
              </a:lnSpc>
              <a:spcBef>
                <a:spcPts val="0"/>
              </a:spcBef>
              <a:spcAft>
                <a:spcPts val="0"/>
              </a:spcAft>
              <a:buSzPts val="2400"/>
              <a:buNone/>
            </a:pPr>
            <a:r>
              <a:rPr lang="en-US" sz="2400" dirty="0">
                <a:latin typeface="Times New Roman"/>
                <a:ea typeface="Times New Roman"/>
                <a:cs typeface="Times New Roman"/>
                <a:sym typeface="Times New Roman"/>
              </a:rPr>
              <a:t>	</a:t>
            </a:r>
            <a:r>
              <a:rPr lang="en-US" sz="2100" dirty="0">
                <a:latin typeface="Times New Roman"/>
                <a:ea typeface="Times New Roman"/>
                <a:cs typeface="Times New Roman"/>
                <a:sym typeface="Times New Roman"/>
              </a:rPr>
              <a:t>It is a library consisting of multidimensional array objects and a collection of routines for processing arrays. Using </a:t>
            </a:r>
            <a:r>
              <a:rPr lang="en-US" sz="2100" dirty="0" err="1">
                <a:latin typeface="Times New Roman"/>
                <a:ea typeface="Times New Roman"/>
                <a:cs typeface="Times New Roman"/>
                <a:sym typeface="Times New Roman"/>
              </a:rPr>
              <a:t>Numpy</a:t>
            </a:r>
            <a:r>
              <a:rPr lang="en-US" sz="2100" dirty="0">
                <a:latin typeface="Times New Roman"/>
                <a:ea typeface="Times New Roman"/>
                <a:cs typeface="Times New Roman"/>
                <a:sym typeface="Times New Roman"/>
              </a:rPr>
              <a:t>, mathematical and logical operations on arrays can be performed. </a:t>
            </a:r>
          </a:p>
          <a:p>
            <a:pPr marL="0" lvl="0" indent="0" algn="just">
              <a:lnSpc>
                <a:spcPct val="150000"/>
              </a:lnSpc>
              <a:spcBef>
                <a:spcPts val="0"/>
              </a:spcBef>
              <a:buSzPts val="2400"/>
              <a:buNone/>
            </a:pPr>
            <a:endParaRPr lang="en-US" sz="2100" dirty="0">
              <a:latin typeface="Times New Roman"/>
              <a:ea typeface="Times New Roman"/>
              <a:cs typeface="Times New Roman"/>
              <a:sym typeface="Times New Roman"/>
            </a:endParaRPr>
          </a:p>
          <a:p>
            <a:pPr marL="0" lvl="0" indent="0" algn="just" rtl="0">
              <a:lnSpc>
                <a:spcPct val="150000"/>
              </a:lnSpc>
              <a:spcBef>
                <a:spcPts val="0"/>
              </a:spcBef>
              <a:spcAft>
                <a:spcPts val="0"/>
              </a:spcAft>
              <a:buSzPts val="2400"/>
              <a:buNone/>
            </a:pPr>
            <a:endParaRPr lang="en-US" sz="2400" dirty="0">
              <a:latin typeface="Times New Roman"/>
              <a:ea typeface="Times New Roman"/>
              <a:cs typeface="Times New Roman"/>
              <a:sym typeface="Times New Roman"/>
            </a:endParaRPr>
          </a:p>
          <a:p>
            <a:pPr marL="0" lvl="0" indent="0" algn="just" rtl="0">
              <a:lnSpc>
                <a:spcPct val="150000"/>
              </a:lnSpc>
              <a:spcBef>
                <a:spcPts val="0"/>
              </a:spcBef>
              <a:spcAft>
                <a:spcPts val="0"/>
              </a:spcAft>
              <a:buSzPts val="2400"/>
              <a:buNone/>
            </a:pPr>
            <a:endParaRPr lang="en-US" sz="2400" dirty="0">
              <a:latin typeface="Times New Roman"/>
              <a:ea typeface="Times New Roman"/>
              <a:cs typeface="Times New Roman"/>
              <a:sym typeface="Times New Roman"/>
            </a:endParaRPr>
          </a:p>
        </p:txBody>
      </p:sp>
      <p:sp>
        <p:nvSpPr>
          <p:cNvPr id="109" name="Google Shape;109;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rgbClr val="888888"/>
                </a:solidFill>
              </a:rPr>
              <a:t>7</a:t>
            </a:fld>
            <a:endParaRPr>
              <a:solidFill>
                <a:srgbClr val="888888"/>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p:nvPr/>
        </p:nvSpPr>
        <p:spPr>
          <a:xfrm>
            <a:off x="395536" y="404664"/>
            <a:ext cx="5791200" cy="533400"/>
          </a:xfrm>
          <a:prstGeom prst="rect">
            <a:avLst/>
          </a:prstGeom>
          <a:solidFill>
            <a:srgbClr val="F6776A"/>
          </a:soli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1" dirty="0">
                <a:solidFill>
                  <a:srgbClr val="FFFFFF"/>
                </a:solidFill>
                <a:latin typeface="Times New Roman"/>
                <a:cs typeface="Times New Roman"/>
                <a:sym typeface="Times New Roman"/>
              </a:rPr>
              <a:t>MODULES</a:t>
            </a:r>
            <a:endParaRPr sz="1400" b="0" i="0" u="none" strike="noStrike" cap="none" dirty="0">
              <a:solidFill>
                <a:srgbClr val="000000"/>
              </a:solidFill>
              <a:latin typeface="Arial"/>
              <a:ea typeface="Arial"/>
              <a:cs typeface="Arial"/>
              <a:sym typeface="Arial"/>
            </a:endParaRPr>
          </a:p>
        </p:txBody>
      </p:sp>
      <p:sp>
        <p:nvSpPr>
          <p:cNvPr id="108" name="Google Shape;108;p17"/>
          <p:cNvSpPr txBox="1">
            <a:spLocks noGrp="1"/>
          </p:cNvSpPr>
          <p:nvPr>
            <p:ph type="body" idx="1"/>
          </p:nvPr>
        </p:nvSpPr>
        <p:spPr>
          <a:xfrm>
            <a:off x="457200" y="1210320"/>
            <a:ext cx="8229600" cy="5328592"/>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SzPts val="2400"/>
              <a:buNone/>
            </a:pPr>
            <a:r>
              <a:rPr lang="en-US" sz="2400" b="1" dirty="0" err="1">
                <a:latin typeface="Times New Roman"/>
                <a:ea typeface="Times New Roman"/>
                <a:cs typeface="Times New Roman"/>
                <a:sym typeface="Times New Roman"/>
              </a:rPr>
              <a:t>playsound</a:t>
            </a:r>
            <a:r>
              <a:rPr lang="en-US" sz="2400" b="1" dirty="0">
                <a:latin typeface="Times New Roman"/>
                <a:ea typeface="Times New Roman"/>
                <a:cs typeface="Times New Roman"/>
                <a:sym typeface="Times New Roman"/>
              </a:rPr>
              <a:t>:</a:t>
            </a:r>
          </a:p>
          <a:p>
            <a:pPr marL="0" indent="0" algn="just">
              <a:lnSpc>
                <a:spcPct val="150000"/>
              </a:lnSpc>
              <a:spcBef>
                <a:spcPts val="0"/>
              </a:spcBef>
              <a:buSzPts val="2400"/>
              <a:buNone/>
            </a:pPr>
            <a:r>
              <a:rPr lang="en-US" sz="2400" dirty="0">
                <a:latin typeface="Times New Roman"/>
                <a:ea typeface="Times New Roman"/>
                <a:cs typeface="Times New Roman"/>
                <a:sym typeface="Times New Roman"/>
              </a:rPr>
              <a:t>	</a:t>
            </a:r>
            <a:r>
              <a:rPr lang="en-US" sz="2100" dirty="0" err="1">
                <a:latin typeface="Times New Roman"/>
                <a:ea typeface="Times New Roman"/>
                <a:cs typeface="Times New Roman"/>
                <a:sym typeface="Times New Roman"/>
              </a:rPr>
              <a:t>playsound</a:t>
            </a:r>
            <a:r>
              <a:rPr lang="en-US" sz="2100" dirty="0">
                <a:latin typeface="Times New Roman"/>
                <a:ea typeface="Times New Roman"/>
                <a:cs typeface="Times New Roman"/>
                <a:sym typeface="Times New Roman"/>
              </a:rPr>
              <a:t> is a “pure Python, cross platform, single function module with no dependencies for playing sounds.” With this module, you can play a sound file with a single line of code: from </a:t>
            </a:r>
            <a:r>
              <a:rPr lang="en-US" sz="2100" dirty="0" err="1">
                <a:latin typeface="Times New Roman"/>
                <a:ea typeface="Times New Roman"/>
                <a:cs typeface="Times New Roman"/>
                <a:sym typeface="Times New Roman"/>
              </a:rPr>
              <a:t>playsound</a:t>
            </a:r>
            <a:r>
              <a:rPr lang="en-US" sz="2100" dirty="0">
                <a:latin typeface="Times New Roman"/>
                <a:ea typeface="Times New Roman"/>
                <a:cs typeface="Times New Roman"/>
                <a:sym typeface="Times New Roman"/>
              </a:rPr>
              <a:t> import </a:t>
            </a:r>
            <a:r>
              <a:rPr lang="en-US" sz="2100" dirty="0" err="1">
                <a:latin typeface="Times New Roman"/>
                <a:ea typeface="Times New Roman"/>
                <a:cs typeface="Times New Roman"/>
                <a:sym typeface="Times New Roman"/>
              </a:rPr>
              <a:t>playsound</a:t>
            </a:r>
            <a:r>
              <a:rPr lang="en-US" sz="2100" dirty="0">
                <a:latin typeface="Times New Roman"/>
                <a:ea typeface="Times New Roman"/>
                <a:cs typeface="Times New Roman"/>
                <a:sym typeface="Times New Roman"/>
              </a:rPr>
              <a:t> </a:t>
            </a:r>
            <a:r>
              <a:rPr lang="en-US" sz="2100" dirty="0" err="1">
                <a:latin typeface="Times New Roman"/>
                <a:ea typeface="Times New Roman"/>
                <a:cs typeface="Times New Roman"/>
                <a:sym typeface="Times New Roman"/>
              </a:rPr>
              <a:t>playsound</a:t>
            </a:r>
            <a:r>
              <a:rPr lang="en-US" sz="2100" dirty="0">
                <a:latin typeface="Times New Roman"/>
                <a:ea typeface="Times New Roman"/>
                <a:cs typeface="Times New Roman"/>
                <a:sym typeface="Times New Roman"/>
              </a:rPr>
              <a:t>('myfile.wav’)</a:t>
            </a:r>
          </a:p>
          <a:p>
            <a:pPr marL="0" indent="0" algn="just">
              <a:lnSpc>
                <a:spcPct val="150000"/>
              </a:lnSpc>
              <a:spcBef>
                <a:spcPts val="0"/>
              </a:spcBef>
              <a:buSzPts val="2400"/>
              <a:buNone/>
            </a:pPr>
            <a:r>
              <a:rPr lang="en-IN" sz="2400" b="1" dirty="0">
                <a:latin typeface="Times New Roman"/>
                <a:ea typeface="Times New Roman"/>
                <a:cs typeface="Times New Roman"/>
                <a:sym typeface="Times New Roman"/>
              </a:rPr>
              <a:t>time:</a:t>
            </a:r>
          </a:p>
          <a:p>
            <a:pPr marL="0" indent="0" algn="just">
              <a:lnSpc>
                <a:spcPct val="150000"/>
              </a:lnSpc>
              <a:spcBef>
                <a:spcPts val="0"/>
              </a:spcBef>
              <a:buSzPts val="2400"/>
              <a:buNone/>
            </a:pPr>
            <a:r>
              <a:rPr lang="en-IN" sz="2100" dirty="0">
                <a:latin typeface="Times New Roman"/>
                <a:ea typeface="Times New Roman"/>
                <a:cs typeface="Times New Roman"/>
                <a:sym typeface="Times New Roman"/>
              </a:rPr>
              <a:t> 	</a:t>
            </a:r>
            <a:r>
              <a:rPr lang="en-US" sz="2100" dirty="0">
                <a:latin typeface="Times New Roman"/>
                <a:ea typeface="Times New Roman"/>
                <a:cs typeface="Times New Roman"/>
                <a:sym typeface="Times New Roman"/>
              </a:rPr>
              <a:t>Python's time module offers a wide variety of time-related features and is often handy when building your backend with Python. Using this library, you can fetch the current time and date in standard formats.</a:t>
            </a:r>
            <a:endParaRPr lang="en-US" sz="2400" dirty="0">
              <a:latin typeface="Times New Roman"/>
              <a:ea typeface="Times New Roman"/>
              <a:cs typeface="Times New Roman"/>
              <a:sym typeface="Times New Roman"/>
            </a:endParaRPr>
          </a:p>
        </p:txBody>
      </p:sp>
      <p:sp>
        <p:nvSpPr>
          <p:cNvPr id="109" name="Google Shape;109;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rgbClr val="888888"/>
                </a:solidFill>
              </a:rPr>
              <a:t>8</a:t>
            </a:fld>
            <a:endParaRPr>
              <a:solidFill>
                <a:srgbClr val="888888"/>
              </a:solidFill>
            </a:endParaRPr>
          </a:p>
        </p:txBody>
      </p:sp>
    </p:spTree>
    <p:extLst>
      <p:ext uri="{BB962C8B-B14F-4D97-AF65-F5344CB8AC3E}">
        <p14:creationId xmlns:p14="http://schemas.microsoft.com/office/powerpoint/2010/main" val="645760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p:nvPr/>
        </p:nvSpPr>
        <p:spPr>
          <a:xfrm>
            <a:off x="395536" y="404664"/>
            <a:ext cx="5791200" cy="533400"/>
          </a:xfrm>
          <a:prstGeom prst="rect">
            <a:avLst/>
          </a:prstGeom>
          <a:solidFill>
            <a:srgbClr val="F6776A"/>
          </a:soli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1" dirty="0">
                <a:solidFill>
                  <a:srgbClr val="FFFFFF"/>
                </a:solidFill>
                <a:latin typeface="Times New Roman"/>
                <a:cs typeface="Times New Roman"/>
                <a:sym typeface="Times New Roman"/>
              </a:rPr>
              <a:t>MODULES</a:t>
            </a:r>
            <a:endParaRPr sz="1400" b="0" i="0" u="none" strike="noStrike" cap="none" dirty="0">
              <a:solidFill>
                <a:srgbClr val="000000"/>
              </a:solidFill>
              <a:latin typeface="Arial"/>
              <a:ea typeface="Arial"/>
              <a:cs typeface="Arial"/>
              <a:sym typeface="Arial"/>
            </a:endParaRPr>
          </a:p>
        </p:txBody>
      </p:sp>
      <p:sp>
        <p:nvSpPr>
          <p:cNvPr id="108" name="Google Shape;108;p17"/>
          <p:cNvSpPr txBox="1">
            <a:spLocks noGrp="1"/>
          </p:cNvSpPr>
          <p:nvPr>
            <p:ph type="body" idx="1"/>
          </p:nvPr>
        </p:nvSpPr>
        <p:spPr>
          <a:xfrm>
            <a:off x="457200" y="1097281"/>
            <a:ext cx="8229600" cy="5442856"/>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150000"/>
              </a:lnSpc>
              <a:spcBef>
                <a:spcPts val="0"/>
              </a:spcBef>
              <a:spcAft>
                <a:spcPts val="0"/>
              </a:spcAft>
              <a:buSzPts val="2400"/>
              <a:buNone/>
            </a:pPr>
            <a:r>
              <a:rPr lang="en-US" sz="2400" b="1" dirty="0" err="1">
                <a:latin typeface="Times New Roman"/>
                <a:ea typeface="Times New Roman"/>
                <a:cs typeface="Times New Roman"/>
                <a:sym typeface="Times New Roman"/>
              </a:rPr>
              <a:t>dlib</a:t>
            </a:r>
            <a:r>
              <a:rPr lang="en-US" sz="2400" b="1" dirty="0">
                <a:latin typeface="Times New Roman"/>
                <a:ea typeface="Times New Roman"/>
                <a:cs typeface="Times New Roman"/>
                <a:sym typeface="Times New Roman"/>
              </a:rPr>
              <a:t>:</a:t>
            </a:r>
          </a:p>
          <a:p>
            <a:pPr marL="0" lvl="0" indent="0" algn="just" rtl="0">
              <a:lnSpc>
                <a:spcPct val="150000"/>
              </a:lnSpc>
              <a:spcBef>
                <a:spcPts val="0"/>
              </a:spcBef>
              <a:spcAft>
                <a:spcPts val="0"/>
              </a:spcAft>
              <a:buSzPts val="2400"/>
              <a:buNone/>
            </a:pPr>
            <a:r>
              <a:rPr lang="en-US" sz="2100" dirty="0">
                <a:latin typeface="Times New Roman"/>
                <a:ea typeface="Times New Roman"/>
                <a:cs typeface="Times New Roman"/>
                <a:sym typeface="Times New Roman"/>
              </a:rPr>
              <a:t>	</a:t>
            </a:r>
            <a:r>
              <a:rPr lang="en-US" sz="1900" dirty="0" err="1">
                <a:latin typeface="Times New Roman"/>
                <a:ea typeface="Times New Roman"/>
                <a:cs typeface="Times New Roman"/>
                <a:sym typeface="Times New Roman"/>
              </a:rPr>
              <a:t>dlib</a:t>
            </a:r>
            <a:r>
              <a:rPr lang="en-US" sz="1900" dirty="0">
                <a:latin typeface="Times New Roman"/>
                <a:ea typeface="Times New Roman"/>
                <a:cs typeface="Times New Roman"/>
                <a:sym typeface="Times New Roman"/>
              </a:rPr>
              <a:t> is a toolkit for making real world machine learning and data analysis applications in C++. While the library is originally written in C++, it has good, easy to use Python bindings. It can be majorly used  for face detection and facial landmark detection. </a:t>
            </a:r>
          </a:p>
          <a:p>
            <a:pPr marL="0" lvl="0" indent="0" algn="just" rtl="0">
              <a:lnSpc>
                <a:spcPct val="150000"/>
              </a:lnSpc>
              <a:spcBef>
                <a:spcPts val="0"/>
              </a:spcBef>
              <a:spcAft>
                <a:spcPts val="0"/>
              </a:spcAft>
              <a:buSzPts val="2400"/>
              <a:buNone/>
            </a:pPr>
            <a:r>
              <a:rPr lang="en-US" sz="2100" i="1" dirty="0">
                <a:latin typeface="Times New Roman"/>
                <a:ea typeface="Times New Roman"/>
                <a:cs typeface="Times New Roman"/>
                <a:sym typeface="Times New Roman"/>
              </a:rPr>
              <a:t>To implement </a:t>
            </a:r>
            <a:r>
              <a:rPr lang="en-US" sz="2100" i="1" dirty="0" err="1">
                <a:latin typeface="Times New Roman"/>
                <a:ea typeface="Times New Roman"/>
                <a:cs typeface="Times New Roman"/>
                <a:sym typeface="Times New Roman"/>
              </a:rPr>
              <a:t>dlib</a:t>
            </a:r>
            <a:r>
              <a:rPr lang="en-US" sz="2100" i="1" dirty="0">
                <a:latin typeface="Times New Roman"/>
                <a:ea typeface="Times New Roman"/>
                <a:cs typeface="Times New Roman"/>
                <a:sym typeface="Times New Roman"/>
              </a:rPr>
              <a:t> module in python we are incorporating a software known as </a:t>
            </a:r>
            <a:r>
              <a:rPr lang="en-US" sz="1900" b="1" i="1" dirty="0">
                <a:latin typeface="Times New Roman"/>
                <a:ea typeface="Times New Roman"/>
                <a:cs typeface="Times New Roman"/>
                <a:sym typeface="Times New Roman"/>
              </a:rPr>
              <a:t>CMAKE.</a:t>
            </a:r>
          </a:p>
          <a:p>
            <a:pPr marL="0" lvl="0" indent="0" algn="just" rtl="0">
              <a:lnSpc>
                <a:spcPct val="150000"/>
              </a:lnSpc>
              <a:spcBef>
                <a:spcPts val="0"/>
              </a:spcBef>
              <a:spcAft>
                <a:spcPts val="0"/>
              </a:spcAft>
              <a:buSzPts val="2400"/>
              <a:buNone/>
            </a:pPr>
            <a:r>
              <a:rPr lang="en-US" sz="2400" b="1" dirty="0" err="1">
                <a:latin typeface="Times New Roman"/>
                <a:ea typeface="Times New Roman"/>
                <a:cs typeface="Times New Roman"/>
                <a:sym typeface="Times New Roman"/>
              </a:rPr>
              <a:t>CMake</a:t>
            </a:r>
            <a:r>
              <a:rPr lang="en-US" sz="1900" b="1" dirty="0">
                <a:latin typeface="Times New Roman"/>
                <a:ea typeface="Times New Roman"/>
                <a:cs typeface="Times New Roman"/>
                <a:sym typeface="Times New Roman"/>
              </a:rPr>
              <a:t>:</a:t>
            </a:r>
          </a:p>
          <a:p>
            <a:pPr marL="0" lvl="0" indent="0" algn="just" rtl="0">
              <a:lnSpc>
                <a:spcPct val="150000"/>
              </a:lnSpc>
              <a:spcBef>
                <a:spcPts val="0"/>
              </a:spcBef>
              <a:spcAft>
                <a:spcPts val="0"/>
              </a:spcAft>
              <a:buSzPts val="2400"/>
              <a:buNone/>
            </a:pPr>
            <a:r>
              <a:rPr lang="en-US" sz="1900" dirty="0">
                <a:latin typeface="Times New Roman"/>
                <a:ea typeface="Times New Roman"/>
                <a:cs typeface="Times New Roman"/>
                <a:sym typeface="Times New Roman"/>
              </a:rPr>
              <a:t>	</a:t>
            </a:r>
            <a:r>
              <a:rPr lang="en-US" sz="1900" dirty="0" err="1">
                <a:latin typeface="Times New Roman"/>
                <a:ea typeface="Times New Roman"/>
                <a:cs typeface="Times New Roman"/>
                <a:sym typeface="Times New Roman"/>
              </a:rPr>
              <a:t>CMake</a:t>
            </a:r>
            <a:r>
              <a:rPr lang="en-US" sz="1900" dirty="0">
                <a:latin typeface="Times New Roman"/>
                <a:ea typeface="Times New Roman"/>
                <a:cs typeface="Times New Roman"/>
                <a:sym typeface="Times New Roman"/>
              </a:rPr>
              <a:t> is used to control the software compilation process using simple platform and compiler independent configuration files, and generate native </a:t>
            </a:r>
            <a:r>
              <a:rPr lang="en-US" sz="1900" dirty="0" err="1">
                <a:latin typeface="Times New Roman"/>
                <a:ea typeface="Times New Roman"/>
                <a:cs typeface="Times New Roman"/>
                <a:sym typeface="Times New Roman"/>
              </a:rPr>
              <a:t>makefiles</a:t>
            </a:r>
            <a:r>
              <a:rPr lang="en-US" sz="1900" dirty="0">
                <a:latin typeface="Times New Roman"/>
                <a:ea typeface="Times New Roman"/>
                <a:cs typeface="Times New Roman"/>
                <a:sym typeface="Times New Roman"/>
              </a:rPr>
              <a:t> and workspaces that can be used in the compiler environment of your choice.</a:t>
            </a:r>
          </a:p>
        </p:txBody>
      </p:sp>
      <p:sp>
        <p:nvSpPr>
          <p:cNvPr id="109" name="Google Shape;109;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rgbClr val="888888"/>
                </a:solidFill>
              </a:rPr>
              <a:t>9</a:t>
            </a:fld>
            <a:endParaRPr>
              <a:solidFill>
                <a:srgbClr val="888888"/>
              </a:solidFill>
            </a:endParaRPr>
          </a:p>
        </p:txBody>
      </p:sp>
    </p:spTree>
    <p:extLst>
      <p:ext uri="{BB962C8B-B14F-4D97-AF65-F5344CB8AC3E}">
        <p14:creationId xmlns:p14="http://schemas.microsoft.com/office/powerpoint/2010/main" val="4118011710"/>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TotalTime>
  <Words>715</Words>
  <Application>Microsoft Office PowerPoint</Application>
  <PresentationFormat>On-screen Show (4:3)</PresentationFormat>
  <Paragraphs>64</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Open Sans</vt:lpstr>
      <vt:lpstr>Times New Roman</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kalyani Reddy</dc:creator>
  <cp:lastModifiedBy>Pavan</cp:lastModifiedBy>
  <cp:revision>30</cp:revision>
  <dcterms:modified xsi:type="dcterms:W3CDTF">2022-05-07T07:02:07Z</dcterms:modified>
</cp:coreProperties>
</file>