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8" r:id="rId2"/>
    <p:sldId id="358" r:id="rId3"/>
    <p:sldId id="331" r:id="rId4"/>
    <p:sldId id="354" r:id="rId5"/>
    <p:sldId id="356" r:id="rId6"/>
    <p:sldId id="332" r:id="rId7"/>
    <p:sldId id="353" r:id="rId8"/>
    <p:sldId id="352" r:id="rId9"/>
    <p:sldId id="357" r:id="rId10"/>
    <p:sldId id="334" r:id="rId11"/>
    <p:sldId id="335" r:id="rId12"/>
    <p:sldId id="336" r:id="rId13"/>
    <p:sldId id="348" r:id="rId14"/>
    <p:sldId id="346" r:id="rId15"/>
    <p:sldId id="347" r:id="rId16"/>
    <p:sldId id="349" r:id="rId17"/>
    <p:sldId id="316" r:id="rId18"/>
    <p:sldId id="355" r:id="rId19"/>
    <p:sldId id="359" r:id="rId20"/>
    <p:sldId id="350" r:id="rId21"/>
    <p:sldId id="34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KUMAR SUNIL SINGH" initials="RSS" lastIdx="1" clrIdx="0">
    <p:extLst>
      <p:ext uri="{19B8F6BF-5375-455C-9EA6-DF929625EA0E}">
        <p15:presenceInfo xmlns:p15="http://schemas.microsoft.com/office/powerpoint/2012/main" userId="76bcfeb203aea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30"/>
    <a:srgbClr val="D0211C"/>
    <a:srgbClr val="C00000"/>
    <a:srgbClr val="DCBD87"/>
    <a:srgbClr val="C8BE94"/>
    <a:srgbClr val="68B518"/>
    <a:srgbClr val="98ABB7"/>
    <a:srgbClr val="8E8C8C"/>
    <a:srgbClr val="EBE6E2"/>
    <a:srgbClr val="81C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3"/>
    <p:restoredTop sz="94787"/>
  </p:normalViewPr>
  <p:slideViewPr>
    <p:cSldViewPr snapToGrid="0">
      <p:cViewPr varScale="1">
        <p:scale>
          <a:sx n="113" d="100"/>
          <a:sy n="113" d="100"/>
        </p:scale>
        <p:origin x="184" y="3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14ACF-429F-47F9-AE85-888666F2D647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2B31A-D5A0-4194-8FC6-59FF0B4C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2B31A-D5A0-4194-8FC6-59FF0B4CC6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8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8CAB-06C0-4C14-9CD2-E3EBB8385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2D43A-9C9A-4B5D-A86D-0713B5EDD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6044-DC39-4106-8D49-BF8E90BE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BF384-32F0-4D71-A84E-689CEE9A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35C8-E1FF-41E1-AD94-F5D58B98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5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408-8465-4918-8A43-4F9DF295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0095A-2290-4215-9831-EE5BC9A3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663E-FBCB-44C1-A0ED-3587F331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6901-7720-44F5-A46A-65A68FF5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5D28-B3F2-4CC3-8973-A09200E1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84CE2-D28F-4725-8DE9-405D43A7C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29B20-D259-4BAF-B3D7-3E25BAC99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AA6B-7892-4AC4-BA08-B3EC8FBF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FE13-184B-4CA1-A8F9-8E4DEE0D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3074-3426-4B05-AA0C-77381269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EE2E-CF78-40AB-8287-79311F54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51D4-3279-4AF6-9AF7-BE77785D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8109B-3F1A-45A7-9575-5B00B054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F72-0578-425C-BACB-0D16B05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FE74-871C-4482-BF39-98065FA8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2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7C31-235B-45D5-B19C-92513359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407F5-0ABE-44BB-958E-A263FC35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3B539-918A-4AFB-A0CA-9C6FC299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1A15-F61D-46EE-92D2-F2FE8797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6D37-2B5D-4A5D-84A4-D47E98D0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4144-9A55-42DC-B8A4-59F12B5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18F8-1F54-44DC-83AB-E0F93881C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A6D1-9366-4467-A941-9A50AEE57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D5003-1B7D-4AB5-919F-2372031E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5F983-DD5C-4542-839B-EE38D385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41D5-9EA9-4274-959D-3BFA801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30A1-5E1E-460C-82D0-8E9F35ED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297D-2785-4462-A20A-29F9285B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F74DC-D82B-45B0-9AA0-82938CDE6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11954-4C8B-4C98-B2A7-464BFDDB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6CC4C-EEEC-4A1E-AB16-FBD9C844A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4384B-EB2F-4F6A-85E1-F91DBAD5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42460-75CD-43DD-B38F-4A7BAAB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9D629-765B-4E05-9DBF-7D6BF064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B613-EC2E-4B2A-A0DE-E5376A83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FF234-C98F-4C4A-9575-EF3E0D45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A7B19-167D-4AD4-B32C-D897E3BE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3F6A1-9FB0-4A3F-B9C5-01F08D5F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43935-504D-4EBC-A98D-7F7C97D8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D03FD-B955-4817-A877-1FCBDDFE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BEB3-2F45-4036-9128-1020EE43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A673-DF79-4D22-8A40-B9946F1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FEDC-AD5E-4E19-8887-C1EBF8B8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9689-0BF4-4003-9ED3-85E9A603F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8547A-D603-411C-B67B-B5C92215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9DD2-54DF-425D-9BDD-C17F6FD5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B785-79F5-48AF-974E-2E01C77A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0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4A83-FE97-481D-94C7-8572E21F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3CC49-BF5A-40D2-A098-966997E3A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438E6-C0CD-4234-AC05-212CD7AE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48B4-D2A8-4AF1-9B56-9841F134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8A0CC-C44D-4004-AA30-81809041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28AA-2D5B-46BF-B39D-8C0277C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02BCD-6B6B-4B87-80B7-760EA60F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C0F0-761F-4F0A-819F-E7CB6E29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95F9-7AEE-45AD-9095-F44F89B51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D3FC-7F9B-4BEB-86B6-EAE7B35A089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A897-E4B2-4E0A-AB47-1637A35A2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1530-52C1-43C0-A167-D1014E7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418C-C782-46E8-BED2-79A55607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7E13A265-A00F-415B-B519-FFB8191C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4" y="3547202"/>
            <a:ext cx="2593449" cy="2593449"/>
          </a:xfrm>
          <a:prstGeom prst="rect">
            <a:avLst/>
          </a:prstGeom>
        </p:spPr>
      </p:pic>
      <p:sp>
        <p:nvSpPr>
          <p:cNvPr id="24" name="Hexagon 23">
            <a:extLst>
              <a:ext uri="{FF2B5EF4-FFF2-40B4-BE49-F238E27FC236}">
                <a16:creationId xmlns:a16="http://schemas.microsoft.com/office/drawing/2014/main" id="{A810AE38-E245-4B8A-BFD1-37DDD168DC70}"/>
              </a:ext>
            </a:extLst>
          </p:cNvPr>
          <p:cNvSpPr/>
          <p:nvPr/>
        </p:nvSpPr>
        <p:spPr>
          <a:xfrm>
            <a:off x="7056645" y="1157903"/>
            <a:ext cx="4490019" cy="4011589"/>
          </a:xfrm>
          <a:prstGeom prst="hexagon">
            <a:avLst>
              <a:gd name="adj" fmla="val 30566"/>
              <a:gd name="vf" fmla="val 115470"/>
            </a:avLst>
          </a:prstGeom>
          <a:solidFill>
            <a:schemeClr val="bg1">
              <a:lumMod val="85000"/>
            </a:schemeClr>
          </a:solidFill>
          <a:effectLst>
            <a:glow rad="101600">
              <a:schemeClr val="bg1">
                <a:lumMod val="85000"/>
                <a:alpha val="40000"/>
              </a:schemeClr>
            </a:glow>
            <a:outerShdw blurRad="50800" dist="50800" dir="600000" algn="ctr" rotWithShape="0">
              <a:schemeClr val="bg1">
                <a:alpha val="43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1DF6D706-5277-4D86-B3B4-8F71944CCD7C}"/>
              </a:ext>
            </a:extLst>
          </p:cNvPr>
          <p:cNvSpPr txBox="1">
            <a:spLocks/>
          </p:cNvSpPr>
          <p:nvPr/>
        </p:nvSpPr>
        <p:spPr>
          <a:xfrm>
            <a:off x="462235" y="2235047"/>
            <a:ext cx="4793712" cy="1441510"/>
          </a:xfrm>
          <a:custGeom>
            <a:avLst/>
            <a:gdLst>
              <a:gd name="connsiteX0" fmla="*/ 0 w 4793712"/>
              <a:gd name="connsiteY0" fmla="*/ 0 h 1441510"/>
              <a:gd name="connsiteX1" fmla="*/ 503340 w 4793712"/>
              <a:gd name="connsiteY1" fmla="*/ 0 h 1441510"/>
              <a:gd name="connsiteX2" fmla="*/ 1054617 w 4793712"/>
              <a:gd name="connsiteY2" fmla="*/ 0 h 1441510"/>
              <a:gd name="connsiteX3" fmla="*/ 1605894 w 4793712"/>
              <a:gd name="connsiteY3" fmla="*/ 0 h 1441510"/>
              <a:gd name="connsiteX4" fmla="*/ 2109233 w 4793712"/>
              <a:gd name="connsiteY4" fmla="*/ 0 h 1441510"/>
              <a:gd name="connsiteX5" fmla="*/ 2756384 w 4793712"/>
              <a:gd name="connsiteY5" fmla="*/ 0 h 1441510"/>
              <a:gd name="connsiteX6" fmla="*/ 3211787 w 4793712"/>
              <a:gd name="connsiteY6" fmla="*/ 0 h 1441510"/>
              <a:gd name="connsiteX7" fmla="*/ 3715127 w 4793712"/>
              <a:gd name="connsiteY7" fmla="*/ 0 h 1441510"/>
              <a:gd name="connsiteX8" fmla="*/ 4793712 w 4793712"/>
              <a:gd name="connsiteY8" fmla="*/ 0 h 1441510"/>
              <a:gd name="connsiteX9" fmla="*/ 4793712 w 4793712"/>
              <a:gd name="connsiteY9" fmla="*/ 494918 h 1441510"/>
              <a:gd name="connsiteX10" fmla="*/ 4793712 w 4793712"/>
              <a:gd name="connsiteY10" fmla="*/ 961007 h 1441510"/>
              <a:gd name="connsiteX11" fmla="*/ 4793712 w 4793712"/>
              <a:gd name="connsiteY11" fmla="*/ 1441510 h 1441510"/>
              <a:gd name="connsiteX12" fmla="*/ 4146561 w 4793712"/>
              <a:gd name="connsiteY12" fmla="*/ 1441510 h 1441510"/>
              <a:gd name="connsiteX13" fmla="*/ 3499410 w 4793712"/>
              <a:gd name="connsiteY13" fmla="*/ 1441510 h 1441510"/>
              <a:gd name="connsiteX14" fmla="*/ 3044007 w 4793712"/>
              <a:gd name="connsiteY14" fmla="*/ 1441510 h 1441510"/>
              <a:gd name="connsiteX15" fmla="*/ 2540667 w 4793712"/>
              <a:gd name="connsiteY15" fmla="*/ 1441510 h 1441510"/>
              <a:gd name="connsiteX16" fmla="*/ 2085265 w 4793712"/>
              <a:gd name="connsiteY16" fmla="*/ 1441510 h 1441510"/>
              <a:gd name="connsiteX17" fmla="*/ 1438114 w 4793712"/>
              <a:gd name="connsiteY17" fmla="*/ 1441510 h 1441510"/>
              <a:gd name="connsiteX18" fmla="*/ 982711 w 4793712"/>
              <a:gd name="connsiteY18" fmla="*/ 1441510 h 1441510"/>
              <a:gd name="connsiteX19" fmla="*/ 0 w 4793712"/>
              <a:gd name="connsiteY19" fmla="*/ 1441510 h 1441510"/>
              <a:gd name="connsiteX20" fmla="*/ 0 w 4793712"/>
              <a:gd name="connsiteY20" fmla="*/ 961007 h 1441510"/>
              <a:gd name="connsiteX21" fmla="*/ 0 w 4793712"/>
              <a:gd name="connsiteY21" fmla="*/ 509334 h 1441510"/>
              <a:gd name="connsiteX22" fmla="*/ 0 w 4793712"/>
              <a:gd name="connsiteY22" fmla="*/ 0 h 144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793712" h="1441510" fill="none" extrusionOk="0">
                <a:moveTo>
                  <a:pt x="0" y="0"/>
                </a:moveTo>
                <a:cubicBezTo>
                  <a:pt x="192626" y="-53124"/>
                  <a:pt x="342828" y="56798"/>
                  <a:pt x="503340" y="0"/>
                </a:cubicBezTo>
                <a:cubicBezTo>
                  <a:pt x="663852" y="-56798"/>
                  <a:pt x="844772" y="35870"/>
                  <a:pt x="1054617" y="0"/>
                </a:cubicBezTo>
                <a:cubicBezTo>
                  <a:pt x="1264462" y="-35870"/>
                  <a:pt x="1469963" y="40429"/>
                  <a:pt x="1605894" y="0"/>
                </a:cubicBezTo>
                <a:cubicBezTo>
                  <a:pt x="1741825" y="-40429"/>
                  <a:pt x="1985592" y="11266"/>
                  <a:pt x="2109233" y="0"/>
                </a:cubicBezTo>
                <a:cubicBezTo>
                  <a:pt x="2232874" y="-11266"/>
                  <a:pt x="2446395" y="15579"/>
                  <a:pt x="2756384" y="0"/>
                </a:cubicBezTo>
                <a:cubicBezTo>
                  <a:pt x="3066373" y="-15579"/>
                  <a:pt x="3047318" y="53180"/>
                  <a:pt x="3211787" y="0"/>
                </a:cubicBezTo>
                <a:cubicBezTo>
                  <a:pt x="3376256" y="-53180"/>
                  <a:pt x="3530897" y="13238"/>
                  <a:pt x="3715127" y="0"/>
                </a:cubicBezTo>
                <a:cubicBezTo>
                  <a:pt x="3899357" y="-13238"/>
                  <a:pt x="4380719" y="11980"/>
                  <a:pt x="4793712" y="0"/>
                </a:cubicBezTo>
                <a:cubicBezTo>
                  <a:pt x="4831212" y="123304"/>
                  <a:pt x="4788927" y="327700"/>
                  <a:pt x="4793712" y="494918"/>
                </a:cubicBezTo>
                <a:cubicBezTo>
                  <a:pt x="4798497" y="662136"/>
                  <a:pt x="4757326" y="766318"/>
                  <a:pt x="4793712" y="961007"/>
                </a:cubicBezTo>
                <a:cubicBezTo>
                  <a:pt x="4830098" y="1155696"/>
                  <a:pt x="4760216" y="1246405"/>
                  <a:pt x="4793712" y="1441510"/>
                </a:cubicBezTo>
                <a:cubicBezTo>
                  <a:pt x="4629542" y="1471758"/>
                  <a:pt x="4379171" y="1425893"/>
                  <a:pt x="4146561" y="1441510"/>
                </a:cubicBezTo>
                <a:cubicBezTo>
                  <a:pt x="3913951" y="1457127"/>
                  <a:pt x="3765351" y="1407522"/>
                  <a:pt x="3499410" y="1441510"/>
                </a:cubicBezTo>
                <a:cubicBezTo>
                  <a:pt x="3233469" y="1475498"/>
                  <a:pt x="3267967" y="1421872"/>
                  <a:pt x="3044007" y="1441510"/>
                </a:cubicBezTo>
                <a:cubicBezTo>
                  <a:pt x="2820047" y="1461148"/>
                  <a:pt x="2783460" y="1382247"/>
                  <a:pt x="2540667" y="1441510"/>
                </a:cubicBezTo>
                <a:cubicBezTo>
                  <a:pt x="2297874" y="1500773"/>
                  <a:pt x="2294623" y="1400916"/>
                  <a:pt x="2085265" y="1441510"/>
                </a:cubicBezTo>
                <a:cubicBezTo>
                  <a:pt x="1875907" y="1482104"/>
                  <a:pt x="1594740" y="1397552"/>
                  <a:pt x="1438114" y="1441510"/>
                </a:cubicBezTo>
                <a:cubicBezTo>
                  <a:pt x="1281488" y="1485468"/>
                  <a:pt x="1143973" y="1393871"/>
                  <a:pt x="982711" y="1441510"/>
                </a:cubicBezTo>
                <a:cubicBezTo>
                  <a:pt x="821449" y="1489149"/>
                  <a:pt x="405405" y="1353972"/>
                  <a:pt x="0" y="1441510"/>
                </a:cubicBezTo>
                <a:cubicBezTo>
                  <a:pt x="-35867" y="1265772"/>
                  <a:pt x="26372" y="1122164"/>
                  <a:pt x="0" y="961007"/>
                </a:cubicBezTo>
                <a:cubicBezTo>
                  <a:pt x="-26372" y="799850"/>
                  <a:pt x="4306" y="715620"/>
                  <a:pt x="0" y="509334"/>
                </a:cubicBezTo>
                <a:cubicBezTo>
                  <a:pt x="-4306" y="303048"/>
                  <a:pt x="56235" y="154325"/>
                  <a:pt x="0" y="0"/>
                </a:cubicBezTo>
                <a:close/>
              </a:path>
              <a:path w="4793712" h="1441510" stroke="0" extrusionOk="0">
                <a:moveTo>
                  <a:pt x="0" y="0"/>
                </a:moveTo>
                <a:cubicBezTo>
                  <a:pt x="324732" y="-46477"/>
                  <a:pt x="473845" y="79653"/>
                  <a:pt x="695088" y="0"/>
                </a:cubicBezTo>
                <a:cubicBezTo>
                  <a:pt x="916331" y="-79653"/>
                  <a:pt x="1105226" y="30506"/>
                  <a:pt x="1294302" y="0"/>
                </a:cubicBezTo>
                <a:cubicBezTo>
                  <a:pt x="1483378" y="-30506"/>
                  <a:pt x="1537385" y="52725"/>
                  <a:pt x="1749705" y="0"/>
                </a:cubicBezTo>
                <a:cubicBezTo>
                  <a:pt x="1962025" y="-52725"/>
                  <a:pt x="2254317" y="18716"/>
                  <a:pt x="2396856" y="0"/>
                </a:cubicBezTo>
                <a:cubicBezTo>
                  <a:pt x="2539395" y="-18716"/>
                  <a:pt x="2659741" y="3689"/>
                  <a:pt x="2900196" y="0"/>
                </a:cubicBezTo>
                <a:cubicBezTo>
                  <a:pt x="3140651" y="-3689"/>
                  <a:pt x="3316938" y="2328"/>
                  <a:pt x="3595284" y="0"/>
                </a:cubicBezTo>
                <a:cubicBezTo>
                  <a:pt x="3873630" y="-2328"/>
                  <a:pt x="4018962" y="39381"/>
                  <a:pt x="4146561" y="0"/>
                </a:cubicBezTo>
                <a:cubicBezTo>
                  <a:pt x="4274160" y="-39381"/>
                  <a:pt x="4517340" y="44736"/>
                  <a:pt x="4793712" y="0"/>
                </a:cubicBezTo>
                <a:cubicBezTo>
                  <a:pt x="4830683" y="176663"/>
                  <a:pt x="4785822" y="327980"/>
                  <a:pt x="4793712" y="494918"/>
                </a:cubicBezTo>
                <a:cubicBezTo>
                  <a:pt x="4801602" y="661856"/>
                  <a:pt x="4755249" y="831611"/>
                  <a:pt x="4793712" y="989837"/>
                </a:cubicBezTo>
                <a:cubicBezTo>
                  <a:pt x="4832175" y="1148063"/>
                  <a:pt x="4765614" y="1225892"/>
                  <a:pt x="4793712" y="1441510"/>
                </a:cubicBezTo>
                <a:cubicBezTo>
                  <a:pt x="4594132" y="1466099"/>
                  <a:pt x="4373175" y="1398300"/>
                  <a:pt x="4194498" y="1441510"/>
                </a:cubicBezTo>
                <a:cubicBezTo>
                  <a:pt x="4015821" y="1484720"/>
                  <a:pt x="3887003" y="1438724"/>
                  <a:pt x="3643221" y="1441510"/>
                </a:cubicBezTo>
                <a:cubicBezTo>
                  <a:pt x="3399439" y="1444296"/>
                  <a:pt x="3228300" y="1389241"/>
                  <a:pt x="2996070" y="1441510"/>
                </a:cubicBezTo>
                <a:cubicBezTo>
                  <a:pt x="2763840" y="1493779"/>
                  <a:pt x="2680320" y="1434473"/>
                  <a:pt x="2540667" y="1441510"/>
                </a:cubicBezTo>
                <a:cubicBezTo>
                  <a:pt x="2401014" y="1448547"/>
                  <a:pt x="2047529" y="1393696"/>
                  <a:pt x="1845579" y="1441510"/>
                </a:cubicBezTo>
                <a:cubicBezTo>
                  <a:pt x="1643629" y="1489324"/>
                  <a:pt x="1443797" y="1376375"/>
                  <a:pt x="1198428" y="1441510"/>
                </a:cubicBezTo>
                <a:cubicBezTo>
                  <a:pt x="953059" y="1506645"/>
                  <a:pt x="901945" y="1419329"/>
                  <a:pt x="695088" y="1441510"/>
                </a:cubicBezTo>
                <a:cubicBezTo>
                  <a:pt x="488231" y="1463691"/>
                  <a:pt x="330041" y="1434796"/>
                  <a:pt x="0" y="1441510"/>
                </a:cubicBezTo>
                <a:cubicBezTo>
                  <a:pt x="-12513" y="1223939"/>
                  <a:pt x="10950" y="1086317"/>
                  <a:pt x="0" y="975422"/>
                </a:cubicBezTo>
                <a:cubicBezTo>
                  <a:pt x="-10950" y="864527"/>
                  <a:pt x="38166" y="577836"/>
                  <a:pt x="0" y="466088"/>
                </a:cubicBezTo>
                <a:cubicBezTo>
                  <a:pt x="-38166" y="354340"/>
                  <a:pt x="53448" y="124676"/>
                  <a:pt x="0" y="0"/>
                </a:cubicBezTo>
                <a:close/>
              </a:path>
            </a:pathLst>
          </a:custGeom>
          <a:gradFill>
            <a:gsLst>
              <a:gs pos="7326">
                <a:srgbClr val="DFDFDF"/>
              </a:gs>
              <a:gs pos="1900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42790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1257300"/>
          </a:effectLst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Advisor</a:t>
            </a:r>
          </a:p>
          <a:p>
            <a:r>
              <a:rPr lang="en-US" sz="3500" dirty="0">
                <a:solidFill>
                  <a:srgbClr val="CD2027"/>
                </a:solidFill>
              </a:rPr>
              <a:t>Dr. Jeff T. Webb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C139A-899B-0915-A165-0F0B12F47023}"/>
              </a:ext>
            </a:extLst>
          </p:cNvPr>
          <p:cNvSpPr txBox="1">
            <a:spLocks/>
          </p:cNvSpPr>
          <p:nvPr/>
        </p:nvSpPr>
        <p:spPr>
          <a:xfrm>
            <a:off x="462235" y="653181"/>
            <a:ext cx="5989651" cy="1144612"/>
          </a:xfrm>
          <a:prstGeom prst="rect">
            <a:avLst/>
          </a:prstGeom>
          <a:gradFill>
            <a:gsLst>
              <a:gs pos="7326">
                <a:srgbClr val="DFDFDF"/>
              </a:gs>
              <a:gs pos="1900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98500"/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Customer Success  Swire Coca-Cola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C4016C-61C8-1FCA-1E2E-6F88A0C52F35}"/>
              </a:ext>
            </a:extLst>
          </p:cNvPr>
          <p:cNvSpPr txBox="1">
            <a:spLocks/>
          </p:cNvSpPr>
          <p:nvPr/>
        </p:nvSpPr>
        <p:spPr>
          <a:xfrm>
            <a:off x="7504864" y="5730463"/>
            <a:ext cx="4207087" cy="943958"/>
          </a:xfrm>
          <a:prstGeom prst="rect">
            <a:avLst/>
          </a:prstGeom>
          <a:gradFill>
            <a:gsLst>
              <a:gs pos="7326">
                <a:srgbClr val="DFDFDF"/>
              </a:gs>
              <a:gs pos="1900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57300"/>
          </a:effectLst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algn="l">
              <a:spcAft>
                <a:spcPts val="600"/>
              </a:spcAft>
            </a:pP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Charan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Kattamanchi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B7BC81-E73E-33A6-F5F6-531550F17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473" y="1225487"/>
            <a:ext cx="4656214" cy="3981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9BFB697-1355-DEBE-BFEF-7CFFF8D66FAF}"/>
              </a:ext>
            </a:extLst>
          </p:cNvPr>
          <p:cNvGrpSpPr/>
          <p:nvPr/>
        </p:nvGrpSpPr>
        <p:grpSpPr>
          <a:xfrm>
            <a:off x="481265" y="3588697"/>
            <a:ext cx="3699840" cy="3456810"/>
            <a:chOff x="432816" y="3643054"/>
            <a:chExt cx="3699840" cy="345681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4FDBF10-DADC-AC98-EF73-555FE0AB3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1268" b="94169" l="37960" r="57374"/>
                      </a14:imgEffect>
                    </a14:imgLayer>
                  </a14:imgProps>
                </a:ext>
              </a:extLst>
            </a:blip>
            <a:srcRect l="35533" t="57155" r="40199" b="1718"/>
            <a:stretch/>
          </p:blipFill>
          <p:spPr>
            <a:xfrm>
              <a:off x="432816" y="3643054"/>
              <a:ext cx="3699840" cy="3456810"/>
            </a:xfrm>
            <a:prstGeom prst="rect">
              <a:avLst/>
            </a:prstGeom>
            <a:effectLst>
              <a:glow rad="635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</p:pic>
        <p:pic>
          <p:nvPicPr>
            <p:cNvPr id="9" name="Picture 8" descr="A picture containing text, clock, sign&#10;&#10;Description automatically generated">
              <a:extLst>
                <a:ext uri="{FF2B5EF4-FFF2-40B4-BE49-F238E27FC236}">
                  <a16:creationId xmlns:a16="http://schemas.microsoft.com/office/drawing/2014/main" id="{5698505B-8A0A-BB97-499A-A279187A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821" y="4546208"/>
              <a:ext cx="2038616" cy="1510616"/>
            </a:xfrm>
            <a:prstGeom prst="rect">
              <a:avLst/>
            </a:prstGeom>
          </p:spPr>
        </p:pic>
      </p:grpSp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A4BAE378-422E-6D99-4D75-89035D14C09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" t="38181" r="20833" b="41013"/>
          <a:stretch/>
        </p:blipFill>
        <p:spPr>
          <a:xfrm>
            <a:off x="9200753" y="119268"/>
            <a:ext cx="2617080" cy="7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1174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3.Predict the Popularity (4 or higher in online reviews)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F5336-8500-3508-E34F-2A2DB48808BE}"/>
              </a:ext>
            </a:extLst>
          </p:cNvPr>
          <p:cNvSpPr txBox="1"/>
          <p:nvPr/>
        </p:nvSpPr>
        <p:spPr>
          <a:xfrm>
            <a:off x="222069" y="2162729"/>
            <a:ext cx="9966960" cy="149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Customer name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Latitude &amp; Longitude</a:t>
            </a:r>
          </a:p>
        </p:txBody>
      </p:sp>
      <p:pic>
        <p:nvPicPr>
          <p:cNvPr id="3" name="Picture 2" descr="A picture containing sky, outdoor, city, day&#10;&#10;Description automatically generated">
            <a:extLst>
              <a:ext uri="{FF2B5EF4-FFF2-40B4-BE49-F238E27FC236}">
                <a16:creationId xmlns:a16="http://schemas.microsoft.com/office/drawing/2014/main" id="{6261187B-B2E7-A440-8D1C-E6DAFC01A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95" y="2115902"/>
            <a:ext cx="7219507" cy="43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71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041EFDF-7586-9440-8AC8-41286CFD2359}"/>
              </a:ext>
            </a:extLst>
          </p:cNvPr>
          <p:cNvSpPr/>
          <p:nvPr/>
        </p:nvSpPr>
        <p:spPr>
          <a:xfrm>
            <a:off x="552893" y="3429000"/>
            <a:ext cx="1828800" cy="914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Swire Coca-Cola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04771BA-175A-9B41-934C-BC37855725D1}"/>
              </a:ext>
            </a:extLst>
          </p:cNvPr>
          <p:cNvSpPr/>
          <p:nvPr/>
        </p:nvSpPr>
        <p:spPr>
          <a:xfrm>
            <a:off x="4890976" y="3429000"/>
            <a:ext cx="1828799" cy="914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8F8BE5-C379-0E46-8D70-4092E10A1115}"/>
              </a:ext>
            </a:extLst>
          </p:cNvPr>
          <p:cNvSpPr/>
          <p:nvPr/>
        </p:nvSpPr>
        <p:spPr>
          <a:xfrm>
            <a:off x="9967555" y="3429000"/>
            <a:ext cx="1828800" cy="914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1C7A950-E3F2-D14E-8941-BB53FF1B2BD9}"/>
              </a:ext>
            </a:extLst>
          </p:cNvPr>
          <p:cNvSpPr/>
          <p:nvPr/>
        </p:nvSpPr>
        <p:spPr>
          <a:xfrm>
            <a:off x="2381693" y="3643884"/>
            <a:ext cx="2509283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428F8D8-CB92-3C40-B3FC-F670041AA393}"/>
              </a:ext>
            </a:extLst>
          </p:cNvPr>
          <p:cNvSpPr/>
          <p:nvPr/>
        </p:nvSpPr>
        <p:spPr>
          <a:xfrm>
            <a:off x="6719776" y="3657600"/>
            <a:ext cx="3247780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20014-D03A-0140-83F2-1C18E37501B1}"/>
              </a:ext>
            </a:extLst>
          </p:cNvPr>
          <p:cNvSpPr txBox="1"/>
          <p:nvPr/>
        </p:nvSpPr>
        <p:spPr>
          <a:xfrm>
            <a:off x="432486" y="2656703"/>
            <a:ext cx="4504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Predict Customer Success</a:t>
            </a:r>
          </a:p>
        </p:txBody>
      </p:sp>
    </p:spTree>
    <p:extLst>
      <p:ext uri="{BB962C8B-B14F-4D97-AF65-F5344CB8AC3E}">
        <p14:creationId xmlns:p14="http://schemas.microsoft.com/office/powerpoint/2010/main" val="36072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34426" y="1267097"/>
            <a:ext cx="71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1. Consumer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F5336-8500-3508-E34F-2A2DB48808BE}"/>
              </a:ext>
            </a:extLst>
          </p:cNvPr>
          <p:cNvSpPr txBox="1"/>
          <p:nvPr/>
        </p:nvSpPr>
        <p:spPr>
          <a:xfrm>
            <a:off x="222069" y="2162729"/>
            <a:ext cx="9966960" cy="297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Per Capita Consumption Per City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            = Number of Units Sold in the city/Population of city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Limitations: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Pre Covid Vs Post Covid Annual</a:t>
            </a:r>
          </a:p>
        </p:txBody>
      </p:sp>
    </p:spTree>
    <p:extLst>
      <p:ext uri="{BB962C8B-B14F-4D97-AF65-F5344CB8AC3E}">
        <p14:creationId xmlns:p14="http://schemas.microsoft.com/office/powerpoint/2010/main" val="247498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974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Consumer Per Capita Consumption Per City</a:t>
            </a:r>
          </a:p>
          <a:p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2. Customers Per city</a:t>
            </a:r>
          </a:p>
        </p:txBody>
      </p:sp>
    </p:spTree>
    <p:extLst>
      <p:ext uri="{BB962C8B-B14F-4D97-AF65-F5344CB8AC3E}">
        <p14:creationId xmlns:p14="http://schemas.microsoft.com/office/powerpoint/2010/main" val="215939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10223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Consumer Per Capita Consumption Per City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Customer Presence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3. Customer Churn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9ED224-FD6B-C042-8FB7-0243575366C3}"/>
              </a:ext>
            </a:extLst>
          </p:cNvPr>
          <p:cNvSpPr txBox="1"/>
          <p:nvPr/>
        </p:nvSpPr>
        <p:spPr>
          <a:xfrm>
            <a:off x="415770" y="3061055"/>
            <a:ext cx="7438766" cy="297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City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Type Of Business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Age</a:t>
            </a:r>
          </a:p>
          <a:p>
            <a:pPr marL="2286000" lvl="4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Association with Swire</a:t>
            </a:r>
          </a:p>
        </p:txBody>
      </p:sp>
    </p:spTree>
    <p:extLst>
      <p:ext uri="{BB962C8B-B14F-4D97-AF65-F5344CB8AC3E}">
        <p14:creationId xmlns:p14="http://schemas.microsoft.com/office/powerpoint/2010/main" val="2533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FD4F0-0C12-AB48-99AF-B5D369141592}"/>
              </a:ext>
            </a:extLst>
          </p:cNvPr>
          <p:cNvSpPr txBox="1"/>
          <p:nvPr/>
        </p:nvSpPr>
        <p:spPr>
          <a:xfrm>
            <a:off x="679622" y="1655805"/>
            <a:ext cx="10303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Consumer Per Capita Consumption Per City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Customer Presence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Customer Churn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4. Successful Customer Business</a:t>
            </a:r>
          </a:p>
        </p:txBody>
      </p:sp>
    </p:spTree>
    <p:extLst>
      <p:ext uri="{BB962C8B-B14F-4D97-AF65-F5344CB8AC3E}">
        <p14:creationId xmlns:p14="http://schemas.microsoft.com/office/powerpoint/2010/main" val="424727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11148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Consumer Per Capita Consumption Per City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Customer Presence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Customer Churn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Successful Customer Business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5. 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DBB08-2A16-024F-A213-7174BD4A51FC}"/>
              </a:ext>
            </a:extLst>
          </p:cNvPr>
          <p:cNvSpPr txBox="1"/>
          <p:nvPr/>
        </p:nvSpPr>
        <p:spPr>
          <a:xfrm>
            <a:off x="567159" y="4143737"/>
            <a:ext cx="719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Age of Business itself while </a:t>
            </a:r>
            <a:r>
              <a:rPr lang="en-US" sz="3200" b="1" dirty="0" err="1">
                <a:solidFill>
                  <a:schemeClr val="bg1"/>
                </a:solidFill>
              </a:rPr>
              <a:t>Onbaording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31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047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ree Powerpoint Templates Design - Dark Blue Hexagonal Outline">
            <a:extLst>
              <a:ext uri="{FF2B5EF4-FFF2-40B4-BE49-F238E27FC236}">
                <a16:creationId xmlns:a16="http://schemas.microsoft.com/office/drawing/2014/main" id="{914B319C-4B49-4D9E-9A8F-1DB54C6D0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8" r="6758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4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7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71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9C6A21-9160-A545-80A2-DAE699FF7457}"/>
              </a:ext>
            </a:extLst>
          </p:cNvPr>
          <p:cNvSpPr/>
          <p:nvPr/>
        </p:nvSpPr>
        <p:spPr>
          <a:xfrm>
            <a:off x="654756" y="2720622"/>
            <a:ext cx="2980267" cy="18513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3FA791-BF2B-624E-9A4E-6BB170FB7FEE}"/>
              </a:ext>
            </a:extLst>
          </p:cNvPr>
          <p:cNvSpPr/>
          <p:nvPr/>
        </p:nvSpPr>
        <p:spPr>
          <a:xfrm>
            <a:off x="9044094" y="2720622"/>
            <a:ext cx="2980267" cy="18513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Out Put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DAA5D63-80FA-CD4C-AD29-AC9045FD2210}"/>
              </a:ext>
            </a:extLst>
          </p:cNvPr>
          <p:cNvSpPr/>
          <p:nvPr/>
        </p:nvSpPr>
        <p:spPr>
          <a:xfrm>
            <a:off x="5016375" y="2438399"/>
            <a:ext cx="2980267" cy="2415822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B6B8B-9C49-B045-B83A-2F9A097F11C8}"/>
              </a:ext>
            </a:extLst>
          </p:cNvPr>
          <p:cNvSpPr txBox="1"/>
          <p:nvPr/>
        </p:nvSpPr>
        <p:spPr>
          <a:xfrm>
            <a:off x="6016978" y="351084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076376-3EFC-3142-9E0C-3FB0C4782D47}"/>
              </a:ext>
            </a:extLst>
          </p:cNvPr>
          <p:cNvCxnSpPr>
            <a:stCxn id="3" idx="6"/>
            <a:endCxn id="7" idx="1"/>
          </p:cNvCxnSpPr>
          <p:nvPr/>
        </p:nvCxnSpPr>
        <p:spPr>
          <a:xfrm>
            <a:off x="3635023" y="3646310"/>
            <a:ext cx="13813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E90495-5441-9048-9F85-C02E66517E55}"/>
              </a:ext>
            </a:extLst>
          </p:cNvPr>
          <p:cNvCxnSpPr>
            <a:stCxn id="7" idx="3"/>
            <a:endCxn id="4" idx="2"/>
          </p:cNvCxnSpPr>
          <p:nvPr/>
        </p:nvCxnSpPr>
        <p:spPr>
          <a:xfrm>
            <a:off x="7996642" y="3646310"/>
            <a:ext cx="10474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37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AF5336-8500-3508-E34F-2A2DB48808BE}"/>
              </a:ext>
            </a:extLst>
          </p:cNvPr>
          <p:cNvSpPr txBox="1"/>
          <p:nvPr/>
        </p:nvSpPr>
        <p:spPr>
          <a:xfrm>
            <a:off x="210781" y="1345428"/>
            <a:ext cx="9966960" cy="444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Revenue Categories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	Low</a:t>
            </a:r>
            <a:r>
              <a:rPr lang="en-US" sz="3200" b="1" i="1" dirty="0">
                <a:solidFill>
                  <a:schemeClr val="bg1"/>
                </a:solidFill>
              </a:rPr>
              <a:t> 		&lt;728.99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	Medium     </a:t>
            </a:r>
            <a:r>
              <a:rPr lang="en-US" sz="3200" b="1" i="1" dirty="0">
                <a:solidFill>
                  <a:schemeClr val="bg1"/>
                </a:solidFill>
              </a:rPr>
              <a:t>729&lt;M&lt;= 12204.99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	High </a:t>
            </a:r>
            <a:r>
              <a:rPr lang="en-US" sz="3200" b="1" i="1" dirty="0">
                <a:solidFill>
                  <a:schemeClr val="bg1"/>
                </a:solidFill>
              </a:rPr>
              <a:t>		&gt;12205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Train Test Split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71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Business Problem Statement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041EFDF-7586-9440-8AC8-41286CFD2359}"/>
              </a:ext>
            </a:extLst>
          </p:cNvPr>
          <p:cNvSpPr/>
          <p:nvPr/>
        </p:nvSpPr>
        <p:spPr>
          <a:xfrm>
            <a:off x="552893" y="3429000"/>
            <a:ext cx="1828800" cy="914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Swire Coca-Cola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04771BA-175A-9B41-934C-BC37855725D1}"/>
              </a:ext>
            </a:extLst>
          </p:cNvPr>
          <p:cNvSpPr/>
          <p:nvPr/>
        </p:nvSpPr>
        <p:spPr>
          <a:xfrm>
            <a:off x="4890976" y="3429000"/>
            <a:ext cx="1828799" cy="914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8F8BE5-C379-0E46-8D70-4092E10A1115}"/>
              </a:ext>
            </a:extLst>
          </p:cNvPr>
          <p:cNvSpPr/>
          <p:nvPr/>
        </p:nvSpPr>
        <p:spPr>
          <a:xfrm>
            <a:off x="9967555" y="3429000"/>
            <a:ext cx="1828800" cy="914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1C7A950-E3F2-D14E-8941-BB53FF1B2BD9}"/>
              </a:ext>
            </a:extLst>
          </p:cNvPr>
          <p:cNvSpPr/>
          <p:nvPr/>
        </p:nvSpPr>
        <p:spPr>
          <a:xfrm>
            <a:off x="2381693" y="3643884"/>
            <a:ext cx="2509283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428F8D8-CB92-3C40-B3FC-F670041AA393}"/>
              </a:ext>
            </a:extLst>
          </p:cNvPr>
          <p:cNvSpPr/>
          <p:nvPr/>
        </p:nvSpPr>
        <p:spPr>
          <a:xfrm>
            <a:off x="6719776" y="3657600"/>
            <a:ext cx="3247780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20014-D03A-0140-83F2-1C18E37501B1}"/>
              </a:ext>
            </a:extLst>
          </p:cNvPr>
          <p:cNvSpPr txBox="1"/>
          <p:nvPr/>
        </p:nvSpPr>
        <p:spPr>
          <a:xfrm>
            <a:off x="432486" y="2656703"/>
            <a:ext cx="4504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Predict Customer Success</a:t>
            </a:r>
          </a:p>
        </p:txBody>
      </p:sp>
    </p:spTree>
    <p:extLst>
      <p:ext uri="{BB962C8B-B14F-4D97-AF65-F5344CB8AC3E}">
        <p14:creationId xmlns:p14="http://schemas.microsoft.com/office/powerpoint/2010/main" val="200653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10729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Consumer Per Capita Consumption Per City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Customer Presence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Customer Churn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Successful Customer Business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Age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6. Ratings</a:t>
            </a:r>
          </a:p>
        </p:txBody>
      </p:sp>
    </p:spTree>
    <p:extLst>
      <p:ext uri="{BB962C8B-B14F-4D97-AF65-F5344CB8AC3E}">
        <p14:creationId xmlns:p14="http://schemas.microsoft.com/office/powerpoint/2010/main" val="250116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71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Per Capita Consumption Per 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B14FE-DDF6-B74E-9AA0-4D257220FB70}"/>
              </a:ext>
            </a:extLst>
          </p:cNvPr>
          <p:cNvSpPr txBox="1"/>
          <p:nvPr/>
        </p:nvSpPr>
        <p:spPr>
          <a:xfrm>
            <a:off x="637953" y="3859619"/>
            <a:ext cx="88878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Per Customer= (Units in the pack * Physical Volume)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Sum of all customers in the city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Per Capita Consumption per City =  Unit Sold per city / City Population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5C5A0338-B21C-0446-BABD-20DF40B1A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55" y="1904036"/>
            <a:ext cx="4787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71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1.Predict Sales Volume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F5336-8500-3508-E34F-2A2DB48808BE}"/>
              </a:ext>
            </a:extLst>
          </p:cNvPr>
          <p:cNvSpPr txBox="1"/>
          <p:nvPr/>
        </p:nvSpPr>
        <p:spPr>
          <a:xfrm>
            <a:off x="222069" y="2162729"/>
            <a:ext cx="9966960" cy="149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Target Variables Considered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Physical Volume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9A2E5CA-5E9F-3E4F-9E65-D3D3F096F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60" y="3806226"/>
            <a:ext cx="4787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7178040" cy="2231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Variables Considered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Physical Volume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Number of Transactions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EEA94DC-CF27-C448-A7A8-DD2917369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3" y="3499055"/>
            <a:ext cx="9613900" cy="32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7178040" cy="297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Variables Considered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Physical Volume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Transactions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Revenue/Invoice Price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424D613-2489-DC4D-B1F0-F1892AA93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34" y="4237718"/>
            <a:ext cx="6235700" cy="25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71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Models Considered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F5336-8500-3508-E34F-2A2DB48808BE}"/>
              </a:ext>
            </a:extLst>
          </p:cNvPr>
          <p:cNvSpPr txBox="1"/>
          <p:nvPr/>
        </p:nvSpPr>
        <p:spPr>
          <a:xfrm>
            <a:off x="222069" y="2162729"/>
            <a:ext cx="9966960" cy="2231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Forecasting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Decision Tree Regressor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1430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AF5336-8500-3508-E34F-2A2DB48808BE}"/>
              </a:ext>
            </a:extLst>
          </p:cNvPr>
          <p:cNvSpPr txBox="1"/>
          <p:nvPr/>
        </p:nvSpPr>
        <p:spPr>
          <a:xfrm>
            <a:off x="210781" y="1345428"/>
            <a:ext cx="9966960" cy="444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Revenue Categories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	Low</a:t>
            </a:r>
            <a:r>
              <a:rPr lang="en-US" sz="3200" b="1" i="1" dirty="0">
                <a:solidFill>
                  <a:schemeClr val="bg1"/>
                </a:solidFill>
              </a:rPr>
              <a:t> 		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	Medium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	High </a:t>
            </a:r>
            <a:r>
              <a:rPr lang="en-US" sz="3200" b="1" i="1" dirty="0">
                <a:solidFill>
                  <a:schemeClr val="bg1"/>
                </a:solidFill>
              </a:rPr>
              <a:t>		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Train Test Split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7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408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Model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9CFDDE-1AEA-0442-AF56-02B51FD16FDA}"/>
              </a:ext>
            </a:extLst>
          </p:cNvPr>
          <p:cNvSpPr/>
          <p:nvPr/>
        </p:nvSpPr>
        <p:spPr>
          <a:xfrm>
            <a:off x="3852426" y="1770926"/>
            <a:ext cx="3742509" cy="2338086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Max_Depth</a:t>
            </a:r>
            <a:r>
              <a:rPr lang="en-US" dirty="0">
                <a:solidFill>
                  <a:schemeClr val="bg1"/>
                </a:solidFill>
              </a:rPr>
              <a:t>=10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090026-357A-4049-BA79-EA6CE6D7E754}"/>
              </a:ext>
            </a:extLst>
          </p:cNvPr>
          <p:cNvSpPr/>
          <p:nvPr/>
        </p:nvSpPr>
        <p:spPr>
          <a:xfrm>
            <a:off x="879676" y="2673752"/>
            <a:ext cx="2338086" cy="53243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Accuracy 56%       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86577-4A42-F74A-A067-56C5CA0DB081}"/>
              </a:ext>
            </a:extLst>
          </p:cNvPr>
          <p:cNvSpPr/>
          <p:nvPr/>
        </p:nvSpPr>
        <p:spPr>
          <a:xfrm>
            <a:off x="8229600" y="2673752"/>
            <a:ext cx="2338086" cy="57005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 65%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915E07-2A6B-4248-BBC0-F26BB4D6C747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3217762" y="2939969"/>
            <a:ext cx="634664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490BC7-30F3-1A40-A87D-7CB5FCF286DF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7594935" y="2939969"/>
            <a:ext cx="634665" cy="1880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6" grpId="1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CA44C-B31B-ABB3-8D3E-231EC202DF82}"/>
              </a:ext>
            </a:extLst>
          </p:cNvPr>
          <p:cNvSpPr/>
          <p:nvPr/>
        </p:nvSpPr>
        <p:spPr>
          <a:xfrm>
            <a:off x="0" y="1"/>
            <a:ext cx="12192000" cy="96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9B2EE-AFC1-B9AA-5363-D793C8EE7796}"/>
              </a:ext>
            </a:extLst>
          </p:cNvPr>
          <p:cNvCxnSpPr/>
          <p:nvPr/>
        </p:nvCxnSpPr>
        <p:spPr>
          <a:xfrm>
            <a:off x="0" y="1064623"/>
            <a:ext cx="12192000" cy="0"/>
          </a:xfrm>
          <a:prstGeom prst="line">
            <a:avLst/>
          </a:prstGeom>
          <a:ln w="44450">
            <a:solidFill>
              <a:srgbClr val="CD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00E03B-9AE7-B4AB-F49C-B17D5FE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4"/>
            <a:ext cx="3090182" cy="67317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821198-0FD4-AB54-3347-80907D43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5" y="160329"/>
            <a:ext cx="2056806" cy="65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03265-090A-E44C-7BCA-E94A2D9300BD}"/>
              </a:ext>
            </a:extLst>
          </p:cNvPr>
          <p:cNvSpPr txBox="1"/>
          <p:nvPr/>
        </p:nvSpPr>
        <p:spPr>
          <a:xfrm>
            <a:off x="222069" y="1267097"/>
            <a:ext cx="71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2. Predict Longevity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658B0-893B-7546-B812-0B0B1034AE71}"/>
              </a:ext>
            </a:extLst>
          </p:cNvPr>
          <p:cNvSpPr txBox="1"/>
          <p:nvPr/>
        </p:nvSpPr>
        <p:spPr>
          <a:xfrm>
            <a:off x="383059" y="2335427"/>
            <a:ext cx="3290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Onboarding date</a:t>
            </a:r>
          </a:p>
        </p:txBody>
      </p:sp>
    </p:spTree>
    <p:extLst>
      <p:ext uri="{BB962C8B-B14F-4D97-AF65-F5344CB8AC3E}">
        <p14:creationId xmlns:p14="http://schemas.microsoft.com/office/powerpoint/2010/main" val="387618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340</Words>
  <Application>Microsoft Macintosh PowerPoint</Application>
  <PresentationFormat>Widescreen</PresentationFormat>
  <Paragraphs>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Rajashekhar Marthi</dc:title>
  <dc:creator>Charan Kattamanchi</dc:creator>
  <cp:lastModifiedBy>Charan Kattamanchi</cp:lastModifiedBy>
  <cp:revision>170</cp:revision>
  <dcterms:created xsi:type="dcterms:W3CDTF">2021-01-29T05:46:57Z</dcterms:created>
  <dcterms:modified xsi:type="dcterms:W3CDTF">2023-04-13T21:17:00Z</dcterms:modified>
</cp:coreProperties>
</file>