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Securing data hiding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err="1">
                <a:solidFill>
                  <a:schemeClr val="accent1">
                    <a:lumMod val="75000"/>
                  </a:schemeClr>
                </a:solidFill>
                <a:latin typeface="Arial" pitchFamily="34" charset="0"/>
                <a:cs typeface="Arial" pitchFamily="34" charset="0"/>
              </a:rPr>
              <a:t>By:Ganti</a:t>
            </a:r>
            <a:r>
              <a:rPr lang="en-US" sz="2000" b="1" dirty="0">
                <a:solidFill>
                  <a:schemeClr val="accent1">
                    <a:lumMod val="75000"/>
                  </a:schemeClr>
                </a:solidFill>
                <a:latin typeface="Arial" pitchFamily="34" charset="0"/>
                <a:cs typeface="Arial" pitchFamily="34" charset="0"/>
              </a:rPr>
              <a:t> Venkat Charan Kumar</a:t>
            </a:r>
          </a:p>
          <a:p>
            <a:r>
              <a:rPr lang="en-US" sz="2000" b="1" dirty="0">
                <a:solidFill>
                  <a:schemeClr val="accent1">
                    <a:lumMod val="75000"/>
                  </a:schemeClr>
                </a:solidFill>
                <a:latin typeface="Arial"/>
                <a:cs typeface="Arial"/>
              </a:rPr>
              <a:t>Student Name : Ganti Venkat Charan Kumar</a:t>
            </a:r>
          </a:p>
          <a:p>
            <a:r>
              <a:rPr lang="en-US" sz="2000" b="1" dirty="0">
                <a:solidFill>
                  <a:schemeClr val="accent1">
                    <a:lumMod val="75000"/>
                  </a:schemeClr>
                </a:solidFill>
                <a:latin typeface="Arial"/>
                <a:cs typeface="Arial"/>
              </a:rPr>
              <a:t>College Name &amp; Department : SCSVMV University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52400" y="64477"/>
            <a:ext cx="11029615" cy="4673324"/>
          </a:xfrm>
        </p:spPr>
        <p:txBody>
          <a:bodyPr/>
          <a:lstStyle/>
          <a:p>
            <a:pPr>
              <a:buFont typeface="Arial" panose="020B0604020202020204" pitchFamily="34" charset="0"/>
              <a:buChar char="•"/>
            </a:pPr>
            <a:r>
              <a:rPr lang="en-US" dirty="0"/>
              <a:t>Integration with Advanced Encryption Standards</a:t>
            </a:r>
          </a:p>
          <a:p>
            <a:pPr>
              <a:buFont typeface="Arial" panose="020B0604020202020204" pitchFamily="34" charset="0"/>
              <a:buChar char="•"/>
            </a:pPr>
            <a:r>
              <a:rPr lang="en-US" dirty="0"/>
              <a:t>Support for Audio &amp; Video Steganography</a:t>
            </a:r>
          </a:p>
          <a:p>
            <a:pPr>
              <a:buFont typeface="Arial" panose="020B0604020202020204" pitchFamily="34" charset="0"/>
              <a:buChar char="•"/>
            </a:pPr>
            <a:r>
              <a:rPr lang="en-US" dirty="0"/>
              <a:t>Cloud-Based Secure Data Transmission</a:t>
            </a:r>
          </a:p>
          <a:p>
            <a:pPr>
              <a:buFont typeface="Arial" panose="020B0604020202020204" pitchFamily="34" charset="0"/>
              <a:buChar char="•"/>
            </a:pPr>
            <a:r>
              <a:rPr lang="en-US" dirty="0"/>
              <a:t>AI-Based Image Selection for Optimal Data Hiding</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Rectangle 1">
            <a:extLst>
              <a:ext uri="{FF2B5EF4-FFF2-40B4-BE49-F238E27FC236}">
                <a16:creationId xmlns:a16="http://schemas.microsoft.com/office/drawing/2014/main" id="{7DAF69D3-3E08-C568-13A7-E327206DC0BA}"/>
              </a:ext>
            </a:extLst>
          </p:cNvPr>
          <p:cNvSpPr>
            <a:spLocks noChangeArrowheads="1"/>
          </p:cNvSpPr>
          <p:nvPr/>
        </p:nvSpPr>
        <p:spPr bwMode="auto">
          <a:xfrm>
            <a:off x="6631670" y="2230792"/>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30BEAA84-32A1-A557-4BCE-B1B710411A76}"/>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1B9F0B7B-C8CA-4C14-C55A-A3D8F1967EAE}"/>
              </a:ext>
            </a:extLst>
          </p:cNvPr>
          <p:cNvSpPr>
            <a:spLocks noChangeArrowheads="1"/>
          </p:cNvSpPr>
          <p:nvPr/>
        </p:nvSpPr>
        <p:spPr bwMode="auto">
          <a:xfrm>
            <a:off x="152400" y="176679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4DE224FC-91C4-353B-523D-05A69EFC7AA3}"/>
              </a:ext>
            </a:extLst>
          </p:cNvPr>
          <p:cNvSpPr>
            <a:spLocks noChangeArrowheads="1"/>
          </p:cNvSpPr>
          <p:nvPr/>
        </p:nvSpPr>
        <p:spPr bwMode="auto">
          <a:xfrm>
            <a:off x="152400" y="1524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6">
            <a:extLst>
              <a:ext uri="{FF2B5EF4-FFF2-40B4-BE49-F238E27FC236}">
                <a16:creationId xmlns:a16="http://schemas.microsoft.com/office/drawing/2014/main" id="{8999E0AC-C769-4ADD-A3D2-931C7A8DE9A9}"/>
              </a:ext>
            </a:extLst>
          </p:cNvPr>
          <p:cNvSpPr>
            <a:spLocks noChangeArrowheads="1"/>
          </p:cNvSpPr>
          <p:nvPr/>
        </p:nvSpPr>
        <p:spPr bwMode="auto">
          <a:xfrm>
            <a:off x="535670" y="463400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t>With the increasing exchange of digital information, the need for secure communication has become more critical than ever. Traditional encryption techniques protect data from unauthorized access but may attract unwanted attention. Steganography, the practice of hiding information within digital media, offers a covert way to secure sensitive data</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477778"/>
            <a:ext cx="11613485" cy="5563973"/>
          </a:xfrm>
        </p:spPr>
        <p:txBody>
          <a:bodyPr vert="horz" lIns="91440" tIns="45720" rIns="91440" bIns="45720" rtlCol="0" anchor="ctr">
            <a:noAutofit/>
          </a:bodyPr>
          <a:lstStyle/>
          <a:p>
            <a:pPr marL="0" indent="0">
              <a:buNone/>
            </a:pPr>
            <a:r>
              <a:rPr lang="en-US" dirty="0"/>
              <a:t>Python</a:t>
            </a:r>
          </a:p>
          <a:p>
            <a:pPr marL="0" indent="0">
              <a:buNone/>
            </a:pPr>
            <a:r>
              <a:rPr lang="en-US" dirty="0"/>
              <a:t>Open CV</a:t>
            </a:r>
          </a:p>
          <a:p>
            <a:pPr marL="0" indent="0">
              <a:buNone/>
            </a:pPr>
            <a:r>
              <a:rPr lang="en-US" dirty="0"/>
              <a:t>OS</a:t>
            </a:r>
          </a:p>
          <a:p>
            <a:pPr marL="0" indent="0">
              <a:buNone/>
            </a:pPr>
            <a:r>
              <a:rPr lang="en-US" dirty="0"/>
              <a:t>String</a:t>
            </a:r>
          </a:p>
          <a:p>
            <a:pPr marL="0" indent="0">
              <a:buNone/>
            </a:pPr>
            <a:r>
              <a:rPr lang="en-US" dirty="0"/>
              <a:t>Image Processing</a:t>
            </a:r>
          </a:p>
          <a:p>
            <a:pPr marL="0" indent="0">
              <a:buNone/>
            </a:pPr>
            <a:r>
              <a:rPr lang="en-US" dirty="0"/>
              <a:t>Steganography</a:t>
            </a:r>
          </a:p>
          <a:p>
            <a:pPr marL="0" indent="0">
              <a:buNone/>
            </a:pPr>
            <a:r>
              <a:rPr lang="en-US" dirty="0"/>
              <a:t>Basic Cryptography</a:t>
            </a:r>
          </a:p>
          <a:p>
            <a:pPr marL="0" indent="0">
              <a:buNone/>
            </a:pPr>
            <a:r>
              <a:rPr lang="en-US" dirty="0"/>
              <a:t>Pixel Manipulation</a:t>
            </a:r>
          </a:p>
          <a:p>
            <a:pPr marL="0" indent="0">
              <a:buNone/>
            </a:pPr>
            <a:r>
              <a:rPr lang="en-US" dirty="0"/>
              <a:t>File Handling</a:t>
            </a:r>
          </a:p>
          <a:p>
            <a:pPr marL="0" indent="0">
              <a:buNone/>
            </a:pPr>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0" y="771730"/>
            <a:ext cx="11029615" cy="4673324"/>
          </a:xfrm>
        </p:spPr>
        <p:txBody>
          <a:bodyPr/>
          <a:lstStyle/>
          <a:p>
            <a:pPr marL="457200" indent="-457200">
              <a:buAutoNum type="arabicPeriod"/>
            </a:pPr>
            <a:r>
              <a:rPr lang="en-US" sz="2000" dirty="0"/>
              <a:t>Simple Yet Effective Character-Based Encoding</a:t>
            </a:r>
          </a:p>
          <a:p>
            <a:pPr marL="342900" indent="-342900">
              <a:buAutoNum type="arabicPeriod"/>
            </a:pPr>
            <a:r>
              <a:rPr lang="en-US" sz="2000" b="1" dirty="0">
                <a:solidFill>
                  <a:srgbClr val="0F0F0F"/>
                </a:solidFill>
              </a:rPr>
              <a:t>Password-Based Decryption</a:t>
            </a:r>
          </a:p>
          <a:p>
            <a:pPr marL="342900" indent="-342900">
              <a:buAutoNum type="arabicPeriod"/>
            </a:pPr>
            <a:r>
              <a:rPr lang="en-US" sz="2000" b="1" dirty="0">
                <a:solidFill>
                  <a:srgbClr val="0F0F0F"/>
                </a:solidFill>
              </a:rPr>
              <a:t>Minimal Image Distortion</a:t>
            </a:r>
          </a:p>
          <a:p>
            <a:pPr marL="342900" indent="-342900">
              <a:buAutoNum type="arabicPeriod"/>
            </a:pPr>
            <a:r>
              <a:rPr lang="en-US" sz="2000" b="1" dirty="0">
                <a:solidFill>
                  <a:srgbClr val="0F0F0F"/>
                </a:solidFill>
              </a:rPr>
              <a:t>No Additional Software Dependencies</a:t>
            </a:r>
          </a:p>
          <a:p>
            <a:pPr marL="342900" indent="-342900">
              <a:buAutoNum type="arabicPeriod"/>
            </a:pPr>
            <a:r>
              <a:rPr lang="en-US" sz="2000" b="1" dirty="0">
                <a:solidFill>
                  <a:srgbClr val="0F0F0F"/>
                </a:solidFill>
              </a:rPr>
              <a:t>Platform Independence &amp; Open source Implementation</a:t>
            </a:r>
          </a:p>
          <a:p>
            <a:pPr marL="342900" indent="-342900">
              <a:buAutoNum type="arabicPeriod"/>
            </a:pPr>
            <a:r>
              <a:rPr lang="en-US" sz="2000" b="1" dirty="0">
                <a:solidFill>
                  <a:srgbClr val="0F0F0F"/>
                </a:solidFill>
              </a:rPr>
              <a:t>Interactive Message Encoding &amp; Decoding</a:t>
            </a:r>
          </a:p>
          <a:p>
            <a:pPr marL="342900" indent="-342900">
              <a:buAutoNum type="arabicPeriod"/>
            </a:pPr>
            <a:r>
              <a:rPr lang="en-US" sz="2000" b="1" dirty="0">
                <a:solidFill>
                  <a:srgbClr val="0F0F0F"/>
                </a:solidFill>
              </a:rPr>
              <a:t>Easily extendable for Future Enhancements</a:t>
            </a:r>
          </a:p>
          <a:p>
            <a:pPr marL="342900" indent="-342900">
              <a:buAutoNum type="arabicPeriod"/>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463204" y="200813"/>
            <a:ext cx="11029615" cy="4673324"/>
          </a:xfrm>
        </p:spPr>
        <p:txBody>
          <a:bodyPr/>
          <a:lstStyle/>
          <a:p>
            <a:pPr>
              <a:buFont typeface="Arial" panose="020B0604020202020204" pitchFamily="34" charset="0"/>
              <a:buChar char="•"/>
            </a:pPr>
            <a:r>
              <a:rPr lang="en-US" dirty="0"/>
              <a:t>Government Agencies for Secure Communication</a:t>
            </a:r>
          </a:p>
          <a:p>
            <a:pPr>
              <a:buFont typeface="Arial" panose="020B0604020202020204" pitchFamily="34" charset="0"/>
              <a:buChar char="•"/>
            </a:pPr>
            <a:r>
              <a:rPr lang="en-US" dirty="0"/>
              <a:t>Journalists &amp; Whistleblowers for Confidential Data Exchange</a:t>
            </a:r>
          </a:p>
          <a:p>
            <a:pPr>
              <a:buFont typeface="Arial" panose="020B0604020202020204" pitchFamily="34" charset="0"/>
              <a:buChar char="•"/>
            </a:pPr>
            <a:r>
              <a:rPr lang="en-US" dirty="0"/>
              <a:t>Military &amp; Intelligence Services</a:t>
            </a:r>
          </a:p>
          <a:p>
            <a:pPr>
              <a:buFont typeface="Arial" panose="020B0604020202020204" pitchFamily="34" charset="0"/>
              <a:buChar char="•"/>
            </a:pPr>
            <a:r>
              <a:rPr lang="en-US" dirty="0"/>
              <a:t>Corporate Sector for Protecting Sensitive Information</a:t>
            </a:r>
          </a:p>
          <a:p>
            <a:pPr>
              <a:buFont typeface="Arial" panose="020B0604020202020204" pitchFamily="34" charset="0"/>
              <a:buChar char="•"/>
            </a:pPr>
            <a:r>
              <a:rPr lang="en-US" dirty="0"/>
              <a:t>Individuals Concerned with Personal Data Security</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r>
              <a:rPr lang="en-IN" dirty="0"/>
              <a:t>Screenshots of the outcome (min 3)</a:t>
            </a:r>
          </a:p>
        </p:txBody>
      </p:sp>
      <p:pic>
        <p:nvPicPr>
          <p:cNvPr id="5" name="Picture 4">
            <a:extLst>
              <a:ext uri="{FF2B5EF4-FFF2-40B4-BE49-F238E27FC236}">
                <a16:creationId xmlns:a16="http://schemas.microsoft.com/office/drawing/2014/main" id="{681B78E6-BA05-69AB-012E-90B4FC2E43B2}"/>
              </a:ext>
            </a:extLst>
          </p:cNvPr>
          <p:cNvPicPr>
            <a:picLocks noChangeAspect="1"/>
          </p:cNvPicPr>
          <p:nvPr/>
        </p:nvPicPr>
        <p:blipFill>
          <a:blip r:embed="rId2"/>
          <a:stretch>
            <a:fillRect/>
          </a:stretch>
        </p:blipFill>
        <p:spPr>
          <a:xfrm>
            <a:off x="0" y="1226685"/>
            <a:ext cx="6684604" cy="4001729"/>
          </a:xfrm>
          <a:prstGeom prst="rect">
            <a:avLst/>
          </a:prstGeom>
        </p:spPr>
      </p:pic>
      <p:pic>
        <p:nvPicPr>
          <p:cNvPr id="7" name="Picture 6">
            <a:extLst>
              <a:ext uri="{FF2B5EF4-FFF2-40B4-BE49-F238E27FC236}">
                <a16:creationId xmlns:a16="http://schemas.microsoft.com/office/drawing/2014/main" id="{FC5A1C3F-63F8-FB78-6BFC-6554C39E621D}"/>
              </a:ext>
            </a:extLst>
          </p:cNvPr>
          <p:cNvPicPr>
            <a:picLocks noChangeAspect="1"/>
          </p:cNvPicPr>
          <p:nvPr/>
        </p:nvPicPr>
        <p:blipFill>
          <a:blip r:embed="rId3"/>
          <a:stretch>
            <a:fillRect/>
          </a:stretch>
        </p:blipFill>
        <p:spPr>
          <a:xfrm>
            <a:off x="0" y="5208333"/>
            <a:ext cx="4616061" cy="1534033"/>
          </a:xfrm>
          <a:prstGeom prst="rect">
            <a:avLst/>
          </a:prstGeom>
        </p:spPr>
      </p:pic>
      <p:pic>
        <p:nvPicPr>
          <p:cNvPr id="9" name="Picture 8">
            <a:extLst>
              <a:ext uri="{FF2B5EF4-FFF2-40B4-BE49-F238E27FC236}">
                <a16:creationId xmlns:a16="http://schemas.microsoft.com/office/drawing/2014/main" id="{92260985-DEC0-3F1E-4CFB-2DACCAE9F008}"/>
              </a:ext>
            </a:extLst>
          </p:cNvPr>
          <p:cNvPicPr>
            <a:picLocks noChangeAspect="1"/>
          </p:cNvPicPr>
          <p:nvPr/>
        </p:nvPicPr>
        <p:blipFill>
          <a:blip r:embed="rId4"/>
          <a:stretch>
            <a:fillRect/>
          </a:stretch>
        </p:blipFill>
        <p:spPr>
          <a:xfrm>
            <a:off x="6684603" y="535010"/>
            <a:ext cx="5507396" cy="2893990"/>
          </a:xfrm>
          <a:prstGeom prst="rect">
            <a:avLst/>
          </a:prstGeom>
        </p:spPr>
      </p:pic>
      <p:pic>
        <p:nvPicPr>
          <p:cNvPr id="11" name="Picture 10">
            <a:extLst>
              <a:ext uri="{FF2B5EF4-FFF2-40B4-BE49-F238E27FC236}">
                <a16:creationId xmlns:a16="http://schemas.microsoft.com/office/drawing/2014/main" id="{C123C7C0-C480-5785-34C6-F1BB24C250CD}"/>
              </a:ext>
            </a:extLst>
          </p:cNvPr>
          <p:cNvPicPr>
            <a:picLocks noChangeAspect="1"/>
          </p:cNvPicPr>
          <p:nvPr/>
        </p:nvPicPr>
        <p:blipFill>
          <a:blip r:embed="rId5"/>
          <a:stretch>
            <a:fillRect/>
          </a:stretch>
        </p:blipFill>
        <p:spPr>
          <a:xfrm>
            <a:off x="4832867" y="5397814"/>
            <a:ext cx="7068536" cy="106694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256728" y="-438283"/>
            <a:ext cx="11029615" cy="4673324"/>
          </a:xfrm>
        </p:spPr>
        <p:txBody>
          <a:bodyPr/>
          <a:lstStyle/>
          <a:p>
            <a:r>
              <a:rPr lang="en-US" dirty="0"/>
              <a:t>This project successfully demonstrates the use of steganography for secure communication. By leveraging image-based data hiding techniques, it provides a covert method of transmitting sensitive information while maintaining the integrity of the cover image. The system ensures data security while offering a simple and efficient implementation for real-world applications.</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65</TotalTime>
  <Words>280</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Securing data hiding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Charan Kumar</cp:lastModifiedBy>
  <cp:revision>27</cp:revision>
  <dcterms:created xsi:type="dcterms:W3CDTF">2021-05-26T16:50:10Z</dcterms:created>
  <dcterms:modified xsi:type="dcterms:W3CDTF">2025-02-23T09:58:08Z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