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3"/>
  </p:notesMasterIdLst>
  <p:sldIdLst>
    <p:sldId id="256" r:id="rId2"/>
    <p:sldId id="257" r:id="rId3"/>
    <p:sldId id="272" r:id="rId4"/>
    <p:sldId id="258" r:id="rId5"/>
    <p:sldId id="259" r:id="rId6"/>
    <p:sldId id="291" r:id="rId7"/>
    <p:sldId id="290" r:id="rId8"/>
    <p:sldId id="262" r:id="rId9"/>
    <p:sldId id="264" r:id="rId10"/>
    <p:sldId id="273" r:id="rId11"/>
    <p:sldId id="265" r:id="rId12"/>
  </p:sldIdLst>
  <p:sldSz cx="12192000" cy="6858000"/>
  <p:notesSz cx="6761163" cy="9942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F040E4-9980-4E2B-961A-5F4862535BD2}">
  <a:tblStyle styleId="{4CF040E4-9980-4E2B-961A-5F4862535BD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F3"/>
          </a:solidFill>
        </a:fill>
      </a:tcStyle>
    </a:wholeTbl>
    <a:band1H>
      <a:tcTxStyle/>
      <a:tcStyle>
        <a:tcBdr/>
        <a:fill>
          <a:solidFill>
            <a:srgbClr val="CDD7E6"/>
          </a:solidFill>
        </a:fill>
      </a:tcStyle>
    </a:band1H>
    <a:band2H>
      <a:tcTxStyle/>
      <a:tcStyle>
        <a:tcBdr/>
      </a:tcStyle>
    </a:band2H>
    <a:band1V>
      <a:tcTxStyle/>
      <a:tcStyle>
        <a:tcBdr/>
        <a:fill>
          <a:solidFill>
            <a:srgbClr val="CDD7E6"/>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087" autoAdjust="0"/>
  </p:normalViewPr>
  <p:slideViewPr>
    <p:cSldViewPr snapToGrid="0">
      <p:cViewPr>
        <p:scale>
          <a:sx n="66" d="100"/>
          <a:sy n="66" d="100"/>
        </p:scale>
        <p:origin x="1166" y="35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712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31326" y="0"/>
            <a:ext cx="2929837" cy="497126"/>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01489" y="4722694"/>
            <a:ext cx="4958186" cy="447413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5387"/>
            <a:ext cx="2929837" cy="49712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31326" y="9445387"/>
            <a:ext cx="2929837" cy="49712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268288" y="811213"/>
            <a:ext cx="7202488" cy="4052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 name="Google Shape;50;p1:notes"/>
          <p:cNvSpPr txBox="1">
            <a:spLocks noGrp="1"/>
          </p:cNvSpPr>
          <p:nvPr>
            <p:ph type="body" idx="1"/>
          </p:nvPr>
        </p:nvSpPr>
        <p:spPr>
          <a:xfrm>
            <a:off x="666571" y="5135111"/>
            <a:ext cx="5332553" cy="48648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9: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549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0: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10: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811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 name="Google Shape;55;p2: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9: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59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 name="Google Shape;61;p3: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 name="Google Shape;67;p4: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7: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445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7: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8099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7: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459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9: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865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flipH="1">
            <a:off x="23" y="67300"/>
            <a:ext cx="12191976"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5" name="Google Shape;15;p2"/>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1pPr>
            <a:lvl2pPr lvl="1"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2pPr>
            <a:lvl3pPr lvl="2"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3pPr>
            <a:lvl4pPr lvl="3"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4pPr>
            <a:lvl5pPr lvl="4"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5pPr>
            <a:lvl6pPr lvl="5"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6pPr>
            <a:lvl7pPr lvl="6"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7pPr>
            <a:lvl8pPr lvl="7"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8pPr>
            <a:lvl9pPr lvl="8"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9pPr>
          </a:lstStyle>
          <a:p>
            <a:endParaRPr/>
          </a:p>
        </p:txBody>
      </p:sp>
      <p:sp>
        <p:nvSpPr>
          <p:cNvPr id="16" name="Google Shape;16;p2"/>
          <p:cNvSpPr txBox="1">
            <a:spLocks noGrp="1"/>
          </p:cNvSpPr>
          <p:nvPr>
            <p:ph type="subTitle" idx="1"/>
          </p:nvPr>
        </p:nvSpPr>
        <p:spPr>
          <a:xfrm>
            <a:off x="914400" y="3786737"/>
            <a:ext cx="10363200" cy="104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Font typeface="Times New Roman"/>
              <a:buNone/>
              <a:defRPr sz="2100">
                <a:solidFill>
                  <a:srgbClr val="000000"/>
                </a:solidFill>
                <a:latin typeface="Times New Roman"/>
                <a:ea typeface="Times New Roman"/>
                <a:cs typeface="Times New Roman"/>
                <a:sym typeface="Times New Roman"/>
              </a:defRPr>
            </a:lvl1pPr>
            <a:lvl2pPr lvl="1" algn="ctr">
              <a:lnSpc>
                <a:spcPct val="100000"/>
              </a:lnSpc>
              <a:spcBef>
                <a:spcPts val="0"/>
              </a:spcBef>
              <a:spcAft>
                <a:spcPts val="0"/>
              </a:spcAft>
              <a:buClr>
                <a:srgbClr val="000000"/>
              </a:buClr>
              <a:buSzPts val="2400"/>
              <a:buFont typeface="Georgia"/>
              <a:buNone/>
              <a:defRPr>
                <a:solidFill>
                  <a:srgbClr val="000000"/>
                </a:solidFill>
                <a:latin typeface="Georgia"/>
                <a:ea typeface="Georgia"/>
                <a:cs typeface="Georgia"/>
                <a:sym typeface="Georgia"/>
              </a:defRPr>
            </a:lvl2pPr>
            <a:lvl3pPr lvl="2" algn="ctr">
              <a:lnSpc>
                <a:spcPct val="100000"/>
              </a:lnSpc>
              <a:spcBef>
                <a:spcPts val="0"/>
              </a:spcBef>
              <a:spcAft>
                <a:spcPts val="0"/>
              </a:spcAft>
              <a:buClr>
                <a:srgbClr val="000000"/>
              </a:buClr>
              <a:buSzPts val="2400"/>
              <a:buFont typeface="Georgia"/>
              <a:buNone/>
              <a:defRPr>
                <a:solidFill>
                  <a:srgbClr val="000000"/>
                </a:solidFill>
                <a:latin typeface="Georgia"/>
                <a:ea typeface="Georgia"/>
                <a:cs typeface="Georgia"/>
                <a:sym typeface="Georgia"/>
              </a:defRPr>
            </a:lvl3pPr>
            <a:lvl4pPr lvl="3"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4pPr>
            <a:lvl5pPr lvl="4"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5pPr>
            <a:lvl6pPr lvl="5"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6pPr>
            <a:lvl7pPr lvl="6"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7pPr>
            <a:lvl8pPr lvl="7"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8pPr>
            <a:lvl9pPr lvl="8"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9pPr>
          </a:lstStyle>
          <a:p>
            <a:endParaRPr/>
          </a:p>
        </p:txBody>
      </p:sp>
      <p:sp>
        <p:nvSpPr>
          <p:cNvPr id="17" name="Google Shape;17;p2"/>
          <p:cNvSpPr/>
          <p:nvPr/>
        </p:nvSpPr>
        <p:spPr>
          <a:xfrm flipH="1">
            <a:off x="23" y="0"/>
            <a:ext cx="12191976" cy="1420254"/>
          </a:xfrm>
          <a:prstGeom prst="flowChartDocument">
            <a:avLst/>
          </a:prstGeom>
          <a:solidFill>
            <a:srgbClr val="0B5394"/>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8" name="Google Shape;18;p2"/>
          <p:cNvSpPr/>
          <p:nvPr/>
        </p:nvSpPr>
        <p:spPr>
          <a:xfrm>
            <a:off x="-14700" y="5919900"/>
            <a:ext cx="122068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9" name="Google Shape;19;p2" descr="A close up of a logo&#10;&#10;Description automatically generated"/>
          <p:cNvPicPr preferRelativeResize="0"/>
          <p:nvPr/>
        </p:nvPicPr>
        <p:blipFill rotWithShape="1">
          <a:blip r:embed="rId2">
            <a:alphaModFix/>
          </a:blip>
          <a:srcRect/>
          <a:stretch/>
        </p:blipFill>
        <p:spPr>
          <a:xfrm>
            <a:off x="8472265" y="-86227"/>
            <a:ext cx="3612940" cy="1662276"/>
          </a:xfrm>
          <a:prstGeom prst="rect">
            <a:avLst/>
          </a:prstGeom>
          <a:noFill/>
          <a:ln>
            <a:noFill/>
          </a:ln>
        </p:spPr>
      </p:pic>
      <p:sp>
        <p:nvSpPr>
          <p:cNvPr id="20" name="Google Shape;20;p2"/>
          <p:cNvSpPr txBox="1"/>
          <p:nvPr/>
        </p:nvSpPr>
        <p:spPr>
          <a:xfrm>
            <a:off x="24" y="5919900"/>
            <a:ext cx="4762803"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Mission</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CIM is a nurturing ground for an individual’s holistic development to make effective contribution to the society in a dynamic environment</a:t>
            </a:r>
            <a:endParaRPr/>
          </a:p>
        </p:txBody>
      </p:sp>
      <p:sp>
        <p:nvSpPr>
          <p:cNvPr id="21" name="Google Shape;21;p2"/>
          <p:cNvSpPr txBox="1"/>
          <p:nvPr/>
        </p:nvSpPr>
        <p:spPr>
          <a:xfrm>
            <a:off x="4943872" y="5938887"/>
            <a:ext cx="2707602" cy="64109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Vision</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Excellence and Service</a:t>
            </a:r>
            <a:endParaRPr/>
          </a:p>
        </p:txBody>
      </p:sp>
      <p:sp>
        <p:nvSpPr>
          <p:cNvPr id="22" name="Google Shape;22;p2"/>
          <p:cNvSpPr txBox="1"/>
          <p:nvPr/>
        </p:nvSpPr>
        <p:spPr>
          <a:xfrm>
            <a:off x="8139987" y="5919900"/>
            <a:ext cx="3979201"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Core Values</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Faith in God |  Moral Uprightness</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 Love of Fellow Beings |  Social Responsibility | Pursuit of Excellence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23"/>
        <p:cNvGrpSpPr/>
        <p:nvPr/>
      </p:nvGrpSpPr>
      <p:grpSpPr>
        <a:xfrm>
          <a:off x="0" y="0"/>
          <a:ext cx="0" cy="0"/>
          <a:chOff x="0" y="0"/>
          <a:chExt cx="0" cy="0"/>
        </a:xfrm>
      </p:grpSpPr>
      <p:sp>
        <p:nvSpPr>
          <p:cNvPr id="24" name="Google Shape;24;p3"/>
          <p:cNvSpPr/>
          <p:nvPr/>
        </p:nvSpPr>
        <p:spPr>
          <a:xfrm>
            <a:off x="-14700" y="6347774"/>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25" name="Google Shape;25;p3"/>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26" name="Google Shape;26;p3"/>
          <p:cNvSpPr txBox="1">
            <a:spLocks noGrp="1"/>
          </p:cNvSpPr>
          <p:nvPr>
            <p:ph type="body" idx="1"/>
          </p:nvPr>
        </p:nvSpPr>
        <p:spPr>
          <a:xfrm>
            <a:off x="609600" y="1600200"/>
            <a:ext cx="10972800" cy="4747574"/>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0066CC"/>
              </a:buClr>
              <a:buSzPts val="3000"/>
              <a:buFont typeface="Noto Sans Symbols"/>
              <a:buChar char="▪"/>
              <a:defRPr>
                <a:solidFill>
                  <a:srgbClr val="0070C0"/>
                </a:solidFill>
              </a:defRPr>
            </a:lvl1pPr>
            <a:lvl2pPr marL="914400" lvl="1" indent="-381000" algn="l">
              <a:lnSpc>
                <a:spcPct val="100000"/>
              </a:lnSpc>
              <a:spcBef>
                <a:spcPts val="480"/>
              </a:spcBef>
              <a:spcAft>
                <a:spcPts val="0"/>
              </a:spcAft>
              <a:buClr>
                <a:srgbClr val="0066CC"/>
              </a:buClr>
              <a:buSzPts val="2400"/>
              <a:buFont typeface="Noto Sans Symbols"/>
              <a:buChar char="▪"/>
              <a:defRPr>
                <a:solidFill>
                  <a:srgbClr val="0070C0"/>
                </a:solidFill>
              </a:defRPr>
            </a:lvl2pPr>
            <a:lvl3pPr marL="1371600" lvl="2" indent="-381000" algn="l">
              <a:lnSpc>
                <a:spcPct val="100000"/>
              </a:lnSpc>
              <a:spcBef>
                <a:spcPts val="480"/>
              </a:spcBef>
              <a:spcAft>
                <a:spcPts val="0"/>
              </a:spcAft>
              <a:buClr>
                <a:srgbClr val="0066CC"/>
              </a:buClr>
              <a:buSzPts val="2400"/>
              <a:buFont typeface="Noto Sans Symbols"/>
              <a:buChar char="▪"/>
              <a:defRPr>
                <a:solidFill>
                  <a:srgbClr val="0070C0"/>
                </a:solidFill>
              </a:defRPr>
            </a:lvl3pPr>
            <a:lvl4pPr marL="1828800" lvl="3" indent="-342900" algn="l">
              <a:lnSpc>
                <a:spcPct val="100000"/>
              </a:lnSpc>
              <a:spcBef>
                <a:spcPts val="360"/>
              </a:spcBef>
              <a:spcAft>
                <a:spcPts val="0"/>
              </a:spcAft>
              <a:buClr>
                <a:srgbClr val="0066CC"/>
              </a:buClr>
              <a:buSzPts val="1800"/>
              <a:buFont typeface="Noto Sans Symbols"/>
              <a:buChar char="▪"/>
              <a:defRPr>
                <a:solidFill>
                  <a:srgbClr val="0070C0"/>
                </a:solidFill>
              </a:defRPr>
            </a:lvl4pPr>
            <a:lvl5pPr marL="2286000" lvl="4" indent="-342900" algn="l">
              <a:lnSpc>
                <a:spcPct val="100000"/>
              </a:lnSpc>
              <a:spcBef>
                <a:spcPts val="360"/>
              </a:spcBef>
              <a:spcAft>
                <a:spcPts val="0"/>
              </a:spcAft>
              <a:buClr>
                <a:srgbClr val="0066CC"/>
              </a:buClr>
              <a:buSzPts val="1800"/>
              <a:buFont typeface="Noto Sans Symbols"/>
              <a:buChar char="▪"/>
              <a:defRPr>
                <a:solidFill>
                  <a:srgbClr val="0070C0"/>
                </a:solidFill>
              </a:defRPr>
            </a:lvl5pPr>
            <a:lvl6pPr marL="2743200" lvl="5" indent="-228600" algn="l">
              <a:lnSpc>
                <a:spcPct val="100000"/>
              </a:lnSpc>
              <a:spcBef>
                <a:spcPts val="360"/>
              </a:spcBef>
              <a:spcAft>
                <a:spcPts val="0"/>
              </a:spcAft>
              <a:buSzPts val="1800"/>
              <a:buNone/>
              <a:defRPr/>
            </a:lvl6pPr>
            <a:lvl7pPr marL="3200400" lvl="6" indent="-228600" algn="l">
              <a:lnSpc>
                <a:spcPct val="100000"/>
              </a:lnSpc>
              <a:spcBef>
                <a:spcPts val="360"/>
              </a:spcBef>
              <a:spcAft>
                <a:spcPts val="0"/>
              </a:spcAft>
              <a:buSzPts val="1800"/>
              <a:buNone/>
              <a:defRPr/>
            </a:lvl7pPr>
            <a:lvl8pPr marL="3657600" lvl="7" indent="-228600" algn="l">
              <a:lnSpc>
                <a:spcPct val="100000"/>
              </a:lnSpc>
              <a:spcBef>
                <a:spcPts val="360"/>
              </a:spcBef>
              <a:spcAft>
                <a:spcPts val="0"/>
              </a:spcAft>
              <a:buSzPts val="1800"/>
              <a:buNone/>
              <a:defRPr/>
            </a:lvl8pPr>
            <a:lvl9pPr marL="4114800" lvl="8" indent="-228600" algn="l">
              <a:lnSpc>
                <a:spcPct val="100000"/>
              </a:lnSpc>
              <a:spcBef>
                <a:spcPts val="360"/>
              </a:spcBef>
              <a:spcAft>
                <a:spcPts val="0"/>
              </a:spcAft>
              <a:buSzPts val="1800"/>
              <a:buNone/>
              <a:defRPr/>
            </a:lvl9pPr>
          </a:lstStyle>
          <a:p>
            <a:endParaRPr/>
          </a:p>
        </p:txBody>
      </p:sp>
      <p:sp>
        <p:nvSpPr>
          <p:cNvPr id="27" name="Google Shape;27;p3"/>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Arial"/>
              <a:buNone/>
              <a:defRPr>
                <a:solidFill>
                  <a:srgbClr val="0070C0"/>
                </a:solidFil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8" name="Google Shape;28;p3"/>
          <p:cNvSpPr/>
          <p:nvPr/>
        </p:nvSpPr>
        <p:spPr>
          <a:xfrm rot="10800000">
            <a:off x="7745016" y="275"/>
            <a:ext cx="4471664"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txBox="1"/>
          <p:nvPr/>
        </p:nvSpPr>
        <p:spPr>
          <a:xfrm>
            <a:off x="3935760" y="6453336"/>
            <a:ext cx="5273080" cy="29078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2000"/>
              <a:buFont typeface="Georgia"/>
              <a:buNone/>
            </a:pPr>
            <a:r>
              <a:rPr lang="en-US" sz="2000" b="0" i="0" u="none" strike="noStrike" cap="none">
                <a:solidFill>
                  <a:srgbClr val="FFFFFF"/>
                </a:solidFill>
                <a:latin typeface="Georgia"/>
                <a:ea typeface="Georgia"/>
                <a:cs typeface="Georgia"/>
                <a:sym typeface="Georgia"/>
              </a:rPr>
              <a:t>Excellence &amp; Service</a:t>
            </a:r>
            <a:endParaRPr/>
          </a:p>
        </p:txBody>
      </p:sp>
      <p:sp>
        <p:nvSpPr>
          <p:cNvPr id="30" name="Google Shape;30;p3"/>
          <p:cNvSpPr txBox="1"/>
          <p:nvPr/>
        </p:nvSpPr>
        <p:spPr>
          <a:xfrm>
            <a:off x="8184232" y="136076"/>
            <a:ext cx="3806882" cy="364802"/>
          </a:xfrm>
          <a:prstGeom prst="rect">
            <a:avLst/>
          </a:prstGeom>
          <a:noFill/>
          <a:ln>
            <a:noFill/>
          </a:ln>
        </p:spPr>
        <p:txBody>
          <a:bodyPr spcFirstLastPara="1" wrap="square" lIns="91425" tIns="91425" rIns="91425" bIns="91425" anchor="ctr" anchorCtr="0">
            <a:noAutofit/>
          </a:bodyPr>
          <a:lstStyle/>
          <a:p>
            <a:pPr marL="0" marR="0" lvl="0" indent="0" algn="ctr" rtl="0">
              <a:lnSpc>
                <a:spcPct val="120000"/>
              </a:lnSpc>
              <a:spcBef>
                <a:spcPts val="0"/>
              </a:spcBef>
              <a:spcAft>
                <a:spcPts val="0"/>
              </a:spcAft>
              <a:buClr>
                <a:srgbClr val="FFFFFF"/>
              </a:buClr>
              <a:buSzPts val="1800"/>
              <a:buFont typeface="Georgia"/>
              <a:buNone/>
            </a:pPr>
            <a:r>
              <a:rPr lang="en-US" sz="1800" b="0" i="0" u="none" strike="noStrike" cap="none">
                <a:solidFill>
                  <a:srgbClr val="FFFFFF"/>
                </a:solidFill>
                <a:latin typeface="Georgia"/>
                <a:ea typeface="Georgia"/>
                <a:cs typeface="Georgia"/>
                <a:sym typeface="Georgia"/>
              </a:rPr>
              <a:t>CHRIST (Deemed to be University)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37"/>
        <p:cNvGrpSpPr/>
        <p:nvPr/>
      </p:nvGrpSpPr>
      <p:grpSpPr>
        <a:xfrm>
          <a:off x="0" y="0"/>
          <a:ext cx="0" cy="0"/>
          <a:chOff x="0" y="0"/>
          <a:chExt cx="0" cy="0"/>
        </a:xfrm>
      </p:grpSpPr>
      <p:sp>
        <p:nvSpPr>
          <p:cNvPr id="38" name="Google Shape;38;p5"/>
          <p:cNvSpPr txBox="1"/>
          <p:nvPr/>
        </p:nvSpPr>
        <p:spPr>
          <a:xfrm>
            <a:off x="4457600" y="6431139"/>
            <a:ext cx="3276800" cy="289800"/>
          </a:xfrm>
          <a:prstGeom prst="rect">
            <a:avLst/>
          </a:prstGeom>
          <a:noFill/>
          <a:ln>
            <a:noFill/>
          </a:ln>
        </p:spPr>
        <p:txBody>
          <a:bodyPr spcFirstLastPara="1" wrap="square" lIns="68550" tIns="68550" rIns="68550" bIns="68550" anchor="ctr" anchorCtr="0">
            <a:noAutofit/>
          </a:bodyPr>
          <a:lstStyle/>
          <a:p>
            <a:pPr marL="0" marR="0" lvl="0" indent="0" algn="ctr" rtl="0">
              <a:lnSpc>
                <a:spcPct val="100000"/>
              </a:lnSpc>
              <a:spcBef>
                <a:spcPts val="0"/>
              </a:spcBef>
              <a:spcAft>
                <a:spcPts val="0"/>
              </a:spcAft>
              <a:buClr>
                <a:srgbClr val="FFFFFF"/>
              </a:buClr>
              <a:buSzPts val="1050"/>
              <a:buFont typeface="Georgia"/>
              <a:buNone/>
            </a:pPr>
            <a:r>
              <a:rPr lang="en-US" sz="1050" b="0" i="0" u="none" strike="noStrike" cap="none">
                <a:solidFill>
                  <a:srgbClr val="FFFFFF"/>
                </a:solidFill>
                <a:latin typeface="Georgia"/>
                <a:ea typeface="Georgia"/>
                <a:cs typeface="Georgia"/>
                <a:sym typeface="Georgia"/>
              </a:rPr>
              <a:t>Excellence and Service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1" name="Google Shape;41;p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11409057" y="6333137"/>
            <a:ext cx="731599" cy="524699"/>
          </a:xfrm>
          <a:prstGeom prst="rect">
            <a:avLst/>
          </a:prstGeom>
          <a:noFill/>
          <a:ln>
            <a:noFill/>
          </a:ln>
        </p:spPr>
        <p:txBody>
          <a:bodyPr spcFirstLastPara="1" wrap="square" lIns="91425" tIns="91425" rIns="91425" bIns="91425" anchor="ctr" anchorCtr="0">
            <a:noAutofit/>
          </a:bodyPr>
          <a:lstStyle>
            <a:lvl1pPr marL="0" lvl="0" indent="0" algn="l">
              <a:lnSpc>
                <a:spcPct val="100000"/>
              </a:lnSpc>
              <a:spcBef>
                <a:spcPts val="0"/>
              </a:spcBef>
              <a:spcAft>
                <a:spcPts val="0"/>
              </a:spcAft>
              <a:buClr>
                <a:srgbClr val="000000"/>
              </a:buClr>
              <a:buSzPts val="1400"/>
              <a:buFont typeface="Arial"/>
              <a:buNone/>
              <a:defRPr/>
            </a:lvl1pPr>
            <a:lvl2pPr marL="0" lvl="1" indent="0" algn="l">
              <a:lnSpc>
                <a:spcPct val="100000"/>
              </a:lnSpc>
              <a:spcBef>
                <a:spcPts val="0"/>
              </a:spcBef>
              <a:spcAft>
                <a:spcPts val="0"/>
              </a:spcAft>
              <a:buClr>
                <a:srgbClr val="000000"/>
              </a:buClr>
              <a:buSzPts val="1400"/>
              <a:buFont typeface="Arial"/>
              <a:buNone/>
              <a:defRPr/>
            </a:lvl2pPr>
            <a:lvl3pPr marL="0" lvl="2" indent="0" algn="l">
              <a:lnSpc>
                <a:spcPct val="100000"/>
              </a:lnSpc>
              <a:spcBef>
                <a:spcPts val="0"/>
              </a:spcBef>
              <a:spcAft>
                <a:spcPts val="0"/>
              </a:spcAft>
              <a:buClr>
                <a:srgbClr val="000000"/>
              </a:buClr>
              <a:buSzPts val="1400"/>
              <a:buFont typeface="Arial"/>
              <a:buNone/>
              <a:defRPr/>
            </a:lvl3pPr>
            <a:lvl4pPr marL="0" lvl="3" indent="0" algn="l">
              <a:lnSpc>
                <a:spcPct val="100000"/>
              </a:lnSpc>
              <a:spcBef>
                <a:spcPts val="0"/>
              </a:spcBef>
              <a:spcAft>
                <a:spcPts val="0"/>
              </a:spcAft>
              <a:buClr>
                <a:srgbClr val="000000"/>
              </a:buClr>
              <a:buSzPts val="1400"/>
              <a:buFont typeface="Arial"/>
              <a:buNone/>
              <a:defRPr/>
            </a:lvl4pPr>
            <a:lvl5pPr marL="0" lvl="4" indent="0" algn="l">
              <a:lnSpc>
                <a:spcPct val="100000"/>
              </a:lnSpc>
              <a:spcBef>
                <a:spcPts val="0"/>
              </a:spcBef>
              <a:spcAft>
                <a:spcPts val="0"/>
              </a:spcAft>
              <a:buClr>
                <a:srgbClr val="000000"/>
              </a:buClr>
              <a:buSzPts val="1400"/>
              <a:buFont typeface="Arial"/>
              <a:buNone/>
              <a:defRPr/>
            </a:lvl5pPr>
            <a:lvl6pPr marL="0" lvl="5" indent="0" algn="l">
              <a:lnSpc>
                <a:spcPct val="100000"/>
              </a:lnSpc>
              <a:spcBef>
                <a:spcPts val="0"/>
              </a:spcBef>
              <a:spcAft>
                <a:spcPts val="0"/>
              </a:spcAft>
              <a:buClr>
                <a:srgbClr val="000000"/>
              </a:buClr>
              <a:buSzPts val="1400"/>
              <a:buFont typeface="Arial"/>
              <a:buNone/>
              <a:defRPr/>
            </a:lvl6pPr>
            <a:lvl7pPr marL="0" lvl="6" indent="0" algn="l">
              <a:lnSpc>
                <a:spcPct val="100000"/>
              </a:lnSpc>
              <a:spcBef>
                <a:spcPts val="0"/>
              </a:spcBef>
              <a:spcAft>
                <a:spcPts val="0"/>
              </a:spcAft>
              <a:buClr>
                <a:srgbClr val="000000"/>
              </a:buClr>
              <a:buSzPts val="1400"/>
              <a:buFont typeface="Arial"/>
              <a:buNone/>
              <a:defRPr/>
            </a:lvl7pPr>
            <a:lvl8pPr marL="0" lvl="7" indent="0" algn="l">
              <a:lnSpc>
                <a:spcPct val="100000"/>
              </a:lnSpc>
              <a:spcBef>
                <a:spcPts val="0"/>
              </a:spcBef>
              <a:spcAft>
                <a:spcPts val="0"/>
              </a:spcAft>
              <a:buClr>
                <a:srgbClr val="000000"/>
              </a:buClr>
              <a:buSzPts val="1400"/>
              <a:buFont typeface="Arial"/>
              <a:buNone/>
              <a:defRPr/>
            </a:lvl8pPr>
            <a:lvl9pPr marL="0" lvl="8" indent="0" algn="l">
              <a:lnSpc>
                <a:spcPct val="100000"/>
              </a:lnSpc>
              <a:spcBef>
                <a:spcPts val="0"/>
              </a:spcBef>
              <a:spcAft>
                <a:spcPts val="0"/>
              </a:spcAft>
              <a:buClr>
                <a:srgbClr val="000000"/>
              </a:buClr>
              <a:buSzPts val="1400"/>
              <a:buFont typeface="Arial"/>
              <a:buNone/>
              <a:defRPr/>
            </a:lvl9pPr>
          </a:lstStyle>
          <a:p>
            <a:pPr marL="0" lvl="0" indent="0" algn="l" rtl="0">
              <a:spcBef>
                <a:spcPts val="0"/>
              </a:spcBef>
              <a:spcAft>
                <a:spcPts val="0"/>
              </a:spcAft>
              <a:buNone/>
            </a:pPr>
            <a:fld id="{00000000-1234-1234-1234-123412341234}" type="slidenum">
              <a:rPr lang="en-US"/>
              <a:t>‹#›</a:t>
            </a:fld>
            <a:endParaRPr/>
          </a:p>
        </p:txBody>
      </p:sp>
      <p:sp>
        <p:nvSpPr>
          <p:cNvPr id="44" name="Google Shape;44;p6"/>
          <p:cNvSpPr txBox="1">
            <a:spLocks noGrp="1"/>
          </p:cNvSpPr>
          <p:nvPr>
            <p:ph type="body" idx="1"/>
          </p:nvPr>
        </p:nvSpPr>
        <p:spPr>
          <a:xfrm>
            <a:off x="902207" y="2679192"/>
            <a:ext cx="5096256" cy="3447288"/>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600"/>
              </a:spcBef>
              <a:spcAft>
                <a:spcPts val="0"/>
              </a:spcAft>
              <a:buSzPts val="1800"/>
              <a:buNone/>
              <a:defRPr/>
            </a:lvl1pPr>
            <a:lvl2pPr marL="914400" lvl="1" indent="-228600" algn="l">
              <a:lnSpc>
                <a:spcPct val="100000"/>
              </a:lnSpc>
              <a:spcBef>
                <a:spcPts val="480"/>
              </a:spcBef>
              <a:spcAft>
                <a:spcPts val="0"/>
              </a:spcAft>
              <a:buSzPts val="1800"/>
              <a:buNone/>
              <a:defRPr/>
            </a:lvl2pPr>
            <a:lvl3pPr marL="1371600" lvl="2" indent="-228600" algn="l">
              <a:lnSpc>
                <a:spcPct val="100000"/>
              </a:lnSpc>
              <a:spcBef>
                <a:spcPts val="480"/>
              </a:spcBef>
              <a:spcAft>
                <a:spcPts val="0"/>
              </a:spcAft>
              <a:buSzPts val="1800"/>
              <a:buNone/>
              <a:defRPr/>
            </a:lvl3pPr>
            <a:lvl4pPr marL="1828800" lvl="3" indent="-228600" algn="l">
              <a:lnSpc>
                <a:spcPct val="100000"/>
              </a:lnSpc>
              <a:spcBef>
                <a:spcPts val="360"/>
              </a:spcBef>
              <a:spcAft>
                <a:spcPts val="0"/>
              </a:spcAft>
              <a:buSzPts val="1800"/>
              <a:buNone/>
              <a:defRPr/>
            </a:lvl4pPr>
            <a:lvl5pPr marL="2286000" lvl="4" indent="-228600" algn="l">
              <a:lnSpc>
                <a:spcPct val="100000"/>
              </a:lnSpc>
              <a:spcBef>
                <a:spcPts val="360"/>
              </a:spcBef>
              <a:spcAft>
                <a:spcPts val="0"/>
              </a:spcAft>
              <a:buSzPts val="1800"/>
              <a:buNone/>
              <a:defRPr/>
            </a:lvl5pPr>
            <a:lvl6pPr marL="2743200" lvl="5" indent="-228600" algn="l">
              <a:lnSpc>
                <a:spcPct val="100000"/>
              </a:lnSpc>
              <a:spcBef>
                <a:spcPts val="360"/>
              </a:spcBef>
              <a:spcAft>
                <a:spcPts val="0"/>
              </a:spcAft>
              <a:buSzPts val="1800"/>
              <a:buNone/>
              <a:defRPr/>
            </a:lvl6pPr>
            <a:lvl7pPr marL="3200400" lvl="6" indent="-228600" algn="l">
              <a:lnSpc>
                <a:spcPct val="100000"/>
              </a:lnSpc>
              <a:spcBef>
                <a:spcPts val="360"/>
              </a:spcBef>
              <a:spcAft>
                <a:spcPts val="0"/>
              </a:spcAft>
              <a:buSzPts val="1800"/>
              <a:buNone/>
              <a:defRPr/>
            </a:lvl7pPr>
            <a:lvl8pPr marL="3657600" lvl="7" indent="-228600" algn="l">
              <a:lnSpc>
                <a:spcPct val="100000"/>
              </a:lnSpc>
              <a:spcBef>
                <a:spcPts val="360"/>
              </a:spcBef>
              <a:spcAft>
                <a:spcPts val="0"/>
              </a:spcAft>
              <a:buSzPts val="1800"/>
              <a:buNone/>
              <a:defRPr/>
            </a:lvl8pPr>
            <a:lvl9pPr marL="4114800" lvl="8" indent="-228600" algn="l">
              <a:lnSpc>
                <a:spcPct val="100000"/>
              </a:lnSpc>
              <a:spcBef>
                <a:spcPts val="360"/>
              </a:spcBef>
              <a:spcAft>
                <a:spcPts val="0"/>
              </a:spcAft>
              <a:buSzPts val="1800"/>
              <a:buNone/>
              <a:defRPr/>
            </a:lvl9pPr>
          </a:lstStyle>
          <a:p>
            <a:endParaRPr/>
          </a:p>
        </p:txBody>
      </p:sp>
      <p:sp>
        <p:nvSpPr>
          <p:cNvPr id="45" name="Google Shape;45;p6"/>
          <p:cNvSpPr txBox="1">
            <a:spLocks noGrp="1"/>
          </p:cNvSpPr>
          <p:nvPr>
            <p:ph type="body" idx="2"/>
          </p:nvPr>
        </p:nvSpPr>
        <p:spPr>
          <a:xfrm>
            <a:off x="6193536" y="2679192"/>
            <a:ext cx="5096256" cy="3447288"/>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600"/>
              </a:spcBef>
              <a:spcAft>
                <a:spcPts val="0"/>
              </a:spcAft>
              <a:buSzPts val="1800"/>
              <a:buNone/>
              <a:defRPr/>
            </a:lvl1pPr>
            <a:lvl2pPr marL="914400" lvl="1" indent="-228600" algn="l">
              <a:lnSpc>
                <a:spcPct val="100000"/>
              </a:lnSpc>
              <a:spcBef>
                <a:spcPts val="480"/>
              </a:spcBef>
              <a:spcAft>
                <a:spcPts val="0"/>
              </a:spcAft>
              <a:buSzPts val="1800"/>
              <a:buNone/>
              <a:defRPr/>
            </a:lvl2pPr>
            <a:lvl3pPr marL="1371600" lvl="2" indent="-228600" algn="l">
              <a:lnSpc>
                <a:spcPct val="100000"/>
              </a:lnSpc>
              <a:spcBef>
                <a:spcPts val="480"/>
              </a:spcBef>
              <a:spcAft>
                <a:spcPts val="0"/>
              </a:spcAft>
              <a:buSzPts val="1800"/>
              <a:buNone/>
              <a:defRPr/>
            </a:lvl3pPr>
            <a:lvl4pPr marL="1828800" lvl="3" indent="-228600" algn="l">
              <a:lnSpc>
                <a:spcPct val="100000"/>
              </a:lnSpc>
              <a:spcBef>
                <a:spcPts val="360"/>
              </a:spcBef>
              <a:spcAft>
                <a:spcPts val="0"/>
              </a:spcAft>
              <a:buSzPts val="1800"/>
              <a:buNone/>
              <a:defRPr/>
            </a:lvl4pPr>
            <a:lvl5pPr marL="2286000" lvl="4" indent="-228600" algn="l">
              <a:lnSpc>
                <a:spcPct val="100000"/>
              </a:lnSpc>
              <a:spcBef>
                <a:spcPts val="360"/>
              </a:spcBef>
              <a:spcAft>
                <a:spcPts val="0"/>
              </a:spcAft>
              <a:buSzPts val="1800"/>
              <a:buNone/>
              <a:defRPr/>
            </a:lvl5pPr>
            <a:lvl6pPr marL="2743200" lvl="5" indent="-228600" algn="l">
              <a:lnSpc>
                <a:spcPct val="100000"/>
              </a:lnSpc>
              <a:spcBef>
                <a:spcPts val="360"/>
              </a:spcBef>
              <a:spcAft>
                <a:spcPts val="0"/>
              </a:spcAft>
              <a:buSzPts val="1800"/>
              <a:buNone/>
              <a:defRPr/>
            </a:lvl6pPr>
            <a:lvl7pPr marL="3200400" lvl="6" indent="-228600" algn="l">
              <a:lnSpc>
                <a:spcPct val="100000"/>
              </a:lnSpc>
              <a:spcBef>
                <a:spcPts val="360"/>
              </a:spcBef>
              <a:spcAft>
                <a:spcPts val="0"/>
              </a:spcAft>
              <a:buSzPts val="1800"/>
              <a:buNone/>
              <a:defRPr/>
            </a:lvl7pPr>
            <a:lvl8pPr marL="3657600" lvl="7" indent="-228600" algn="l">
              <a:lnSpc>
                <a:spcPct val="100000"/>
              </a:lnSpc>
              <a:spcBef>
                <a:spcPts val="360"/>
              </a:spcBef>
              <a:spcAft>
                <a:spcPts val="0"/>
              </a:spcAft>
              <a:buSzPts val="1800"/>
              <a:buNone/>
              <a:defRPr/>
            </a:lvl8pPr>
            <a:lvl9pPr marL="4114800" lvl="8" indent="-228600" algn="l">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2">
  <p:cSld name="Blank-2">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4"/>
          <p:cNvSpPr/>
          <p:nvPr/>
        </p:nvSpPr>
        <p:spPr>
          <a:xfrm>
            <a:off x="-14700" y="6347774"/>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33" name="Google Shape;33;p4"/>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34" name="Google Shape;34;p4"/>
          <p:cNvSpPr txBox="1"/>
          <p:nvPr/>
        </p:nvSpPr>
        <p:spPr>
          <a:xfrm>
            <a:off x="3935760" y="6453336"/>
            <a:ext cx="5273080" cy="29078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2000"/>
              <a:buFont typeface="Georgia"/>
              <a:buNone/>
            </a:pPr>
            <a:r>
              <a:rPr lang="en-US" sz="2000" b="0" i="0" u="none" strike="noStrike" cap="none">
                <a:solidFill>
                  <a:srgbClr val="FFFFFF"/>
                </a:solidFill>
                <a:latin typeface="Georgia"/>
                <a:ea typeface="Georgia"/>
                <a:cs typeface="Georgia"/>
                <a:sym typeface="Georgia"/>
              </a:rPr>
              <a:t>Excellence &amp; Service</a:t>
            </a:r>
            <a:endParaRPr/>
          </a:p>
        </p:txBody>
      </p:sp>
      <p:sp>
        <p:nvSpPr>
          <p:cNvPr id="35" name="Google Shape;35;p4"/>
          <p:cNvSpPr/>
          <p:nvPr/>
        </p:nvSpPr>
        <p:spPr>
          <a:xfrm rot="10800000">
            <a:off x="7745016" y="275"/>
            <a:ext cx="4471664"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txBox="1"/>
          <p:nvPr/>
        </p:nvSpPr>
        <p:spPr>
          <a:xfrm>
            <a:off x="8184232" y="136076"/>
            <a:ext cx="3806882" cy="364802"/>
          </a:xfrm>
          <a:prstGeom prst="rect">
            <a:avLst/>
          </a:prstGeom>
          <a:noFill/>
          <a:ln>
            <a:noFill/>
          </a:ln>
        </p:spPr>
        <p:txBody>
          <a:bodyPr spcFirstLastPara="1" wrap="square" lIns="91425" tIns="91425" rIns="91425" bIns="91425" anchor="ctr" anchorCtr="0">
            <a:noAutofit/>
          </a:bodyPr>
          <a:lstStyle/>
          <a:p>
            <a:pPr marL="0" marR="0" lvl="0" indent="0" algn="ctr" rtl="0">
              <a:lnSpc>
                <a:spcPct val="120000"/>
              </a:lnSpc>
              <a:spcBef>
                <a:spcPts val="0"/>
              </a:spcBef>
              <a:spcAft>
                <a:spcPts val="0"/>
              </a:spcAft>
              <a:buClr>
                <a:srgbClr val="FFFFFF"/>
              </a:buClr>
              <a:buSzPts val="1800"/>
              <a:buFont typeface="Georgia"/>
              <a:buNone/>
            </a:pPr>
            <a:r>
              <a:rPr lang="en-US" sz="1800" b="0" i="0" u="none" strike="noStrike" cap="none">
                <a:solidFill>
                  <a:srgbClr val="FFFFFF"/>
                </a:solidFill>
                <a:latin typeface="Georgia"/>
                <a:ea typeface="Georgia"/>
                <a:cs typeface="Georgia"/>
                <a:sym typeface="Georgia"/>
              </a:rPr>
              <a:t>CHRIST (Deemed to be University)</a:t>
            </a:r>
            <a:endParaRPr/>
          </a:p>
        </p:txBody>
      </p:sp>
    </p:spTree>
    <p:extLst>
      <p:ext uri="{BB962C8B-B14F-4D97-AF65-F5344CB8AC3E}">
        <p14:creationId xmlns:p14="http://schemas.microsoft.com/office/powerpoint/2010/main" val="39783931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spcBef>
                <a:spcPts val="0"/>
              </a:spcBef>
              <a:spcAft>
                <a:spcPts val="0"/>
              </a:spcAft>
              <a:buClr>
                <a:schemeClr val="dk1"/>
              </a:buClr>
              <a:buSzPts val="3600"/>
              <a:buFont typeface="Arial"/>
              <a:buNone/>
              <a:defRPr sz="3600" b="1">
                <a:solidFill>
                  <a:schemeClr val="dk1"/>
                </a:solidFill>
              </a:defRPr>
            </a:lvl2pPr>
            <a:lvl3pPr lvl="2">
              <a:spcBef>
                <a:spcPts val="0"/>
              </a:spcBef>
              <a:spcAft>
                <a:spcPts val="0"/>
              </a:spcAft>
              <a:buClr>
                <a:schemeClr val="dk1"/>
              </a:buClr>
              <a:buSzPts val="3600"/>
              <a:buFont typeface="Arial"/>
              <a:buNone/>
              <a:defRPr sz="3600" b="1">
                <a:solidFill>
                  <a:schemeClr val="dk1"/>
                </a:solidFill>
              </a:defRPr>
            </a:lvl3pPr>
            <a:lvl4pPr lvl="3">
              <a:spcBef>
                <a:spcPts val="0"/>
              </a:spcBef>
              <a:spcAft>
                <a:spcPts val="0"/>
              </a:spcAft>
              <a:buClr>
                <a:schemeClr val="dk1"/>
              </a:buClr>
              <a:buSzPts val="3600"/>
              <a:buFont typeface="Arial"/>
              <a:buNone/>
              <a:defRPr sz="3600" b="1">
                <a:solidFill>
                  <a:schemeClr val="dk1"/>
                </a:solidFill>
              </a:defRPr>
            </a:lvl4pPr>
            <a:lvl5pPr lvl="4">
              <a:spcBef>
                <a:spcPts val="0"/>
              </a:spcBef>
              <a:spcAft>
                <a:spcPts val="0"/>
              </a:spcAft>
              <a:buClr>
                <a:schemeClr val="dk1"/>
              </a:buClr>
              <a:buSzPts val="3600"/>
              <a:buFont typeface="Arial"/>
              <a:buNone/>
              <a:defRPr sz="3600" b="1">
                <a:solidFill>
                  <a:schemeClr val="dk1"/>
                </a:solidFill>
              </a:defRPr>
            </a:lvl5pPr>
            <a:lvl6pPr lvl="5">
              <a:spcBef>
                <a:spcPts val="0"/>
              </a:spcBef>
              <a:spcAft>
                <a:spcPts val="0"/>
              </a:spcAft>
              <a:buClr>
                <a:schemeClr val="dk1"/>
              </a:buClr>
              <a:buSzPts val="3600"/>
              <a:buFont typeface="Arial"/>
              <a:buNone/>
              <a:defRPr sz="3600" b="1">
                <a:solidFill>
                  <a:schemeClr val="dk1"/>
                </a:solidFill>
              </a:defRPr>
            </a:lvl6pPr>
            <a:lvl7pPr lvl="6">
              <a:spcBef>
                <a:spcPts val="0"/>
              </a:spcBef>
              <a:spcAft>
                <a:spcPts val="0"/>
              </a:spcAft>
              <a:buClr>
                <a:schemeClr val="dk1"/>
              </a:buClr>
              <a:buSzPts val="3600"/>
              <a:buFont typeface="Arial"/>
              <a:buNone/>
              <a:defRPr sz="3600" b="1">
                <a:solidFill>
                  <a:schemeClr val="dk1"/>
                </a:solidFill>
              </a:defRPr>
            </a:lvl7pPr>
            <a:lvl8pPr lvl="7">
              <a:spcBef>
                <a:spcPts val="0"/>
              </a:spcBef>
              <a:spcAft>
                <a:spcPts val="0"/>
              </a:spcAft>
              <a:buClr>
                <a:schemeClr val="dk1"/>
              </a:buClr>
              <a:buSzPts val="3600"/>
              <a:buFont typeface="Arial"/>
              <a:buNone/>
              <a:defRPr sz="3600" b="1">
                <a:solidFill>
                  <a:schemeClr val="dk1"/>
                </a:solidFill>
              </a:defRPr>
            </a:lvl8pPr>
            <a:lvl9pPr lvl="8">
              <a:spcBef>
                <a:spcPts val="0"/>
              </a:spcBef>
              <a:spcAft>
                <a:spcPts val="0"/>
              </a:spcAft>
              <a:buClr>
                <a:schemeClr val="dk1"/>
              </a:buClr>
              <a:buSzPts val="3600"/>
              <a:buFont typeface="Arial"/>
              <a:buNone/>
              <a:defRPr sz="3600" b="1">
                <a:solidFill>
                  <a:schemeClr val="dk1"/>
                </a:solidFill>
              </a:defRPr>
            </a:lvl9pPr>
          </a:lstStyle>
          <a:p>
            <a:endParaRPr/>
          </a:p>
        </p:txBody>
      </p:sp>
      <p:sp>
        <p:nvSpPr>
          <p:cNvPr id="11" name="Google Shape;11;p1"/>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60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1409057" y="6333137"/>
            <a:ext cx="731599" cy="52469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8"/>
          <p:cNvSpPr txBox="1"/>
          <p:nvPr/>
        </p:nvSpPr>
        <p:spPr>
          <a:xfrm>
            <a:off x="304800" y="1676400"/>
            <a:ext cx="11582400" cy="3600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70C0"/>
              </a:buClr>
              <a:buSzPts val="2400"/>
              <a:buFont typeface="Arial"/>
              <a:buNone/>
            </a:pPr>
            <a:r>
              <a:rPr lang="en-US" sz="2400" b="1" i="0" u="none" strike="noStrike" cap="none" dirty="0">
                <a:solidFill>
                  <a:srgbClr val="0070C0"/>
                </a:solidFill>
                <a:latin typeface="Arial"/>
                <a:ea typeface="Arial"/>
                <a:cs typeface="Arial"/>
                <a:sym typeface="Arial"/>
              </a:rPr>
              <a:t>Review III Presentation</a:t>
            </a:r>
            <a:endParaRPr dirty="0"/>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0070C0"/>
              </a:buClr>
              <a:buSzPts val="2400"/>
              <a:buFont typeface="Arial"/>
              <a:buNone/>
            </a:pPr>
            <a:r>
              <a:rPr lang="en-US" sz="2400" b="1" i="0" u="none" strike="noStrike" cap="none" dirty="0">
                <a:solidFill>
                  <a:srgbClr val="0070C0"/>
                </a:solidFill>
                <a:latin typeface="Arial"/>
                <a:ea typeface="Arial"/>
                <a:cs typeface="Arial"/>
                <a:sym typeface="Arial"/>
              </a:rPr>
              <a:t>     Title: Intelligent Approaches for Fault Forecasting in Cars</a:t>
            </a:r>
          </a:p>
          <a:p>
            <a:pPr marL="0" marR="0" lvl="0" indent="0" algn="ctr" rtl="0">
              <a:lnSpc>
                <a:spcPct val="100000"/>
              </a:lnSpc>
              <a:spcBef>
                <a:spcPts val="0"/>
              </a:spcBef>
              <a:spcAft>
                <a:spcPts val="0"/>
              </a:spcAft>
              <a:buClr>
                <a:srgbClr val="0070C0"/>
              </a:buClr>
              <a:buSzPts val="2400"/>
              <a:buFont typeface="Arial"/>
              <a:buNone/>
            </a:pPr>
            <a:endParaRPr dirty="0"/>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70C0"/>
                </a:solidFill>
                <a:latin typeface="Arial"/>
                <a:ea typeface="Arial"/>
                <a:cs typeface="Arial"/>
                <a:sym typeface="Arial"/>
              </a:rPr>
              <a:t>Student Name: Charan N</a:t>
            </a:r>
            <a:endParaRPr sz="200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70C0"/>
              </a:buClr>
              <a:buSzPts val="2000"/>
              <a:buFont typeface="Arial"/>
              <a:buNone/>
            </a:pPr>
            <a:r>
              <a:rPr lang="en-US" sz="2000" b="1" i="0" u="none" strike="noStrike" cap="none" dirty="0">
                <a:solidFill>
                  <a:srgbClr val="0070C0"/>
                </a:solidFill>
                <a:latin typeface="Arial"/>
                <a:ea typeface="Arial"/>
                <a:cs typeface="Arial"/>
                <a:sym typeface="Arial"/>
              </a:rPr>
              <a:t>Research Guides: Mr. Alwin Joseph, Dr. Ramesh</a:t>
            </a:r>
            <a:endParaRPr dirty="0"/>
          </a:p>
          <a:p>
            <a:pPr marL="0" marR="0" lvl="0" indent="0" algn="l" rtl="0">
              <a:lnSpc>
                <a:spcPct val="100000"/>
              </a:lnSpc>
              <a:spcBef>
                <a:spcPts val="0"/>
              </a:spcBef>
              <a:spcAft>
                <a:spcPts val="0"/>
              </a:spcAft>
              <a:buClr>
                <a:srgbClr val="0070C0"/>
              </a:buClr>
              <a:buSzPts val="2000"/>
              <a:buFont typeface="Arial"/>
              <a:buNone/>
            </a:pPr>
            <a:r>
              <a:rPr lang="en-US" sz="2000" b="1" i="0" u="none" strike="noStrike" cap="none" dirty="0">
                <a:solidFill>
                  <a:srgbClr val="0070C0"/>
                </a:solidFill>
                <a:latin typeface="Arial"/>
                <a:ea typeface="Arial"/>
                <a:cs typeface="Arial"/>
                <a:sym typeface="Arial"/>
              </a:rPr>
              <a:t>Date: 22/09/2023</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body" idx="1"/>
          </p:nvPr>
        </p:nvSpPr>
        <p:spPr>
          <a:xfrm>
            <a:off x="609600" y="1495450"/>
            <a:ext cx="10972800" cy="4747574"/>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rPr>
              <a:t>To summarize, fault prediction in automobiles holds great promise for improving vehicle safety, reliability, and maintenance efficiency. </a:t>
            </a:r>
          </a:p>
          <a:p>
            <a:pPr marL="533400" indent="-342900" algn="just">
              <a:spcBef>
                <a:spcPts val="0"/>
              </a:spcBef>
            </a:pPr>
            <a:endParaRPr lang="en-US" sz="2400" dirty="0">
              <a:solidFill>
                <a:schemeClr val="tx1"/>
              </a:solidFill>
            </a:endParaRPr>
          </a:p>
          <a:p>
            <a:pPr marL="533400" indent="-342900" algn="just">
              <a:spcBef>
                <a:spcPts val="0"/>
              </a:spcBef>
            </a:pPr>
            <a:r>
              <a:rPr lang="en-US" sz="2400" dirty="0">
                <a:solidFill>
                  <a:schemeClr val="tx1"/>
                </a:solidFill>
              </a:rPr>
              <a:t>With continued advancements in machine learning, data analytics, and connected car technologies, we can expect further improvements in fault prediction models, resulting in safer and more reliable vehicles on the road.</a:t>
            </a:r>
          </a:p>
          <a:p>
            <a:pPr marL="533400" indent="-342900" algn="just">
              <a:spcBef>
                <a:spcPts val="0"/>
              </a:spcBef>
            </a:pPr>
            <a:endParaRPr lang="en-US" sz="2400" dirty="0">
              <a:solidFill>
                <a:schemeClr val="tx1"/>
              </a:solidFill>
            </a:endParaRPr>
          </a:p>
          <a:p>
            <a:pPr marL="533400" indent="-342900" algn="just">
              <a:spcBef>
                <a:spcPts val="0"/>
              </a:spcBef>
            </a:pPr>
            <a:r>
              <a:rPr lang="en-US" sz="2400" dirty="0">
                <a:solidFill>
                  <a:schemeClr val="tx1"/>
                </a:solidFill>
              </a:rPr>
              <a:t>With real-time data and machine learning techniques, dynamic and adaptive fault prediction models can continuously learn and improve their accuracy over time. </a:t>
            </a:r>
          </a:p>
          <a:p>
            <a:pPr marL="533400" indent="-342900" algn="just">
              <a:spcBef>
                <a:spcPts val="0"/>
              </a:spcBef>
            </a:pPr>
            <a:endParaRPr sz="2400" dirty="0">
              <a:solidFill>
                <a:schemeClr val="tx1"/>
              </a:solidFill>
            </a:endParaRPr>
          </a:p>
        </p:txBody>
      </p:sp>
      <p:sp>
        <p:nvSpPr>
          <p:cNvPr id="100" name="Google Shape;100;p16"/>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Conclusion</a:t>
            </a:r>
            <a:endParaRPr sz="2400" dirty="0"/>
          </a:p>
        </p:txBody>
      </p:sp>
    </p:spTree>
    <p:extLst>
      <p:ext uri="{BB962C8B-B14F-4D97-AF65-F5344CB8AC3E}">
        <p14:creationId xmlns:p14="http://schemas.microsoft.com/office/powerpoint/2010/main" val="41909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7"/>
          <p:cNvPicPr preferRelativeResize="0"/>
          <p:nvPr/>
        </p:nvPicPr>
        <p:blipFill rotWithShape="1">
          <a:blip r:embed="rId3">
            <a:alphaModFix/>
          </a:blip>
          <a:srcRect/>
          <a:stretch/>
        </p:blipFill>
        <p:spPr>
          <a:xfrm>
            <a:off x="1524000" y="762000"/>
            <a:ext cx="9144000" cy="5589639"/>
          </a:xfrm>
          <a:prstGeom prst="rect">
            <a:avLst/>
          </a:prstGeom>
          <a:noFill/>
          <a:ln>
            <a:noFill/>
          </a:ln>
        </p:spPr>
      </p:pic>
    </p:spTree>
    <p:extLst>
      <p:ext uri="{BB962C8B-B14F-4D97-AF65-F5344CB8AC3E}">
        <p14:creationId xmlns:p14="http://schemas.microsoft.com/office/powerpoint/2010/main" val="4206747375"/>
      </p:ext>
    </p:extLst>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2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609600" y="1331288"/>
            <a:ext cx="10972800" cy="4747574"/>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rPr>
              <a:t>Vehicle technology has significantly advanced in the automotive sector in recent years, resulting in better performance, higher comfort, and more safety measures. </a:t>
            </a:r>
          </a:p>
          <a:p>
            <a:pPr marL="533400" indent="-342900" algn="just">
              <a:spcBef>
                <a:spcPts val="0"/>
              </a:spcBef>
            </a:pPr>
            <a:r>
              <a:rPr lang="en-US" sz="2400" dirty="0">
                <a:solidFill>
                  <a:schemeClr val="tx1"/>
                </a:solidFill>
              </a:rPr>
              <a:t>Modern automobiles have evolved into exceedingly complicated machines with the integration of intricate technological systems and cutting-edge software. </a:t>
            </a:r>
          </a:p>
          <a:p>
            <a:pPr marL="533400" indent="-342900" algn="just">
              <a:spcBef>
                <a:spcPts val="0"/>
              </a:spcBef>
            </a:pPr>
            <a:r>
              <a:rPr lang="en-US" sz="2400" dirty="0">
                <a:solidFill>
                  <a:schemeClr val="tx1"/>
                </a:solidFill>
              </a:rPr>
              <a:t>The detection and diagnosis of problems in automotive systems, however, presents a significant barrier as a result of this complexity.</a:t>
            </a:r>
            <a:endParaRPr sz="2400" dirty="0">
              <a:solidFill>
                <a:schemeClr val="tx1"/>
              </a:solidFill>
            </a:endParaRPr>
          </a:p>
        </p:txBody>
      </p:sp>
      <p:sp>
        <p:nvSpPr>
          <p:cNvPr id="58" name="Google Shape;58;p9"/>
          <p:cNvSpPr txBox="1">
            <a:spLocks noGrp="1"/>
          </p:cNvSpPr>
          <p:nvPr>
            <p:ph type="title"/>
          </p:nvPr>
        </p:nvSpPr>
        <p:spPr>
          <a:xfrm>
            <a:off x="609600" y="291458"/>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Introduction</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3" name="Picture 2">
            <a:extLst>
              <a:ext uri="{FF2B5EF4-FFF2-40B4-BE49-F238E27FC236}">
                <a16:creationId xmlns:a16="http://schemas.microsoft.com/office/drawing/2014/main" id="{73E7DC74-4AF1-C8B6-D2A2-95A37E88476B}"/>
              </a:ext>
            </a:extLst>
          </p:cNvPr>
          <p:cNvPicPr>
            <a:picLocks noChangeAspect="1"/>
          </p:cNvPicPr>
          <p:nvPr/>
        </p:nvPicPr>
        <p:blipFill>
          <a:blip r:embed="rId3">
            <a:alphaModFix amt="53000"/>
          </a:blip>
          <a:stretch>
            <a:fillRect/>
          </a:stretch>
        </p:blipFill>
        <p:spPr>
          <a:xfrm>
            <a:off x="783221" y="1287218"/>
            <a:ext cx="10857052" cy="4773827"/>
          </a:xfrm>
          <a:prstGeom prst="rect">
            <a:avLst/>
          </a:prstGeom>
        </p:spPr>
      </p:pic>
      <p:sp>
        <p:nvSpPr>
          <p:cNvPr id="99" name="Google Shape;99;p16"/>
          <p:cNvSpPr txBox="1">
            <a:spLocks noGrp="1"/>
          </p:cNvSpPr>
          <p:nvPr>
            <p:ph type="body" idx="1"/>
          </p:nvPr>
        </p:nvSpPr>
        <p:spPr>
          <a:xfrm>
            <a:off x="667472" y="1224537"/>
            <a:ext cx="10857053" cy="4747574"/>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rPr>
              <a:t>Researchers and industry experts have made significant progress in developing predictive models for identifying and anticipating faults in automobiles by leveraging advanced data analysis techniques and machine learning algorithms. </a:t>
            </a:r>
          </a:p>
          <a:p>
            <a:pPr marL="533400" indent="-342900" algn="just">
              <a:spcBef>
                <a:spcPts val="0"/>
              </a:spcBef>
            </a:pPr>
            <a:endParaRPr lang="en-US" sz="2400" dirty="0">
              <a:solidFill>
                <a:schemeClr val="tx1"/>
              </a:solidFill>
            </a:endParaRPr>
          </a:p>
          <a:p>
            <a:pPr marL="533400" indent="-342900" algn="just">
              <a:spcBef>
                <a:spcPts val="0"/>
              </a:spcBef>
            </a:pPr>
            <a:r>
              <a:rPr lang="en-US" sz="2400" dirty="0">
                <a:solidFill>
                  <a:schemeClr val="tx1"/>
                </a:solidFill>
              </a:rPr>
              <a:t>The advantages of fault prediction in automobiles are substantial. It can improve vehicle safety by anticipating potential hazards and taking preventative measures. </a:t>
            </a:r>
          </a:p>
          <a:p>
            <a:pPr marL="533400" indent="-342900" algn="just">
              <a:spcBef>
                <a:spcPts val="0"/>
              </a:spcBef>
            </a:pPr>
            <a:endParaRPr lang="en-US" sz="2400" dirty="0">
              <a:solidFill>
                <a:schemeClr val="tx1"/>
              </a:solidFill>
            </a:endParaRPr>
          </a:p>
          <a:p>
            <a:pPr marL="533400" indent="-342900" algn="just">
              <a:spcBef>
                <a:spcPts val="0"/>
              </a:spcBef>
            </a:pPr>
            <a:r>
              <a:rPr lang="en-US" sz="2400" dirty="0">
                <a:solidFill>
                  <a:schemeClr val="tx1"/>
                </a:solidFill>
              </a:rPr>
              <a:t>It can also lower maintenance costs by enabling predictive maintenance, which schedules repairs and replacements based on the predicted likelihood of failure. It can also improve customer satisfaction by reducing unexpected breakdowns and increasing overall vehicle reliability.</a:t>
            </a:r>
            <a:endParaRPr sz="2400" dirty="0">
              <a:solidFill>
                <a:schemeClr val="tx1"/>
              </a:solidFill>
            </a:endParaRPr>
          </a:p>
        </p:txBody>
      </p:sp>
      <p:sp>
        <p:nvSpPr>
          <p:cNvPr id="100" name="Google Shape;100;p16"/>
          <p:cNvSpPr txBox="1">
            <a:spLocks noGrp="1"/>
          </p:cNvSpPr>
          <p:nvPr>
            <p:ph type="title"/>
          </p:nvPr>
        </p:nvSpPr>
        <p:spPr>
          <a:xfrm>
            <a:off x="135038" y="484558"/>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Objective:</a:t>
            </a:r>
            <a:endParaRPr sz="2400" dirty="0"/>
          </a:p>
        </p:txBody>
      </p:sp>
    </p:spTree>
    <p:extLst>
      <p:ext uri="{BB962C8B-B14F-4D97-AF65-F5344CB8AC3E}">
        <p14:creationId xmlns:p14="http://schemas.microsoft.com/office/powerpoint/2010/main" val="183748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body" idx="1"/>
          </p:nvPr>
        </p:nvSpPr>
        <p:spPr>
          <a:xfrm>
            <a:off x="609600" y="1724660"/>
            <a:ext cx="10972800" cy="3408680"/>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rPr>
              <a:t>Creating a machine learning-based solution for failure prediction in cars is the issue at hand. </a:t>
            </a:r>
          </a:p>
          <a:p>
            <a:pPr marL="533400" indent="-342900" algn="just">
              <a:spcBef>
                <a:spcPts val="0"/>
              </a:spcBef>
            </a:pPr>
            <a:endParaRPr lang="en-US" sz="2400" dirty="0">
              <a:solidFill>
                <a:schemeClr val="tx1"/>
              </a:solidFill>
            </a:endParaRPr>
          </a:p>
          <a:p>
            <a:pPr marL="533400" indent="-342900" algn="just">
              <a:spcBef>
                <a:spcPts val="0"/>
              </a:spcBef>
            </a:pPr>
            <a:r>
              <a:rPr lang="en-US" sz="2400" dirty="0">
                <a:solidFill>
                  <a:schemeClr val="tx1"/>
                </a:solidFill>
              </a:rPr>
              <a:t>The objective is to develop a prediction model that predict whether the car is going to get fault or not</a:t>
            </a:r>
          </a:p>
          <a:p>
            <a:pPr marL="533400" indent="-342900" algn="just">
              <a:spcBef>
                <a:spcPts val="0"/>
              </a:spcBef>
            </a:pPr>
            <a:endParaRPr lang="en-US" sz="2400" dirty="0">
              <a:solidFill>
                <a:schemeClr val="tx1"/>
              </a:solidFill>
            </a:endParaRPr>
          </a:p>
          <a:p>
            <a:pPr marL="533400" indent="-342900" algn="just">
              <a:spcBef>
                <a:spcPts val="0"/>
              </a:spcBef>
            </a:pPr>
            <a:r>
              <a:rPr lang="en-US" sz="2400" dirty="0">
                <a:solidFill>
                  <a:schemeClr val="tx1"/>
                </a:solidFill>
              </a:rPr>
              <a:t>Also to predict the price of the cars which is related to fault prediction</a:t>
            </a:r>
            <a:endParaRPr sz="2400" dirty="0">
              <a:solidFill>
                <a:schemeClr val="tx1"/>
              </a:solidFill>
            </a:endParaRPr>
          </a:p>
        </p:txBody>
      </p:sp>
      <p:sp>
        <p:nvSpPr>
          <p:cNvPr id="64" name="Google Shape;64;p10"/>
          <p:cNvSpPr txBox="1">
            <a:spLocks noGrp="1"/>
          </p:cNvSpPr>
          <p:nvPr>
            <p:ph type="title"/>
          </p:nvPr>
        </p:nvSpPr>
        <p:spPr>
          <a:xfrm>
            <a:off x="609600" y="84865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Problem Statement</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1"/>
          <p:cNvSpPr txBox="1">
            <a:spLocks noGrp="1"/>
          </p:cNvSpPr>
          <p:nvPr>
            <p:ph type="body" idx="1"/>
          </p:nvPr>
        </p:nvSpPr>
        <p:spPr>
          <a:xfrm>
            <a:off x="609600" y="1600200"/>
            <a:ext cx="10972800" cy="4747574"/>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rPr>
              <a:t>This research paper's goal is to investigate the importance of fault detection in automotive systems and the approaches used to efficiently detect and mitigate defects. </a:t>
            </a:r>
          </a:p>
          <a:p>
            <a:pPr marL="533400" indent="-342900" algn="just">
              <a:spcBef>
                <a:spcPts val="0"/>
              </a:spcBef>
            </a:pPr>
            <a:r>
              <a:rPr lang="en-US" sz="2400" dirty="0">
                <a:solidFill>
                  <a:schemeClr val="tx1"/>
                </a:solidFill>
              </a:rPr>
              <a:t>We hope to contribute to current efforts to improve vehicle safety and reliability by addressing this important factor. </a:t>
            </a:r>
          </a:p>
          <a:p>
            <a:pPr marL="533400" indent="-342900" algn="just">
              <a:spcBef>
                <a:spcPts val="0"/>
              </a:spcBef>
            </a:pPr>
            <a:r>
              <a:rPr lang="en-US" sz="2400" dirty="0">
                <a:solidFill>
                  <a:schemeClr val="tx1"/>
                </a:solidFill>
              </a:rPr>
              <a:t>To protect the safety of passengers and other road users, it is crucial to identify and fix automotive problems. </a:t>
            </a:r>
          </a:p>
          <a:p>
            <a:pPr marL="533400" indent="-342900" algn="just">
              <a:spcBef>
                <a:spcPts val="0"/>
              </a:spcBef>
            </a:pPr>
            <a:r>
              <a:rPr lang="en-US" sz="2400" dirty="0">
                <a:solidFill>
                  <a:schemeClr val="tx1"/>
                </a:solidFill>
              </a:rPr>
              <a:t>Mechanical parts, electrical systems, sensors, and programming errors are only a few of the many potential sources of faults. </a:t>
            </a:r>
          </a:p>
          <a:p>
            <a:pPr marL="533400" indent="-342900" algn="just">
              <a:spcBef>
                <a:spcPts val="0"/>
              </a:spcBef>
            </a:pPr>
            <a:r>
              <a:rPr lang="en-US" sz="2400" dirty="0">
                <a:solidFill>
                  <a:schemeClr val="tx1"/>
                </a:solidFill>
              </a:rPr>
              <a:t>These flaws can have significant repercussions if identified or unfixed, ranging from simple annoyances to potentially fatal accidents.</a:t>
            </a:r>
            <a:endParaRPr sz="2400" dirty="0">
              <a:solidFill>
                <a:schemeClr val="tx1"/>
              </a:solidFill>
            </a:endParaRPr>
          </a:p>
        </p:txBody>
      </p:sp>
      <p:sp>
        <p:nvSpPr>
          <p:cNvPr id="70" name="Google Shape;70;p11"/>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Research Objective:</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4"/>
          <p:cNvSpPr txBox="1">
            <a:spLocks noGrp="1"/>
          </p:cNvSpPr>
          <p:nvPr>
            <p:ph type="title"/>
          </p:nvPr>
        </p:nvSpPr>
        <p:spPr>
          <a:xfrm>
            <a:off x="231494" y="105690"/>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Datasets Involved</a:t>
            </a:r>
            <a:endParaRPr sz="2400" dirty="0"/>
          </a:p>
        </p:txBody>
      </p:sp>
      <p:graphicFrame>
        <p:nvGraphicFramePr>
          <p:cNvPr id="2" name="Table 1">
            <a:extLst>
              <a:ext uri="{FF2B5EF4-FFF2-40B4-BE49-F238E27FC236}">
                <a16:creationId xmlns:a16="http://schemas.microsoft.com/office/drawing/2014/main" id="{B3D65C93-10CE-A464-1456-FC7A6D14F1DC}"/>
              </a:ext>
            </a:extLst>
          </p:cNvPr>
          <p:cNvGraphicFramePr>
            <a:graphicFrameLocks noGrp="1"/>
          </p:cNvGraphicFramePr>
          <p:nvPr>
            <p:extLst>
              <p:ext uri="{D42A27DB-BD31-4B8C-83A1-F6EECF244321}">
                <p14:modId xmlns:p14="http://schemas.microsoft.com/office/powerpoint/2010/main" val="3767723907"/>
              </p:ext>
            </p:extLst>
          </p:nvPr>
        </p:nvGraphicFramePr>
        <p:xfrm>
          <a:off x="231494" y="908351"/>
          <a:ext cx="11748303" cy="5226753"/>
        </p:xfrm>
        <a:graphic>
          <a:graphicData uri="http://schemas.openxmlformats.org/drawingml/2006/table">
            <a:tbl>
              <a:tblPr firstRow="1" firstCol="1" bandRow="1">
                <a:tableStyleId>{4CF040E4-9980-4E2B-961A-5F4862535BD2}</a:tableStyleId>
              </a:tblPr>
              <a:tblGrid>
                <a:gridCol w="3767983">
                  <a:extLst>
                    <a:ext uri="{9D8B030D-6E8A-4147-A177-3AD203B41FA5}">
                      <a16:colId xmlns:a16="http://schemas.microsoft.com/office/drawing/2014/main" val="1218793575"/>
                    </a:ext>
                  </a:extLst>
                </a:gridCol>
                <a:gridCol w="7980320">
                  <a:extLst>
                    <a:ext uri="{9D8B030D-6E8A-4147-A177-3AD203B41FA5}">
                      <a16:colId xmlns:a16="http://schemas.microsoft.com/office/drawing/2014/main" val="3136501269"/>
                    </a:ext>
                  </a:extLst>
                </a:gridCol>
              </a:tblGrid>
              <a:tr h="175475">
                <a:tc>
                  <a:txBody>
                    <a:bodyPr/>
                    <a:lstStyle/>
                    <a:p>
                      <a:pPr marL="0" marR="0" indent="0" algn="l">
                        <a:lnSpc>
                          <a:spcPct val="95000"/>
                        </a:lnSpc>
                        <a:spcBef>
                          <a:spcPts val="0"/>
                        </a:spcBef>
                        <a:spcAft>
                          <a:spcPts val="600"/>
                        </a:spcAft>
                        <a:tabLst>
                          <a:tab pos="182880" algn="l"/>
                        </a:tabLst>
                      </a:pPr>
                      <a:r>
                        <a:rPr lang="en-PH" sz="1800" spc="-5">
                          <a:effectLst/>
                        </a:rPr>
                        <a:t>Dataset </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lnSpc>
                          <a:spcPct val="95000"/>
                        </a:lnSpc>
                        <a:spcBef>
                          <a:spcPts val="0"/>
                        </a:spcBef>
                        <a:spcAft>
                          <a:spcPts val="600"/>
                        </a:spcAft>
                        <a:tabLst>
                          <a:tab pos="182880" algn="l"/>
                        </a:tabLst>
                      </a:pPr>
                      <a:r>
                        <a:rPr lang="en-PH" sz="1800" spc="-5">
                          <a:effectLst/>
                        </a:rPr>
                        <a:t>Description</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extLst>
                  <a:ext uri="{0D108BD9-81ED-4DB2-BD59-A6C34878D82A}">
                    <a16:rowId xmlns:a16="http://schemas.microsoft.com/office/drawing/2014/main" val="1229000859"/>
                  </a:ext>
                </a:extLst>
              </a:tr>
              <a:tr h="633292">
                <a:tc>
                  <a:txBody>
                    <a:bodyPr/>
                    <a:lstStyle/>
                    <a:p>
                      <a:pPr marL="0" marR="0" indent="0" algn="l">
                        <a:lnSpc>
                          <a:spcPct val="95000"/>
                        </a:lnSpc>
                        <a:spcBef>
                          <a:spcPts val="0"/>
                        </a:spcBef>
                        <a:spcAft>
                          <a:spcPts val="600"/>
                        </a:spcAft>
                        <a:tabLst>
                          <a:tab pos="182880" algn="l"/>
                        </a:tabLst>
                      </a:pPr>
                      <a:r>
                        <a:rPr lang="en-PH" sz="1800" spc="-5">
                          <a:effectLst/>
                        </a:rPr>
                        <a:t>Vehicle power transmission system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dirty="0">
                          <a:effectLst/>
                        </a:rPr>
                        <a:t>Contains data related to vehicle power transmission systems, including attributes such as acoustic signals and weather data</a:t>
                      </a:r>
                      <a:endParaRPr lang="en-US" sz="18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2287538901"/>
                  </a:ext>
                </a:extLst>
              </a:tr>
              <a:tr h="265852">
                <a:tc>
                  <a:txBody>
                    <a:bodyPr/>
                    <a:lstStyle/>
                    <a:p>
                      <a:pPr marL="0" marR="0" indent="0" algn="l">
                        <a:lnSpc>
                          <a:spcPct val="95000"/>
                        </a:lnSpc>
                        <a:spcBef>
                          <a:spcPts val="0"/>
                        </a:spcBef>
                        <a:spcAft>
                          <a:spcPts val="600"/>
                        </a:spcAft>
                        <a:tabLst>
                          <a:tab pos="182880" algn="l"/>
                        </a:tabLst>
                      </a:pPr>
                      <a:r>
                        <a:rPr lang="en-PH" sz="1800" spc="-5">
                          <a:effectLst/>
                        </a:rPr>
                        <a:t>Automobile engine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lnSpc>
                          <a:spcPct val="95000"/>
                        </a:lnSpc>
                        <a:spcBef>
                          <a:spcPts val="0"/>
                        </a:spcBef>
                        <a:spcAft>
                          <a:spcPts val="600"/>
                        </a:spcAft>
                        <a:tabLst>
                          <a:tab pos="182880" algn="l"/>
                        </a:tabLst>
                      </a:pPr>
                      <a:r>
                        <a:rPr lang="en-PH" sz="1800" spc="-5">
                          <a:effectLst/>
                        </a:rPr>
                        <a:t>Consists of data collected from automobile engines</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extLst>
                  <a:ext uri="{0D108BD9-81ED-4DB2-BD59-A6C34878D82A}">
                    <a16:rowId xmlns:a16="http://schemas.microsoft.com/office/drawing/2014/main" val="1637236935"/>
                  </a:ext>
                </a:extLst>
              </a:tr>
              <a:tr h="422195">
                <a:tc>
                  <a:txBody>
                    <a:bodyPr/>
                    <a:lstStyle/>
                    <a:p>
                      <a:pPr marL="0" marR="0" indent="0" algn="l">
                        <a:lnSpc>
                          <a:spcPct val="95000"/>
                        </a:lnSpc>
                        <a:spcBef>
                          <a:spcPts val="0"/>
                        </a:spcBef>
                        <a:spcAft>
                          <a:spcPts val="600"/>
                        </a:spcAft>
                        <a:tabLst>
                          <a:tab pos="182880" algn="l"/>
                        </a:tabLst>
                      </a:pPr>
                      <a:r>
                        <a:rPr lang="en-PH" sz="1800" spc="-5">
                          <a:effectLst/>
                        </a:rPr>
                        <a:t>LNG engine city bus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Includes attributes such as bus maintenance records, bus daily schedule data.</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3793178030"/>
                  </a:ext>
                </a:extLst>
              </a:tr>
              <a:tr h="633292">
                <a:tc>
                  <a:txBody>
                    <a:bodyPr/>
                    <a:lstStyle/>
                    <a:p>
                      <a:pPr marL="0" marR="0" indent="0" algn="l">
                        <a:lnSpc>
                          <a:spcPct val="95000"/>
                        </a:lnSpc>
                        <a:spcBef>
                          <a:spcPts val="0"/>
                        </a:spcBef>
                        <a:spcAft>
                          <a:spcPts val="600"/>
                        </a:spcAft>
                        <a:tabLst>
                          <a:tab pos="182880" algn="l"/>
                        </a:tabLst>
                      </a:pPr>
                      <a:r>
                        <a:rPr lang="en-PH" sz="1800" spc="-5">
                          <a:effectLst/>
                        </a:rPr>
                        <a:t>Intelligent connected vehicle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dirty="0">
                          <a:effectLst/>
                        </a:rPr>
                        <a:t>Includes various data sources such as sensor data, vehicle performance indicators, and external weather data.</a:t>
                      </a:r>
                      <a:endParaRPr lang="en-US" sz="18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4125020088"/>
                  </a:ext>
                </a:extLst>
              </a:tr>
              <a:tr h="422195">
                <a:tc>
                  <a:txBody>
                    <a:bodyPr/>
                    <a:lstStyle/>
                    <a:p>
                      <a:pPr marL="0" marR="0" indent="0" algn="l">
                        <a:lnSpc>
                          <a:spcPct val="95000"/>
                        </a:lnSpc>
                        <a:spcBef>
                          <a:spcPts val="0"/>
                        </a:spcBef>
                        <a:spcAft>
                          <a:spcPts val="600"/>
                        </a:spcAft>
                        <a:tabLst>
                          <a:tab pos="182880" algn="l"/>
                        </a:tabLst>
                      </a:pPr>
                      <a:r>
                        <a:rPr lang="en-PH" sz="1800" spc="-5">
                          <a:effectLst/>
                        </a:rPr>
                        <a:t>CAN-BUS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Includes attributes such as engine speed, brake pressure, and coolant liquid levels.</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2627171946"/>
                  </a:ext>
                </a:extLst>
              </a:tr>
              <a:tr h="422195">
                <a:tc>
                  <a:txBody>
                    <a:bodyPr/>
                    <a:lstStyle/>
                    <a:p>
                      <a:pPr marL="0" marR="0" indent="0" algn="l">
                        <a:lnSpc>
                          <a:spcPct val="95000"/>
                        </a:lnSpc>
                        <a:spcBef>
                          <a:spcPts val="0"/>
                        </a:spcBef>
                        <a:spcAft>
                          <a:spcPts val="600"/>
                        </a:spcAft>
                        <a:tabLst>
                          <a:tab pos="182880" algn="l"/>
                        </a:tabLst>
                      </a:pPr>
                      <a:r>
                        <a:rPr lang="en-PH" sz="1800" spc="-5">
                          <a:effectLst/>
                        </a:rPr>
                        <a:t>Bus maintenance system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maintenance records of buses, providing information about repairs and faults</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3480605339"/>
                  </a:ext>
                </a:extLst>
              </a:tr>
              <a:tr h="422195">
                <a:tc>
                  <a:txBody>
                    <a:bodyPr/>
                    <a:lstStyle/>
                    <a:p>
                      <a:pPr marL="0" marR="0" indent="0" algn="l">
                        <a:lnSpc>
                          <a:spcPct val="95000"/>
                        </a:lnSpc>
                        <a:spcBef>
                          <a:spcPts val="0"/>
                        </a:spcBef>
                        <a:spcAft>
                          <a:spcPts val="600"/>
                        </a:spcAft>
                        <a:tabLst>
                          <a:tab pos="182880" algn="l"/>
                        </a:tabLst>
                      </a:pPr>
                      <a:r>
                        <a:rPr lang="en-PH" sz="1800" spc="-5" dirty="0">
                          <a:effectLst/>
                        </a:rPr>
                        <a:t>Bus daily schedule system dataset</a:t>
                      </a:r>
                      <a:endParaRPr lang="en-US" sz="1800" spc="-5"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Daily schedules of buses, including information about routes and timing</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3888532889"/>
                  </a:ext>
                </a:extLst>
              </a:tr>
              <a:tr h="422195">
                <a:tc>
                  <a:txBody>
                    <a:bodyPr/>
                    <a:lstStyle/>
                    <a:p>
                      <a:pPr marL="0" marR="0" indent="0" algn="l">
                        <a:lnSpc>
                          <a:spcPct val="95000"/>
                        </a:lnSpc>
                        <a:spcBef>
                          <a:spcPts val="0"/>
                        </a:spcBef>
                        <a:spcAft>
                          <a:spcPts val="600"/>
                        </a:spcAft>
                        <a:tabLst>
                          <a:tab pos="182880" algn="l"/>
                        </a:tabLst>
                      </a:pPr>
                      <a:r>
                        <a:rPr lang="en-PH" sz="1800" spc="-5">
                          <a:effectLst/>
                        </a:rPr>
                        <a:t>Weather data</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Weather-related information such as temperature, humidity, and precipitation</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2540292832"/>
                  </a:ext>
                </a:extLst>
              </a:tr>
              <a:tr h="422195">
                <a:tc>
                  <a:txBody>
                    <a:bodyPr/>
                    <a:lstStyle/>
                    <a:p>
                      <a:pPr marL="0" marR="0" indent="0" algn="l">
                        <a:lnSpc>
                          <a:spcPct val="95000"/>
                        </a:lnSpc>
                        <a:spcBef>
                          <a:spcPts val="0"/>
                        </a:spcBef>
                        <a:spcAft>
                          <a:spcPts val="600"/>
                        </a:spcAft>
                        <a:tabLst>
                          <a:tab pos="182880" algn="l"/>
                        </a:tabLst>
                      </a:pPr>
                      <a:r>
                        <a:rPr lang="en-PH" sz="1800" spc="-5">
                          <a:effectLst/>
                        </a:rPr>
                        <a:t>Field claim warranty data</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Warranty claim data related to automobile parts, which is used for reliability analysis</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4038749754"/>
                  </a:ext>
                </a:extLst>
              </a:tr>
              <a:tr h="211097">
                <a:tc>
                  <a:txBody>
                    <a:bodyPr/>
                    <a:lstStyle/>
                    <a:p>
                      <a:pPr marL="0" marR="0" indent="0" algn="l">
                        <a:lnSpc>
                          <a:spcPct val="95000"/>
                        </a:lnSpc>
                        <a:spcBef>
                          <a:spcPts val="0"/>
                        </a:spcBef>
                        <a:spcAft>
                          <a:spcPts val="600"/>
                        </a:spcAft>
                        <a:tabLst>
                          <a:tab pos="182880" algn="l"/>
                        </a:tabLst>
                      </a:pPr>
                      <a:r>
                        <a:rPr lang="en-PH" sz="1800" spc="-5">
                          <a:effectLst/>
                        </a:rPr>
                        <a:t>Used Cars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Dataset with some used cars details</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3741367266"/>
                  </a:ext>
                </a:extLst>
              </a:tr>
              <a:tr h="211097">
                <a:tc>
                  <a:txBody>
                    <a:bodyPr/>
                    <a:lstStyle/>
                    <a:p>
                      <a:pPr marL="0" marR="0" indent="0" algn="l">
                        <a:lnSpc>
                          <a:spcPct val="95000"/>
                        </a:lnSpc>
                        <a:spcBef>
                          <a:spcPts val="0"/>
                        </a:spcBef>
                        <a:spcAft>
                          <a:spcPts val="600"/>
                        </a:spcAft>
                        <a:tabLst>
                          <a:tab pos="182880" algn="l"/>
                        </a:tabLst>
                      </a:pPr>
                      <a:r>
                        <a:rPr lang="en-PH" sz="1800" spc="-5">
                          <a:effectLst/>
                        </a:rPr>
                        <a:t>Cars spare parts Data</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dirty="0">
                          <a:effectLst/>
                        </a:rPr>
                        <a:t>Details of car spare parts changed</a:t>
                      </a:r>
                      <a:endParaRPr lang="en-US" sz="18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952292908"/>
                  </a:ext>
                </a:extLst>
              </a:tr>
            </a:tbl>
          </a:graphicData>
        </a:graphic>
      </p:graphicFrame>
    </p:spTree>
    <p:extLst>
      <p:ext uri="{BB962C8B-B14F-4D97-AF65-F5344CB8AC3E}">
        <p14:creationId xmlns:p14="http://schemas.microsoft.com/office/powerpoint/2010/main" val="17662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4"/>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Algorithms Used</a:t>
            </a:r>
            <a:endParaRPr sz="2400" dirty="0"/>
          </a:p>
        </p:txBody>
      </p:sp>
      <p:graphicFrame>
        <p:nvGraphicFramePr>
          <p:cNvPr id="4" name="Table 3">
            <a:extLst>
              <a:ext uri="{FF2B5EF4-FFF2-40B4-BE49-F238E27FC236}">
                <a16:creationId xmlns:a16="http://schemas.microsoft.com/office/drawing/2014/main" id="{E4994BC8-2815-B917-E2D1-E59FFE571C60}"/>
              </a:ext>
            </a:extLst>
          </p:cNvPr>
          <p:cNvGraphicFramePr>
            <a:graphicFrameLocks noGrp="1"/>
          </p:cNvGraphicFramePr>
          <p:nvPr>
            <p:extLst>
              <p:ext uri="{D42A27DB-BD31-4B8C-83A1-F6EECF244321}">
                <p14:modId xmlns:p14="http://schemas.microsoft.com/office/powerpoint/2010/main" val="812067439"/>
              </p:ext>
            </p:extLst>
          </p:nvPr>
        </p:nvGraphicFramePr>
        <p:xfrm>
          <a:off x="1915045" y="2074651"/>
          <a:ext cx="8361909" cy="2708698"/>
        </p:xfrm>
        <a:graphic>
          <a:graphicData uri="http://schemas.openxmlformats.org/drawingml/2006/table">
            <a:tbl>
              <a:tblPr firstRow="1" firstCol="1" bandRow="1">
                <a:tableStyleId>{4CF040E4-9980-4E2B-961A-5F4862535BD2}</a:tableStyleId>
              </a:tblPr>
              <a:tblGrid>
                <a:gridCol w="2650173">
                  <a:extLst>
                    <a:ext uri="{9D8B030D-6E8A-4147-A177-3AD203B41FA5}">
                      <a16:colId xmlns:a16="http://schemas.microsoft.com/office/drawing/2014/main" val="2123722284"/>
                    </a:ext>
                  </a:extLst>
                </a:gridCol>
                <a:gridCol w="4117023">
                  <a:extLst>
                    <a:ext uri="{9D8B030D-6E8A-4147-A177-3AD203B41FA5}">
                      <a16:colId xmlns:a16="http://schemas.microsoft.com/office/drawing/2014/main" val="527135791"/>
                    </a:ext>
                  </a:extLst>
                </a:gridCol>
                <a:gridCol w="1594713">
                  <a:extLst>
                    <a:ext uri="{9D8B030D-6E8A-4147-A177-3AD203B41FA5}">
                      <a16:colId xmlns:a16="http://schemas.microsoft.com/office/drawing/2014/main" val="2129664254"/>
                    </a:ext>
                  </a:extLst>
                </a:gridCol>
              </a:tblGrid>
              <a:tr h="154434">
                <a:tc>
                  <a:txBody>
                    <a:bodyPr/>
                    <a:lstStyle/>
                    <a:p>
                      <a:pPr marL="0" marR="0" algn="l">
                        <a:spcBef>
                          <a:spcPts val="0"/>
                        </a:spcBef>
                        <a:spcAft>
                          <a:spcPts val="0"/>
                        </a:spcAft>
                      </a:pPr>
                      <a:r>
                        <a:rPr lang="en-PH" sz="1600">
                          <a:effectLst/>
                        </a:rPr>
                        <a:t>Model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dirty="0">
                          <a:effectLst/>
                        </a:rPr>
                        <a:t>Accuracy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dirty="0">
                          <a:effectLst/>
                        </a:rPr>
                        <a:t>Result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6708288"/>
                  </a:ext>
                </a:extLst>
              </a:tr>
              <a:tr h="753895">
                <a:tc>
                  <a:txBody>
                    <a:bodyPr/>
                    <a:lstStyle/>
                    <a:p>
                      <a:pPr marL="0" marR="0" algn="l">
                        <a:spcBef>
                          <a:spcPts val="0"/>
                        </a:spcBef>
                        <a:spcAft>
                          <a:spcPts val="0"/>
                        </a:spcAft>
                      </a:pPr>
                      <a:r>
                        <a:rPr lang="en-PH" sz="1600" dirty="0" err="1">
                          <a:effectLst/>
                        </a:rPr>
                        <a:t>XGBRegressor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H" sz="1600">
                          <a:effectLst/>
                        </a:rPr>
                        <a:t>Mean Squared Error: 0.5039888125580769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dirty="0">
                          <a:effectLst/>
                        </a:rPr>
                        <a:t>Depends on context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7107997"/>
                  </a:ext>
                </a:extLst>
              </a:tr>
              <a:tr h="308868">
                <a:tc>
                  <a:txBody>
                    <a:bodyPr/>
                    <a:lstStyle/>
                    <a:p>
                      <a:pPr marL="0" marR="0" algn="l">
                        <a:spcBef>
                          <a:spcPts val="0"/>
                        </a:spcBef>
                        <a:spcAft>
                          <a:spcPts val="0"/>
                        </a:spcAft>
                      </a:pPr>
                      <a:r>
                        <a:rPr lang="en-PH" sz="1600" dirty="0">
                          <a:effectLst/>
                        </a:rPr>
                        <a:t>Random Forest Classifier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H" sz="1600" dirty="0">
                          <a:effectLst/>
                        </a:rPr>
                        <a:t>100.00%</a:t>
                      </a:r>
                      <a:r>
                        <a:rPr lang="en-US" sz="1600" dirty="0">
                          <a:effectLst/>
                        </a:rPr>
                        <a:t> </a:t>
                      </a:r>
                      <a:r>
                        <a:rPr lang="en-PH" sz="1600" dirty="0">
                          <a:effectLst/>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a:effectLst/>
                        </a:rPr>
                        <a:t>Overfitted</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9947562"/>
                  </a:ext>
                </a:extLst>
              </a:tr>
              <a:tr h="849387">
                <a:tc>
                  <a:txBody>
                    <a:bodyPr/>
                    <a:lstStyle/>
                    <a:p>
                      <a:pPr marL="0" marR="0" algn="l">
                        <a:spcBef>
                          <a:spcPts val="0"/>
                        </a:spcBef>
                        <a:spcAft>
                          <a:spcPts val="0"/>
                        </a:spcAft>
                      </a:pPr>
                      <a:r>
                        <a:rPr lang="en-PH" sz="1600">
                          <a:effectLst/>
                        </a:rPr>
                        <a:t>Linear Regression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a:effectLst/>
                        </a:rPr>
                        <a:t>R-squared (R2): 0.0625986760112035</a:t>
                      </a:r>
                      <a:r>
                        <a:rPr lang="en-US" sz="1600">
                          <a:effectLst/>
                        </a:rPr>
                        <a:t> </a:t>
                      </a:r>
                      <a:r>
                        <a:rPr lang="en-PH" sz="1600">
                          <a:effectLst/>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a:effectLst/>
                        </a:rPr>
                        <a:t>Depends on context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1266"/>
                  </a:ext>
                </a:extLst>
              </a:tr>
              <a:tr h="308868">
                <a:tc>
                  <a:txBody>
                    <a:bodyPr/>
                    <a:lstStyle/>
                    <a:p>
                      <a:pPr marL="0" marR="0" algn="l">
                        <a:spcBef>
                          <a:spcPts val="0"/>
                        </a:spcBef>
                        <a:spcAft>
                          <a:spcPts val="0"/>
                        </a:spcAft>
                      </a:pPr>
                      <a:r>
                        <a:rPr lang="en-PH" sz="1600">
                          <a:effectLst/>
                        </a:rPr>
                        <a:t>Vector Machine (SVM)</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PH" sz="1600">
                          <a:effectLst/>
                        </a:rPr>
                        <a:t>96.19%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a:effectLst/>
                        </a:rPr>
                        <a:t>Recommended</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505651"/>
                  </a:ext>
                </a:extLst>
              </a:tr>
              <a:tr h="169877">
                <a:tc>
                  <a:txBody>
                    <a:bodyPr/>
                    <a:lstStyle/>
                    <a:p>
                      <a:pPr marL="0" marR="0" algn="l">
                        <a:spcBef>
                          <a:spcPts val="0"/>
                        </a:spcBef>
                        <a:spcAft>
                          <a:spcPts val="0"/>
                        </a:spcAft>
                      </a:pPr>
                      <a:r>
                        <a:rPr lang="en-PH" sz="1600" dirty="0">
                          <a:effectLst/>
                        </a:rPr>
                        <a:t>Logistic Regression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PH" sz="1600" dirty="0">
                          <a:effectLst/>
                        </a:rPr>
                        <a:t>95.96%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PH" sz="1600" dirty="0">
                          <a:effectLst/>
                        </a:rPr>
                        <a:t>Recommended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6902065"/>
                  </a:ext>
                </a:extLst>
              </a:tr>
            </a:tbl>
          </a:graphicData>
        </a:graphic>
      </p:graphicFrame>
    </p:spTree>
    <p:extLst>
      <p:ext uri="{BB962C8B-B14F-4D97-AF65-F5344CB8AC3E}">
        <p14:creationId xmlns:p14="http://schemas.microsoft.com/office/powerpoint/2010/main" val="385368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body" idx="1"/>
          </p:nvPr>
        </p:nvSpPr>
        <p:spPr>
          <a:xfrm>
            <a:off x="609600" y="1322408"/>
            <a:ext cx="10972800" cy="1601767"/>
          </a:xfrm>
          <a:prstGeom prst="rect">
            <a:avLst/>
          </a:prstGeom>
          <a:noFill/>
          <a:ln>
            <a:noFill/>
          </a:ln>
        </p:spPr>
        <p:txBody>
          <a:bodyPr spcFirstLastPara="1" wrap="square" lIns="91425" tIns="91425" rIns="91425" bIns="91425" anchor="t" anchorCtr="0">
            <a:noAutofit/>
          </a:bodyPr>
          <a:lstStyle/>
          <a:p>
            <a:pPr algn="just"/>
            <a:r>
              <a:rPr lang="en-US" sz="2400" dirty="0">
                <a:solidFill>
                  <a:schemeClr val="tx1"/>
                </a:solidFill>
              </a:rPr>
              <a:t>Fault Prediction</a:t>
            </a:r>
          </a:p>
          <a:p>
            <a:pPr algn="just"/>
            <a:r>
              <a:rPr lang="en-US" sz="2400" dirty="0">
                <a:solidFill>
                  <a:schemeClr val="tx1"/>
                </a:solidFill>
              </a:rPr>
              <a:t>Parts Reliability</a:t>
            </a:r>
          </a:p>
          <a:p>
            <a:pPr algn="just"/>
            <a:r>
              <a:rPr lang="en-US" sz="2400" dirty="0">
                <a:solidFill>
                  <a:schemeClr val="tx1"/>
                </a:solidFill>
              </a:rPr>
              <a:t>Maintenance</a:t>
            </a:r>
          </a:p>
          <a:p>
            <a:pPr algn="just"/>
            <a:r>
              <a:rPr lang="en-US" sz="2400" dirty="0">
                <a:solidFill>
                  <a:schemeClr val="tx1"/>
                </a:solidFill>
              </a:rPr>
              <a:t>Predicting Price</a:t>
            </a:r>
          </a:p>
          <a:p>
            <a:pPr marL="38100" indent="0" algn="just">
              <a:buNone/>
            </a:pPr>
            <a:endParaRPr lang="en-US" sz="2400" dirty="0">
              <a:solidFill>
                <a:schemeClr val="tx1"/>
              </a:solidFill>
            </a:endParaRPr>
          </a:p>
        </p:txBody>
      </p:sp>
      <p:sp>
        <p:nvSpPr>
          <p:cNvPr id="88" name="Google Shape;88;p14"/>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Research Gap</a:t>
            </a:r>
            <a:endParaRPr sz="2400" dirty="0"/>
          </a:p>
        </p:txBody>
      </p:sp>
      <p:sp>
        <p:nvSpPr>
          <p:cNvPr id="5" name="Google Shape;88;p14">
            <a:extLst>
              <a:ext uri="{FF2B5EF4-FFF2-40B4-BE49-F238E27FC236}">
                <a16:creationId xmlns:a16="http://schemas.microsoft.com/office/drawing/2014/main" id="{42F6212A-02B3-F6B2-C444-A75FE8361328}"/>
              </a:ext>
            </a:extLst>
          </p:cNvPr>
          <p:cNvSpPr txBox="1">
            <a:spLocks/>
          </p:cNvSpPr>
          <p:nvPr/>
        </p:nvSpPr>
        <p:spPr>
          <a:xfrm>
            <a:off x="609600" y="3131165"/>
            <a:ext cx="10972800" cy="8026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rgbClr val="0070C0"/>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9pPr>
          </a:lstStyle>
          <a:p>
            <a:pPr>
              <a:buSzPts val="2400"/>
            </a:pPr>
            <a:r>
              <a:rPr lang="en-US" sz="2400" dirty="0"/>
              <a:t>Dataset Used:</a:t>
            </a:r>
          </a:p>
        </p:txBody>
      </p:sp>
      <p:sp>
        <p:nvSpPr>
          <p:cNvPr id="6" name="Google Shape;87;p14">
            <a:extLst>
              <a:ext uri="{FF2B5EF4-FFF2-40B4-BE49-F238E27FC236}">
                <a16:creationId xmlns:a16="http://schemas.microsoft.com/office/drawing/2014/main" id="{E2A6421B-FE56-1DE6-360D-0D44E9AFCF9E}"/>
              </a:ext>
            </a:extLst>
          </p:cNvPr>
          <p:cNvSpPr txBox="1">
            <a:spLocks/>
          </p:cNvSpPr>
          <p:nvPr/>
        </p:nvSpPr>
        <p:spPr>
          <a:xfrm>
            <a:off x="609600" y="3933826"/>
            <a:ext cx="10972800" cy="16017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0066CC"/>
              </a:buClr>
              <a:buSzPts val="3000"/>
              <a:buFont typeface="Noto Sans Symbols"/>
              <a:buChar char="▪"/>
              <a:defRPr sz="3000" b="0" i="0" u="none" strike="noStrike" cap="none">
                <a:solidFill>
                  <a:srgbClr val="0070C0"/>
                </a:solidFill>
                <a:latin typeface="Arial"/>
                <a:ea typeface="Arial"/>
                <a:cs typeface="Arial"/>
                <a:sym typeface="Arial"/>
              </a:defRPr>
            </a:lvl1pPr>
            <a:lvl2pPr marL="914400" marR="0" lvl="1" indent="-381000" algn="l" rtl="0">
              <a:lnSpc>
                <a:spcPct val="100000"/>
              </a:lnSpc>
              <a:spcBef>
                <a:spcPts val="480"/>
              </a:spcBef>
              <a:spcAft>
                <a:spcPts val="0"/>
              </a:spcAft>
              <a:buClr>
                <a:srgbClr val="0066CC"/>
              </a:buClr>
              <a:buSzPts val="2400"/>
              <a:buFont typeface="Noto Sans Symbols"/>
              <a:buChar char="▪"/>
              <a:defRPr sz="2400" b="0" i="0" u="none" strike="noStrike" cap="none">
                <a:solidFill>
                  <a:srgbClr val="0070C0"/>
                </a:solidFill>
                <a:latin typeface="Arial"/>
                <a:ea typeface="Arial"/>
                <a:cs typeface="Arial"/>
                <a:sym typeface="Arial"/>
              </a:defRPr>
            </a:lvl2pPr>
            <a:lvl3pPr marL="1371600" marR="0" lvl="2" indent="-381000" algn="l" rtl="0">
              <a:lnSpc>
                <a:spcPct val="100000"/>
              </a:lnSpc>
              <a:spcBef>
                <a:spcPts val="480"/>
              </a:spcBef>
              <a:spcAft>
                <a:spcPts val="0"/>
              </a:spcAft>
              <a:buClr>
                <a:srgbClr val="0066CC"/>
              </a:buClr>
              <a:buSzPts val="2400"/>
              <a:buFont typeface="Noto Sans Symbols"/>
              <a:buChar char="▪"/>
              <a:defRPr sz="2400" b="0" i="0" u="none" strike="noStrike" cap="none">
                <a:solidFill>
                  <a:srgbClr val="0070C0"/>
                </a:solidFill>
                <a:latin typeface="Arial"/>
                <a:ea typeface="Arial"/>
                <a:cs typeface="Arial"/>
                <a:sym typeface="Arial"/>
              </a:defRPr>
            </a:lvl3pPr>
            <a:lvl4pPr marL="1828800" marR="0" lvl="3" indent="-342900" algn="l" rtl="0">
              <a:lnSpc>
                <a:spcPct val="100000"/>
              </a:lnSpc>
              <a:spcBef>
                <a:spcPts val="360"/>
              </a:spcBef>
              <a:spcAft>
                <a:spcPts val="0"/>
              </a:spcAft>
              <a:buClr>
                <a:srgbClr val="0066CC"/>
              </a:buClr>
              <a:buSzPts val="1800"/>
              <a:buFont typeface="Noto Sans Symbols"/>
              <a:buChar char="▪"/>
              <a:defRPr sz="1800" b="0" i="0" u="none" strike="noStrike" cap="none">
                <a:solidFill>
                  <a:srgbClr val="0070C0"/>
                </a:solidFill>
                <a:latin typeface="Arial"/>
                <a:ea typeface="Arial"/>
                <a:cs typeface="Arial"/>
                <a:sym typeface="Arial"/>
              </a:defRPr>
            </a:lvl4pPr>
            <a:lvl5pPr marL="2286000" marR="0" lvl="4" indent="-342900" algn="l" rtl="0">
              <a:lnSpc>
                <a:spcPct val="100000"/>
              </a:lnSpc>
              <a:spcBef>
                <a:spcPts val="360"/>
              </a:spcBef>
              <a:spcAft>
                <a:spcPts val="0"/>
              </a:spcAft>
              <a:buClr>
                <a:srgbClr val="0066CC"/>
              </a:buClr>
              <a:buSzPts val="1800"/>
              <a:buFont typeface="Noto Sans Symbols"/>
              <a:buChar char="▪"/>
              <a:defRPr sz="1800" b="0" i="0" u="none" strike="noStrike" cap="none">
                <a:solidFill>
                  <a:srgbClr val="0070C0"/>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pPr algn="just"/>
            <a:r>
              <a:rPr lang="en-US" sz="2400" dirty="0">
                <a:solidFill>
                  <a:schemeClr val="tx1"/>
                </a:solidFill>
              </a:rPr>
              <a:t>Used Cars Dataset</a:t>
            </a:r>
          </a:p>
          <a:p>
            <a:pPr algn="just"/>
            <a:r>
              <a:rPr lang="en-US" sz="2400" dirty="0">
                <a:solidFill>
                  <a:schemeClr val="tx1"/>
                </a:solidFill>
              </a:rPr>
              <a:t>Car Prices Dataset</a:t>
            </a:r>
          </a:p>
          <a:p>
            <a:pPr algn="just"/>
            <a:r>
              <a:rPr lang="en-US" sz="2400" dirty="0">
                <a:solidFill>
                  <a:schemeClr val="tx1"/>
                </a:solidFill>
              </a:rPr>
              <a:t>Car Spare Parts Dataset</a:t>
            </a:r>
          </a:p>
        </p:txBody>
      </p:sp>
    </p:spTree>
    <p:extLst>
      <p:ext uri="{BB962C8B-B14F-4D97-AF65-F5344CB8AC3E}">
        <p14:creationId xmlns:p14="http://schemas.microsoft.com/office/powerpoint/2010/main" val="267948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body" idx="1"/>
          </p:nvPr>
        </p:nvSpPr>
        <p:spPr>
          <a:xfrm>
            <a:off x="609600" y="1495450"/>
            <a:ext cx="10972800" cy="4747574"/>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After comparing all the models and it’s accuracy I came to a conclusion that t</a:t>
            </a:r>
            <a:r>
              <a:rPr lang="en-US" sz="2400" dirty="0">
                <a:solidFill>
                  <a:schemeClr val="tx1"/>
                </a:solidFill>
                <a:latin typeface="Times New Roman" panose="02020603050405020304" pitchFamily="18" charset="0"/>
                <a:cs typeface="Times New Roman" panose="02020603050405020304" pitchFamily="18" charset="0"/>
              </a:rPr>
              <a:t>he combination of machine learning algorithms such as </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 Linear Regression, Logistic Regression</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SVM gives good solution. </a:t>
            </a:r>
          </a:p>
          <a:p>
            <a:pPr marL="533400" indent="-342900" algn="just">
              <a:spcBef>
                <a:spcPts val="0"/>
              </a:spcBef>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final m</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odel predicts whether the car gets fault or not.</a:t>
            </a: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 have made the model which works by giving inputs by users, which helps in predicting the fault of new cars given by the user in the dataset.</a:t>
            </a: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Inputs mentioned here denotes features or column names of the dataset.</a:t>
            </a: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 this model the inputs are oil filter, engine oil, washer plug drain, dust filter, wheel alignment and balancing, air filter, fuel filter, spark plug, brake fluid, brake and clutch oil, transmission fluid, brake pads, clutch, coolant.</a:t>
            </a: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After finding the fault of the given car this project is also capable for predicting the selling price of the car.	</a:t>
            </a:r>
          </a:p>
          <a:p>
            <a:pPr marL="533400" indent="-342900" algn="just">
              <a:spcBef>
                <a:spcPts val="0"/>
              </a:spcBef>
            </a:pPr>
            <a:endPar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0" name="Google Shape;100;p16"/>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Conclusion</a:t>
            </a:r>
            <a:endParaRPr sz="2400" dirty="0"/>
          </a:p>
        </p:txBody>
      </p:sp>
    </p:spTree>
    <p:extLst>
      <p:ext uri="{BB962C8B-B14F-4D97-AF65-F5344CB8AC3E}">
        <p14:creationId xmlns:p14="http://schemas.microsoft.com/office/powerpoint/2010/main" val="1458331386"/>
      </p:ext>
    </p:extLst>
  </p:cSld>
  <p:clrMapOvr>
    <a:masterClrMapping/>
  </p:clrMapOvr>
</p:sld>
</file>

<file path=ppt/theme/theme1.xml><?xml version="1.0" encoding="utf-8"?>
<a:theme xmlns:a="http://schemas.openxmlformats.org/drawingml/2006/main" name="CU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1555</TotalTime>
  <Words>849</Words>
  <Application>Microsoft Office PowerPoint</Application>
  <PresentationFormat>Widescreen</PresentationFormat>
  <Paragraphs>99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vt:lpstr>
      <vt:lpstr>Noto Sans Symbols</vt:lpstr>
      <vt:lpstr>Times New Roman</vt:lpstr>
      <vt:lpstr>CU19</vt:lpstr>
      <vt:lpstr>PowerPoint Presentation</vt:lpstr>
      <vt:lpstr>Introduction</vt:lpstr>
      <vt:lpstr>Objective:</vt:lpstr>
      <vt:lpstr>Problem Statement</vt:lpstr>
      <vt:lpstr>Research Objective:</vt:lpstr>
      <vt:lpstr>Datasets Involved</vt:lpstr>
      <vt:lpstr>Algorithms Used</vt:lpstr>
      <vt:lpstr>Research Gap</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CHARAN</dc:creator>
  <cp:lastModifiedBy>Charan N</cp:lastModifiedBy>
  <cp:revision>35</cp:revision>
  <dcterms:modified xsi:type="dcterms:W3CDTF">2023-11-01T04:30:00Z</dcterms:modified>
</cp:coreProperties>
</file>