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9"/>
  </p:notesMasterIdLst>
  <p:sldIdLst>
    <p:sldId id="256" r:id="rId2"/>
    <p:sldId id="258" r:id="rId3"/>
    <p:sldId id="262" r:id="rId4"/>
    <p:sldId id="290" r:id="rId5"/>
    <p:sldId id="292" r:id="rId6"/>
    <p:sldId id="264" r:id="rId7"/>
    <p:sldId id="265" r:id="rId8"/>
  </p:sldIdLst>
  <p:sldSz cx="12192000" cy="6858000"/>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F040E4-9980-4E2B-961A-5F4862535BD2}">
  <a:tblStyle styleId="{4CF040E4-9980-4E2B-961A-5F4862535BD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3"/>
          </a:solidFill>
        </a:fill>
      </a:tcStyle>
    </a:wholeTbl>
    <a:band1H>
      <a:tcTxStyle/>
      <a:tcStyle>
        <a:tcBdr/>
        <a:fill>
          <a:solidFill>
            <a:srgbClr val="CDD7E6"/>
          </a:solidFill>
        </a:fill>
      </a:tcStyle>
    </a:band1H>
    <a:band2H>
      <a:tcTxStyle/>
      <a:tcStyle>
        <a:tcBdr/>
      </a:tcStyle>
    </a:band2H>
    <a:band1V>
      <a:tcTxStyle/>
      <a:tcStyle>
        <a:tcBdr/>
        <a:fill>
          <a:solidFill>
            <a:srgbClr val="CDD7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087" autoAdjust="0"/>
  </p:normalViewPr>
  <p:slideViewPr>
    <p:cSldViewPr snapToGrid="0">
      <p:cViewPr varScale="1">
        <p:scale>
          <a:sx n="80" d="100"/>
          <a:sy n="80" d="100"/>
        </p:scale>
        <p:origin x="619"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31326"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1489" y="4722694"/>
            <a:ext cx="4958186" cy="447413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5387"/>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31326" y="9445387"/>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268288" y="811213"/>
            <a:ext cx="7202488" cy="4052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66571" y="5135111"/>
            <a:ext cx="5332553" cy="48648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3: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59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09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256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86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10: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118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flipH="1">
            <a:off x="23" y="67300"/>
            <a:ext cx="12191976"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1pPr>
            <a:lvl2pPr lvl="1"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2pPr>
            <a:lvl3pPr lvl="2"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3pPr>
            <a:lvl4pPr lvl="3"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4pPr>
            <a:lvl5pPr lvl="4"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5pPr>
            <a:lvl6pPr lvl="5"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6pPr>
            <a:lvl7pPr lvl="6"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7pPr>
            <a:lvl8pPr lvl="7"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8pPr>
            <a:lvl9pPr lvl="8"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9pPr>
          </a:lstStyle>
          <a:p>
            <a:endParaRPr/>
          </a:p>
        </p:txBody>
      </p:sp>
      <p:sp>
        <p:nvSpPr>
          <p:cNvPr id="16" name="Google Shape;16;p2"/>
          <p:cNvSpPr txBox="1">
            <a:spLocks noGrp="1"/>
          </p:cNvSpPr>
          <p:nvPr>
            <p:ph type="subTitle" idx="1"/>
          </p:nvPr>
        </p:nvSpPr>
        <p:spPr>
          <a:xfrm>
            <a:off x="914400" y="3786737"/>
            <a:ext cx="103632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Font typeface="Times New Roman"/>
              <a:buNone/>
              <a:defRPr sz="2100">
                <a:solidFill>
                  <a:srgbClr val="000000"/>
                </a:solidFill>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2pPr>
            <a:lvl3pPr lvl="2"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3pPr>
            <a:lvl4pPr lvl="3"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4pPr>
            <a:lvl5pPr lvl="4"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5pPr>
            <a:lvl6pPr lvl="5"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6pPr>
            <a:lvl7pPr lvl="6"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7pPr>
            <a:lvl8pPr lvl="7"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8pPr>
            <a:lvl9pPr lvl="8"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9pPr>
          </a:lstStyle>
          <a:p>
            <a:endParaRPr/>
          </a:p>
        </p:txBody>
      </p:sp>
      <p:sp>
        <p:nvSpPr>
          <p:cNvPr id="17" name="Google Shape;17;p2"/>
          <p:cNvSpPr/>
          <p:nvPr/>
        </p:nvSpPr>
        <p:spPr>
          <a:xfrm flipH="1">
            <a:off x="23" y="0"/>
            <a:ext cx="12191976" cy="1420254"/>
          </a:xfrm>
          <a:prstGeom prst="flowChartDocument">
            <a:avLst/>
          </a:prstGeom>
          <a:solidFill>
            <a:srgbClr val="0B5394"/>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8" name="Google Shape;18;p2"/>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9" name="Google Shape;19;p2" descr="A close up of a logo&#10;&#10;Description automatically generated"/>
          <p:cNvPicPr preferRelativeResize="0"/>
          <p:nvPr/>
        </p:nvPicPr>
        <p:blipFill rotWithShape="1">
          <a:blip r:embed="rId2">
            <a:alphaModFix/>
          </a:blip>
          <a:srcRect/>
          <a:stretch/>
        </p:blipFill>
        <p:spPr>
          <a:xfrm>
            <a:off x="8472265" y="-86227"/>
            <a:ext cx="3612940" cy="1662276"/>
          </a:xfrm>
          <a:prstGeom prst="rect">
            <a:avLst/>
          </a:prstGeom>
          <a:noFill/>
          <a:ln>
            <a:noFill/>
          </a:ln>
        </p:spPr>
      </p:pic>
      <p:sp>
        <p:nvSpPr>
          <p:cNvPr id="20" name="Google Shape;20;p2"/>
          <p:cNvSpPr txBox="1"/>
          <p:nvPr/>
        </p:nvSpPr>
        <p:spPr>
          <a:xfrm>
            <a:off x="24" y="5919900"/>
            <a:ext cx="4762803"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Mission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CIM is a nurturing ground for an individual’s holistic development to make effective contribution to the society in a dynamic environment</a:t>
            </a:r>
            <a:endParaRPr/>
          </a:p>
        </p:txBody>
      </p:sp>
      <p:sp>
        <p:nvSpPr>
          <p:cNvPr id="21" name="Google Shape;21;p2"/>
          <p:cNvSpPr txBox="1"/>
          <p:nvPr/>
        </p:nvSpPr>
        <p:spPr>
          <a:xfrm>
            <a:off x="4943872" y="5938887"/>
            <a:ext cx="2707602" cy="6410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Vision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Excellence and Service</a:t>
            </a:r>
            <a:endParaRPr/>
          </a:p>
        </p:txBody>
      </p:sp>
      <p:sp>
        <p:nvSpPr>
          <p:cNvPr id="22" name="Google Shape;22;p2"/>
          <p:cNvSpPr txBox="1"/>
          <p:nvPr/>
        </p:nvSpPr>
        <p:spPr>
          <a:xfrm>
            <a:off x="8139987" y="5919900"/>
            <a:ext cx="3979201"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Core Values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Faith in God |  Moral Uprightness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 Love of Fellow Beings |  Social Responsibility | Pursuit of Excellence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
        <p:cNvGrpSpPr/>
        <p:nvPr/>
      </p:nvGrpSpPr>
      <p:grpSpPr>
        <a:xfrm>
          <a:off x="0" y="0"/>
          <a:ext cx="0" cy="0"/>
          <a:chOff x="0" y="0"/>
          <a:chExt cx="0" cy="0"/>
        </a:xfrm>
      </p:grpSpPr>
      <p:sp>
        <p:nvSpPr>
          <p:cNvPr id="24" name="Google Shape;24;p3"/>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5" name="Google Shape;25;p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6" name="Google Shape;26;p3"/>
          <p:cNvSpPr txBox="1">
            <a:spLocks noGrp="1"/>
          </p:cNvSpPr>
          <p:nvPr>
            <p:ph type="body" idx="1"/>
          </p:nvPr>
        </p:nvSpPr>
        <p:spPr>
          <a:xfrm>
            <a:off x="609600" y="1600200"/>
            <a:ext cx="10972800" cy="4747574"/>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0066CC"/>
              </a:buClr>
              <a:buSzPts val="3000"/>
              <a:buFont typeface="Noto Sans Symbols"/>
              <a:buChar char="▪"/>
              <a:defRPr>
                <a:solidFill>
                  <a:srgbClr val="0070C0"/>
                </a:solidFill>
              </a:defRPr>
            </a:lvl1pPr>
            <a:lvl2pPr marL="914400" lvl="1" indent="-381000" algn="l">
              <a:lnSpc>
                <a:spcPct val="100000"/>
              </a:lnSpc>
              <a:spcBef>
                <a:spcPts val="480"/>
              </a:spcBef>
              <a:spcAft>
                <a:spcPts val="0"/>
              </a:spcAft>
              <a:buClr>
                <a:srgbClr val="0066CC"/>
              </a:buClr>
              <a:buSzPts val="2400"/>
              <a:buFont typeface="Noto Sans Symbols"/>
              <a:buChar char="▪"/>
              <a:defRPr>
                <a:solidFill>
                  <a:srgbClr val="0070C0"/>
                </a:solidFill>
              </a:defRPr>
            </a:lvl2pPr>
            <a:lvl3pPr marL="1371600" lvl="2" indent="-381000" algn="l">
              <a:lnSpc>
                <a:spcPct val="100000"/>
              </a:lnSpc>
              <a:spcBef>
                <a:spcPts val="480"/>
              </a:spcBef>
              <a:spcAft>
                <a:spcPts val="0"/>
              </a:spcAft>
              <a:buClr>
                <a:srgbClr val="0066CC"/>
              </a:buClr>
              <a:buSzPts val="2400"/>
              <a:buFont typeface="Noto Sans Symbols"/>
              <a:buChar char="▪"/>
              <a:defRPr>
                <a:solidFill>
                  <a:srgbClr val="0070C0"/>
                </a:solidFill>
              </a:defRPr>
            </a:lvl3pPr>
            <a:lvl4pPr marL="1828800" lvl="3" indent="-342900" algn="l">
              <a:lnSpc>
                <a:spcPct val="100000"/>
              </a:lnSpc>
              <a:spcBef>
                <a:spcPts val="360"/>
              </a:spcBef>
              <a:spcAft>
                <a:spcPts val="0"/>
              </a:spcAft>
              <a:buClr>
                <a:srgbClr val="0066CC"/>
              </a:buClr>
              <a:buSzPts val="1800"/>
              <a:buFont typeface="Noto Sans Symbols"/>
              <a:buChar char="▪"/>
              <a:defRPr>
                <a:solidFill>
                  <a:srgbClr val="0070C0"/>
                </a:solidFill>
              </a:defRPr>
            </a:lvl4pPr>
            <a:lvl5pPr marL="2286000" lvl="4" indent="-342900" algn="l">
              <a:lnSpc>
                <a:spcPct val="100000"/>
              </a:lnSpc>
              <a:spcBef>
                <a:spcPts val="360"/>
              </a:spcBef>
              <a:spcAft>
                <a:spcPts val="0"/>
              </a:spcAft>
              <a:buClr>
                <a:srgbClr val="0066CC"/>
              </a:buClr>
              <a:buSzPts val="1800"/>
              <a:buFont typeface="Noto Sans Symbols"/>
              <a:buChar char="▪"/>
              <a:defRPr>
                <a:solidFill>
                  <a:srgbClr val="0070C0"/>
                </a:solidFill>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27" name="Google Shape;27;p3"/>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Arial"/>
              <a:buNone/>
              <a:defRPr>
                <a:solidFill>
                  <a:srgbClr val="0070C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8" name="Google Shape;28;p3"/>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0" name="Google Shape;30;p3"/>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7"/>
        <p:cNvGrpSpPr/>
        <p:nvPr/>
      </p:nvGrpSpPr>
      <p:grpSpPr>
        <a:xfrm>
          <a:off x="0" y="0"/>
          <a:ext cx="0" cy="0"/>
          <a:chOff x="0" y="0"/>
          <a:chExt cx="0" cy="0"/>
        </a:xfrm>
      </p:grpSpPr>
      <p:sp>
        <p:nvSpPr>
          <p:cNvPr id="38" name="Google Shape;38;p5"/>
          <p:cNvSpPr txBox="1"/>
          <p:nvPr/>
        </p:nvSpPr>
        <p:spPr>
          <a:xfrm>
            <a:off x="4457600" y="6431139"/>
            <a:ext cx="3276800" cy="2898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FFFFFF"/>
              </a:buClr>
              <a:buSzPts val="1050"/>
              <a:buFont typeface="Georgia"/>
              <a:buNone/>
            </a:pPr>
            <a:r>
              <a:rPr lang="en-US" sz="1050" b="0" i="0" u="none" strike="noStrike" cap="none">
                <a:solidFill>
                  <a:srgbClr val="FFFFFF"/>
                </a:solidFill>
                <a:latin typeface="Georgia"/>
                <a:ea typeface="Georgia"/>
                <a:cs typeface="Georgia"/>
                <a:sym typeface="Georgia"/>
              </a:rPr>
              <a:t>Excellence and Service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1" name="Google Shape;41;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6"/>
          <p:cNvSpPr txBox="1">
            <a:spLocks noGrp="1"/>
          </p:cNvSpPr>
          <p:nvPr>
            <p:ph type="body" idx="1"/>
          </p:nvPr>
        </p:nvSpPr>
        <p:spPr>
          <a:xfrm>
            <a:off x="902207"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45" name="Google Shape;45;p6"/>
          <p:cNvSpPr txBox="1">
            <a:spLocks noGrp="1"/>
          </p:cNvSpPr>
          <p:nvPr>
            <p:ph type="body" idx="2"/>
          </p:nvPr>
        </p:nvSpPr>
        <p:spPr>
          <a:xfrm>
            <a:off x="6193536"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2">
  <p:cSld name="Blank-2">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3" name="Google Shape;33;p4"/>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4" name="Google Shape;34;p4"/>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5" name="Google Shape;35;p4"/>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extLst>
      <p:ext uri="{BB962C8B-B14F-4D97-AF65-F5344CB8AC3E}">
        <p14:creationId xmlns:p14="http://schemas.microsoft.com/office/powerpoint/2010/main" val="3978393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3600"/>
              <a:buFont typeface="Arial"/>
              <a:buNone/>
              <a:defRPr sz="3600" b="1">
                <a:solidFill>
                  <a:schemeClr val="dk1"/>
                </a:solidFil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11" name="Google Shape;11;p1"/>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304800" y="1676400"/>
            <a:ext cx="11582400" cy="3600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Review III Presentation</a:t>
            </a: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     Title: Intelligent Approaches for Fault Forecasting in Cars</a:t>
            </a:r>
          </a:p>
          <a:p>
            <a:pPr marL="0" marR="0" lvl="0" indent="0" algn="ctr" rtl="0">
              <a:lnSpc>
                <a:spcPct val="100000"/>
              </a:lnSpc>
              <a:spcBef>
                <a:spcPts val="0"/>
              </a:spcBef>
              <a:spcAft>
                <a:spcPts val="0"/>
              </a:spcAft>
              <a:buClr>
                <a:srgbClr val="0070C0"/>
              </a:buClr>
              <a:buSzPts val="2400"/>
              <a:buFont typeface="Arial"/>
              <a:buNone/>
            </a:pP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70C0"/>
                </a:solidFill>
                <a:latin typeface="Arial"/>
                <a:ea typeface="Arial"/>
                <a:cs typeface="Arial"/>
                <a:sym typeface="Arial"/>
              </a:rPr>
              <a:t>Student Name: Charan N</a:t>
            </a: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Research Guides: Mr. Alwin Joseph, Dr. Ramesh</a:t>
            </a:r>
            <a:endParaRPr dirty="0"/>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Date: </a:t>
            </a:r>
            <a:r>
              <a:rPr lang="en-US" sz="2000" b="1" dirty="0">
                <a:solidFill>
                  <a:srgbClr val="0070C0"/>
                </a:solidFill>
              </a:rPr>
              <a:t>11</a:t>
            </a:r>
            <a:r>
              <a:rPr lang="en-US" sz="2000" b="1" i="0" u="none" strike="noStrike" cap="none" dirty="0">
                <a:solidFill>
                  <a:srgbClr val="0070C0"/>
                </a:solidFill>
                <a:latin typeface="Arial"/>
                <a:ea typeface="Arial"/>
                <a:cs typeface="Arial"/>
                <a:sym typeface="Arial"/>
              </a:rPr>
              <a:t>/01/2023</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609600" y="1937096"/>
            <a:ext cx="10972800" cy="3408680"/>
          </a:xfrm>
          <a:prstGeom prst="rect">
            <a:avLst/>
          </a:prstGeom>
          <a:noFill/>
          <a:ln>
            <a:noFill/>
          </a:ln>
        </p:spPr>
        <p:txBody>
          <a:bodyPr spcFirstLastPara="1" wrap="square" lIns="91425" tIns="91425" rIns="91425" bIns="91425" anchor="t" anchorCtr="0">
            <a:noAutofit/>
          </a:bodyPr>
          <a:lstStyle/>
          <a:p>
            <a:pPr marL="533400" indent="-342900">
              <a:spcBef>
                <a:spcPts val="0"/>
              </a:spcBef>
            </a:pPr>
            <a:r>
              <a:rPr lang="en-US" sz="2400" dirty="0">
                <a:solidFill>
                  <a:schemeClr val="tx1"/>
                </a:solidFill>
              </a:rPr>
              <a:t>Creating a machine learning-based solution for failure prediction in cars is the issue at hand. </a:t>
            </a:r>
          </a:p>
          <a:p>
            <a:pPr marL="533400" indent="-342900">
              <a:spcBef>
                <a:spcPts val="0"/>
              </a:spcBef>
            </a:pPr>
            <a:endParaRPr lang="en-US" sz="2400" dirty="0">
              <a:solidFill>
                <a:schemeClr val="tx1"/>
              </a:solidFill>
            </a:endParaRPr>
          </a:p>
          <a:p>
            <a:pPr marL="533400" indent="-342900">
              <a:spcBef>
                <a:spcPts val="0"/>
              </a:spcBef>
            </a:pPr>
            <a:r>
              <a:rPr lang="en-US" sz="2400" dirty="0">
                <a:solidFill>
                  <a:schemeClr val="tx1"/>
                </a:solidFill>
              </a:rPr>
              <a:t>The objective is to develop a prediction model that predict whether the car is going to get fault or not</a:t>
            </a:r>
          </a:p>
          <a:p>
            <a:pPr marL="533400" indent="-342900">
              <a:spcBef>
                <a:spcPts val="0"/>
              </a:spcBef>
            </a:pPr>
            <a:endParaRPr lang="en-US" sz="2400" dirty="0">
              <a:solidFill>
                <a:schemeClr val="tx1"/>
              </a:solidFill>
            </a:endParaRPr>
          </a:p>
          <a:p>
            <a:pPr marL="533400" indent="-342900">
              <a:spcBef>
                <a:spcPts val="0"/>
              </a:spcBef>
            </a:pPr>
            <a:r>
              <a:rPr lang="en-US" sz="2400" dirty="0">
                <a:solidFill>
                  <a:schemeClr val="tx1"/>
                </a:solidFill>
              </a:rPr>
              <a:t>Also to predict the price of the cars which is related to fault prediction</a:t>
            </a:r>
            <a:endParaRPr sz="2400" dirty="0">
              <a:solidFill>
                <a:schemeClr val="tx1"/>
              </a:solidFill>
            </a:endParaRPr>
          </a:p>
        </p:txBody>
      </p:sp>
      <p:sp>
        <p:nvSpPr>
          <p:cNvPr id="64" name="Google Shape;64;p10"/>
          <p:cNvSpPr txBox="1">
            <a:spLocks noGrp="1"/>
          </p:cNvSpPr>
          <p:nvPr>
            <p:ph type="title"/>
          </p:nvPr>
        </p:nvSpPr>
        <p:spPr>
          <a:xfrm>
            <a:off x="609600" y="915331"/>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Problem Statement: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5" name="Google Shape;88;p14">
            <a:extLst>
              <a:ext uri="{FF2B5EF4-FFF2-40B4-BE49-F238E27FC236}">
                <a16:creationId xmlns:a16="http://schemas.microsoft.com/office/drawing/2014/main" id="{42F6212A-02B3-F6B2-C444-A75FE8361328}"/>
              </a:ext>
            </a:extLst>
          </p:cNvPr>
          <p:cNvSpPr txBox="1">
            <a:spLocks/>
          </p:cNvSpPr>
          <p:nvPr/>
        </p:nvSpPr>
        <p:spPr>
          <a:xfrm>
            <a:off x="609600" y="825381"/>
            <a:ext cx="10972800" cy="8026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9pPr>
          </a:lstStyle>
          <a:p>
            <a:pPr>
              <a:buSzPts val="2400"/>
            </a:pPr>
            <a:r>
              <a:rPr lang="en-US" sz="2400" dirty="0"/>
              <a:t>Dataset Used For The Project:</a:t>
            </a:r>
          </a:p>
        </p:txBody>
      </p:sp>
      <p:sp>
        <p:nvSpPr>
          <p:cNvPr id="6" name="Google Shape;87;p14">
            <a:extLst>
              <a:ext uri="{FF2B5EF4-FFF2-40B4-BE49-F238E27FC236}">
                <a16:creationId xmlns:a16="http://schemas.microsoft.com/office/drawing/2014/main" id="{E2A6421B-FE56-1DE6-360D-0D44E9AFCF9E}"/>
              </a:ext>
            </a:extLst>
          </p:cNvPr>
          <p:cNvSpPr txBox="1">
            <a:spLocks/>
          </p:cNvSpPr>
          <p:nvPr/>
        </p:nvSpPr>
        <p:spPr>
          <a:xfrm>
            <a:off x="609600" y="1504951"/>
            <a:ext cx="10972800" cy="1601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066CC"/>
              </a:buClr>
              <a:buSzPts val="3000"/>
              <a:buFont typeface="Noto Sans Symbols"/>
              <a:buChar char="▪"/>
              <a:defRPr sz="3000" b="0" i="0" u="none" strike="noStrike" cap="none">
                <a:solidFill>
                  <a:srgbClr val="0070C0"/>
                </a:solidFill>
                <a:latin typeface="Arial"/>
                <a:ea typeface="Arial"/>
                <a:cs typeface="Arial"/>
                <a:sym typeface="Arial"/>
              </a:defRPr>
            </a:lvl1pPr>
            <a:lvl2pPr marL="914400" marR="0" lvl="1"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2pPr>
            <a:lvl3pPr marL="1371600" marR="0" lvl="2"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3pPr>
            <a:lvl4pPr marL="1828800" marR="0" lvl="3"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4pPr>
            <a:lvl5pPr marL="2286000" marR="0" lvl="4"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algn="just"/>
            <a:r>
              <a:rPr lang="en-US" sz="2400" dirty="0">
                <a:solidFill>
                  <a:schemeClr val="tx1"/>
                </a:solidFill>
              </a:rPr>
              <a:t>Used Cars Dataset</a:t>
            </a:r>
          </a:p>
          <a:p>
            <a:pPr algn="just"/>
            <a:r>
              <a:rPr lang="en-US" sz="2400" dirty="0">
                <a:solidFill>
                  <a:schemeClr val="tx1"/>
                </a:solidFill>
              </a:rPr>
              <a:t>Car Prices Dataset</a:t>
            </a:r>
          </a:p>
          <a:p>
            <a:pPr algn="just"/>
            <a:r>
              <a:rPr lang="en-US" sz="2400" dirty="0">
                <a:solidFill>
                  <a:schemeClr val="tx1"/>
                </a:solidFill>
              </a:rPr>
              <a:t>Car Spare Parts Dataset</a:t>
            </a:r>
          </a:p>
        </p:txBody>
      </p:sp>
      <p:graphicFrame>
        <p:nvGraphicFramePr>
          <p:cNvPr id="10" name="Table 9">
            <a:extLst>
              <a:ext uri="{FF2B5EF4-FFF2-40B4-BE49-F238E27FC236}">
                <a16:creationId xmlns:a16="http://schemas.microsoft.com/office/drawing/2014/main" id="{B7D8AA80-DD67-3037-624D-72D75EFD098A}"/>
              </a:ext>
            </a:extLst>
          </p:cNvPr>
          <p:cNvGraphicFramePr>
            <a:graphicFrameLocks noGrp="1"/>
          </p:cNvGraphicFramePr>
          <p:nvPr>
            <p:extLst>
              <p:ext uri="{D42A27DB-BD31-4B8C-83A1-F6EECF244321}">
                <p14:modId xmlns:p14="http://schemas.microsoft.com/office/powerpoint/2010/main" val="3308203317"/>
              </p:ext>
            </p:extLst>
          </p:nvPr>
        </p:nvGraphicFramePr>
        <p:xfrm>
          <a:off x="723899" y="3808689"/>
          <a:ext cx="11115675" cy="1307227"/>
        </p:xfrm>
        <a:graphic>
          <a:graphicData uri="http://schemas.openxmlformats.org/drawingml/2006/table">
            <a:tbl>
              <a:tblPr firstRow="1" firstCol="1" bandRow="1">
                <a:tableStyleId>{4CF040E4-9980-4E2B-961A-5F4862535BD2}</a:tableStyleId>
              </a:tblPr>
              <a:tblGrid>
                <a:gridCol w="2619376">
                  <a:extLst>
                    <a:ext uri="{9D8B030D-6E8A-4147-A177-3AD203B41FA5}">
                      <a16:colId xmlns:a16="http://schemas.microsoft.com/office/drawing/2014/main" val="1218793575"/>
                    </a:ext>
                  </a:extLst>
                </a:gridCol>
                <a:gridCol w="8496299">
                  <a:extLst>
                    <a:ext uri="{9D8B030D-6E8A-4147-A177-3AD203B41FA5}">
                      <a16:colId xmlns:a16="http://schemas.microsoft.com/office/drawing/2014/main" val="3136501269"/>
                    </a:ext>
                  </a:extLst>
                </a:gridCol>
              </a:tblGrid>
              <a:tr h="175475">
                <a:tc>
                  <a:txBody>
                    <a:bodyPr/>
                    <a:lstStyle/>
                    <a:p>
                      <a:pPr marL="0" marR="0" indent="0" algn="l">
                        <a:lnSpc>
                          <a:spcPct val="95000"/>
                        </a:lnSpc>
                        <a:spcBef>
                          <a:spcPts val="0"/>
                        </a:spcBef>
                        <a:spcAft>
                          <a:spcPts val="600"/>
                        </a:spcAft>
                        <a:tabLst>
                          <a:tab pos="182880" algn="l"/>
                        </a:tabLst>
                      </a:pPr>
                      <a:r>
                        <a:rPr lang="en-PH" sz="1800" spc="-5" dirty="0">
                          <a:effectLst/>
                        </a:rPr>
                        <a:t>Dataset </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dirty="0">
                          <a:effectLst/>
                        </a:rPr>
                        <a:t>Description</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229000859"/>
                  </a:ext>
                </a:extLst>
              </a:tr>
              <a:tr h="401225">
                <a:tc>
                  <a:txBody>
                    <a:bodyPr/>
                    <a:lstStyle/>
                    <a:p>
                      <a:pPr marL="0" marR="0" indent="0" algn="l">
                        <a:lnSpc>
                          <a:spcPct val="95000"/>
                        </a:lnSpc>
                        <a:spcBef>
                          <a:spcPts val="0"/>
                        </a:spcBef>
                        <a:spcAft>
                          <a:spcPts val="600"/>
                        </a:spcAft>
                        <a:tabLst>
                          <a:tab pos="182880" algn="l"/>
                        </a:tabLst>
                      </a:pPr>
                      <a:r>
                        <a:rPr lang="en-PH" sz="1800" spc="-5" dirty="0" err="1">
                          <a:effectLst/>
                        </a:rPr>
                        <a:t>cars_dataset</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Contains all the attributes of a car</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287538901"/>
                  </a:ext>
                </a:extLst>
              </a:tr>
              <a:tr h="314325">
                <a:tc>
                  <a:txBody>
                    <a:bodyPr/>
                    <a:lstStyle/>
                    <a:p>
                      <a:pPr marL="0" marR="0" indent="0" algn="l">
                        <a:lnSpc>
                          <a:spcPct val="95000"/>
                        </a:lnSpc>
                        <a:spcBef>
                          <a:spcPts val="0"/>
                        </a:spcBef>
                        <a:spcAft>
                          <a:spcPts val="600"/>
                        </a:spcAft>
                        <a:tabLst>
                          <a:tab pos="182880" algn="l"/>
                        </a:tabLst>
                      </a:pPr>
                      <a:r>
                        <a:rPr lang="en-PH" sz="1800" spc="-5" dirty="0" err="1">
                          <a:effectLst/>
                        </a:rPr>
                        <a:t>cars_dataset_features</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dirty="0">
                          <a:effectLst/>
                        </a:rPr>
                        <a:t>Consists only the necessary attributes which involves in predicting the fault</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637236935"/>
                  </a:ext>
                </a:extLst>
              </a:tr>
              <a:tr h="331073">
                <a:tc>
                  <a:txBody>
                    <a:bodyPr/>
                    <a:lstStyle/>
                    <a:p>
                      <a:pPr marL="0" marR="0" indent="0" algn="l">
                        <a:lnSpc>
                          <a:spcPct val="95000"/>
                        </a:lnSpc>
                        <a:spcBef>
                          <a:spcPts val="0"/>
                        </a:spcBef>
                        <a:spcAft>
                          <a:spcPts val="600"/>
                        </a:spcAft>
                        <a:tabLst>
                          <a:tab pos="182880" algn="l"/>
                        </a:tabLst>
                      </a:pPr>
                      <a:r>
                        <a:rPr lang="en-PH" sz="1800" spc="-5" dirty="0" err="1">
                          <a:effectLst/>
                        </a:rPr>
                        <a:t>car_dataset_updated</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It combines all the attributes including the predicted values</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793178030"/>
                  </a:ext>
                </a:extLst>
              </a:tr>
            </a:tbl>
          </a:graphicData>
        </a:graphic>
      </p:graphicFrame>
      <p:sp>
        <p:nvSpPr>
          <p:cNvPr id="11" name="Google Shape;88;p14">
            <a:extLst>
              <a:ext uri="{FF2B5EF4-FFF2-40B4-BE49-F238E27FC236}">
                <a16:creationId xmlns:a16="http://schemas.microsoft.com/office/drawing/2014/main" id="{A82556FD-8670-6A27-6A18-ED791EC1446E}"/>
              </a:ext>
            </a:extLst>
          </p:cNvPr>
          <p:cNvSpPr txBox="1">
            <a:spLocks/>
          </p:cNvSpPr>
          <p:nvPr/>
        </p:nvSpPr>
        <p:spPr>
          <a:xfrm>
            <a:off x="609600" y="2983627"/>
            <a:ext cx="10972800" cy="8026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9pPr>
          </a:lstStyle>
          <a:p>
            <a:pPr>
              <a:buSzPts val="2400"/>
            </a:pPr>
            <a:r>
              <a:rPr lang="en-US" sz="2400" dirty="0"/>
              <a:t>Dataset Used In The Implementation:</a:t>
            </a:r>
          </a:p>
        </p:txBody>
      </p:sp>
    </p:spTree>
    <p:extLst>
      <p:ext uri="{BB962C8B-B14F-4D97-AF65-F5344CB8AC3E}">
        <p14:creationId xmlns:p14="http://schemas.microsoft.com/office/powerpoint/2010/main" val="267948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4"/>
          <p:cNvSpPr txBox="1">
            <a:spLocks noGrp="1"/>
          </p:cNvSpPr>
          <p:nvPr>
            <p:ph type="title"/>
          </p:nvPr>
        </p:nvSpPr>
        <p:spPr>
          <a:xfrm>
            <a:off x="533920" y="1157901"/>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Algorithms Used:</a:t>
            </a:r>
            <a:endParaRPr sz="2400" dirty="0"/>
          </a:p>
        </p:txBody>
      </p:sp>
      <p:graphicFrame>
        <p:nvGraphicFramePr>
          <p:cNvPr id="4" name="Table 3">
            <a:extLst>
              <a:ext uri="{FF2B5EF4-FFF2-40B4-BE49-F238E27FC236}">
                <a16:creationId xmlns:a16="http://schemas.microsoft.com/office/drawing/2014/main" id="{E4994BC8-2815-B917-E2D1-E59FFE571C60}"/>
              </a:ext>
            </a:extLst>
          </p:cNvPr>
          <p:cNvGraphicFramePr>
            <a:graphicFrameLocks noGrp="1"/>
          </p:cNvGraphicFramePr>
          <p:nvPr>
            <p:extLst>
              <p:ext uri="{D42A27DB-BD31-4B8C-83A1-F6EECF244321}">
                <p14:modId xmlns:p14="http://schemas.microsoft.com/office/powerpoint/2010/main" val="1125895488"/>
              </p:ext>
            </p:extLst>
          </p:nvPr>
        </p:nvGraphicFramePr>
        <p:xfrm>
          <a:off x="533920" y="2074651"/>
          <a:ext cx="11258030" cy="2899318"/>
        </p:xfrm>
        <a:graphic>
          <a:graphicData uri="http://schemas.openxmlformats.org/drawingml/2006/table">
            <a:tbl>
              <a:tblPr firstRow="1" firstCol="1" bandRow="1">
                <a:tableStyleId>{4CF040E4-9980-4E2B-961A-5F4862535BD2}</a:tableStyleId>
              </a:tblPr>
              <a:tblGrid>
                <a:gridCol w="3568052">
                  <a:extLst>
                    <a:ext uri="{9D8B030D-6E8A-4147-A177-3AD203B41FA5}">
                      <a16:colId xmlns:a16="http://schemas.microsoft.com/office/drawing/2014/main" val="2123722284"/>
                    </a:ext>
                  </a:extLst>
                </a:gridCol>
                <a:gridCol w="4280028">
                  <a:extLst>
                    <a:ext uri="{9D8B030D-6E8A-4147-A177-3AD203B41FA5}">
                      <a16:colId xmlns:a16="http://schemas.microsoft.com/office/drawing/2014/main" val="527135791"/>
                    </a:ext>
                  </a:extLst>
                </a:gridCol>
                <a:gridCol w="3409950">
                  <a:extLst>
                    <a:ext uri="{9D8B030D-6E8A-4147-A177-3AD203B41FA5}">
                      <a16:colId xmlns:a16="http://schemas.microsoft.com/office/drawing/2014/main" val="2129664254"/>
                    </a:ext>
                  </a:extLst>
                </a:gridCol>
              </a:tblGrid>
              <a:tr h="154434">
                <a:tc>
                  <a:txBody>
                    <a:bodyPr/>
                    <a:lstStyle/>
                    <a:p>
                      <a:pPr marL="0" marR="0" algn="ctr">
                        <a:lnSpc>
                          <a:spcPct val="150000"/>
                        </a:lnSpc>
                        <a:spcBef>
                          <a:spcPts val="0"/>
                        </a:spcBef>
                        <a:spcAft>
                          <a:spcPts val="0"/>
                        </a:spcAft>
                      </a:pPr>
                      <a:r>
                        <a:rPr lang="en-PH" sz="1600">
                          <a:effectLst/>
                        </a:rPr>
                        <a:t>Model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Accuracy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Result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6708288"/>
                  </a:ext>
                </a:extLst>
              </a:tr>
              <a:tr h="753895">
                <a:tc>
                  <a:txBody>
                    <a:bodyPr/>
                    <a:lstStyle/>
                    <a:p>
                      <a:pPr marL="0" marR="0" algn="ctr">
                        <a:lnSpc>
                          <a:spcPct val="150000"/>
                        </a:lnSpc>
                        <a:spcBef>
                          <a:spcPts val="0"/>
                        </a:spcBef>
                        <a:spcAft>
                          <a:spcPts val="0"/>
                        </a:spcAft>
                      </a:pPr>
                      <a:r>
                        <a:rPr lang="en-PH" sz="1600" dirty="0" err="1">
                          <a:effectLst/>
                        </a:rPr>
                        <a:t>XGBRegressor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fontAlgn="base"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dirty="0">
                          <a:effectLst/>
                        </a:rPr>
                        <a:t>Mean Squared Error: 0.5039888125580769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Depends on context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7107997"/>
                  </a:ext>
                </a:extLst>
              </a:tr>
              <a:tr h="308868">
                <a:tc>
                  <a:txBody>
                    <a:bodyPr/>
                    <a:lstStyle/>
                    <a:p>
                      <a:pPr marL="0" marR="0" algn="ctr">
                        <a:lnSpc>
                          <a:spcPct val="150000"/>
                        </a:lnSpc>
                        <a:spcBef>
                          <a:spcPts val="0"/>
                        </a:spcBef>
                        <a:spcAft>
                          <a:spcPts val="0"/>
                        </a:spcAft>
                      </a:pPr>
                      <a:r>
                        <a:rPr lang="en-PH" sz="1600" dirty="0">
                          <a:effectLst/>
                        </a:rPr>
                        <a:t>Random Forest Classifier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fontAlgn="base"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dirty="0">
                          <a:effectLst/>
                        </a:rPr>
                        <a:t>100.00%</a:t>
                      </a:r>
                      <a:r>
                        <a:rPr lang="en-US" sz="1600" dirty="0">
                          <a:effectLst/>
                        </a:rPr>
                        <a:t> </a:t>
                      </a:r>
                      <a:r>
                        <a:rPr lang="en-PH"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a:effectLst/>
                        </a:rPr>
                        <a:t>Overfitted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9947562"/>
                  </a:ext>
                </a:extLst>
              </a:tr>
              <a:tr h="849387">
                <a:tc>
                  <a:txBody>
                    <a:bodyPr/>
                    <a:lstStyle/>
                    <a:p>
                      <a:pPr marL="0" marR="0" algn="ctr">
                        <a:lnSpc>
                          <a:spcPct val="150000"/>
                        </a:lnSpc>
                        <a:spcBef>
                          <a:spcPts val="0"/>
                        </a:spcBef>
                        <a:spcAft>
                          <a:spcPts val="0"/>
                        </a:spcAft>
                      </a:pPr>
                      <a:r>
                        <a:rPr lang="en-PH" sz="1600">
                          <a:effectLst/>
                        </a:rPr>
                        <a:t>Linear Regression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R-squared (R2): 0.0625986760112035</a:t>
                      </a:r>
                      <a:r>
                        <a:rPr lang="en-US" sz="1600" dirty="0">
                          <a:effectLst/>
                        </a:rPr>
                        <a:t> </a:t>
                      </a:r>
                      <a:r>
                        <a:rPr lang="en-PH"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Depends on context </a:t>
                      </a:r>
                    </a:p>
                    <a:p>
                      <a:pPr marL="0" marR="0" algn="ctr">
                        <a:lnSpc>
                          <a:spcPct val="150000"/>
                        </a:lnSpc>
                        <a:spcBef>
                          <a:spcPts val="0"/>
                        </a:spcBef>
                        <a:spcAft>
                          <a:spcPts val="0"/>
                        </a:spcAft>
                      </a:pPr>
                      <a:r>
                        <a:rPr lang="en-PH" sz="1600" dirty="0">
                          <a:effectLst/>
                        </a:rPr>
                        <a:t>(Have to work on 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1266"/>
                  </a:ext>
                </a:extLst>
              </a:tr>
              <a:tr h="308868">
                <a:tc>
                  <a:txBody>
                    <a:bodyPr/>
                    <a:lstStyle/>
                    <a:p>
                      <a:pPr marL="0" marR="0" algn="ctr">
                        <a:lnSpc>
                          <a:spcPct val="150000"/>
                        </a:lnSpc>
                        <a:spcBef>
                          <a:spcPts val="0"/>
                        </a:spcBef>
                        <a:spcAft>
                          <a:spcPts val="0"/>
                        </a:spcAft>
                      </a:pPr>
                      <a:r>
                        <a:rPr lang="en-PH" sz="1600">
                          <a:effectLst/>
                        </a:rPr>
                        <a:t>Vector Machine (SVM)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PH" sz="1600">
                          <a:effectLst/>
                        </a:rPr>
                        <a:t>96.19%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a:effectLst/>
                        </a:rPr>
                        <a:t>Recommended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505651"/>
                  </a:ext>
                </a:extLst>
              </a:tr>
              <a:tr h="169877">
                <a:tc>
                  <a:txBody>
                    <a:bodyPr/>
                    <a:lstStyle/>
                    <a:p>
                      <a:pPr marL="0" marR="0" algn="ctr">
                        <a:lnSpc>
                          <a:spcPct val="150000"/>
                        </a:lnSpc>
                        <a:spcBef>
                          <a:spcPts val="0"/>
                        </a:spcBef>
                        <a:spcAft>
                          <a:spcPts val="0"/>
                        </a:spcAft>
                      </a:pPr>
                      <a:r>
                        <a:rPr lang="en-PH" sz="1600" dirty="0">
                          <a:effectLst/>
                        </a:rPr>
                        <a:t>Logistic Regression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PH" sz="1600" dirty="0">
                          <a:effectLst/>
                        </a:rPr>
                        <a:t>95.96%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PH" sz="1600" dirty="0">
                          <a:effectLst/>
                        </a:rPr>
                        <a:t>Recommended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6902065"/>
                  </a:ext>
                </a:extLst>
              </a:tr>
            </a:tbl>
          </a:graphicData>
        </a:graphic>
      </p:graphicFrame>
    </p:spTree>
    <p:extLst>
      <p:ext uri="{BB962C8B-B14F-4D97-AF65-F5344CB8AC3E}">
        <p14:creationId xmlns:p14="http://schemas.microsoft.com/office/powerpoint/2010/main" val="38536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2209825"/>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To find the accuracy after rechecking the balance of the data.</a:t>
            </a:r>
          </a:p>
          <a:p>
            <a:pPr marL="533400" indent="-342900" algn="just">
              <a:spcBef>
                <a:spcPts val="0"/>
              </a:spcBef>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To implement feature extraction.</a:t>
            </a:r>
          </a:p>
          <a:p>
            <a:pPr marL="190500" indent="0" algn="just">
              <a:spcBef>
                <a:spcPts val="0"/>
              </a:spcBef>
              <a:buNone/>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To optimize the code and make the output more understandable.</a:t>
            </a:r>
          </a:p>
        </p:txBody>
      </p:sp>
      <p:sp>
        <p:nvSpPr>
          <p:cNvPr id="100" name="Google Shape;100;p16"/>
          <p:cNvSpPr txBox="1">
            <a:spLocks noGrp="1"/>
          </p:cNvSpPr>
          <p:nvPr>
            <p:ph type="title"/>
          </p:nvPr>
        </p:nvSpPr>
        <p:spPr>
          <a:xfrm>
            <a:off x="609600" y="1407164"/>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Future Work:</a:t>
            </a:r>
            <a:endParaRPr sz="2400" dirty="0"/>
          </a:p>
        </p:txBody>
      </p:sp>
    </p:spTree>
    <p:extLst>
      <p:ext uri="{BB962C8B-B14F-4D97-AF65-F5344CB8AC3E}">
        <p14:creationId xmlns:p14="http://schemas.microsoft.com/office/powerpoint/2010/main" val="337141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1417637"/>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comparing all the models and it’s accuracy I came to a conclusion that t</a:t>
            </a:r>
            <a:r>
              <a:rPr lang="en-US" sz="2400" dirty="0">
                <a:solidFill>
                  <a:schemeClr val="tx1"/>
                </a:solidFill>
                <a:latin typeface="Times New Roman" panose="02020603050405020304" pitchFamily="18" charset="0"/>
                <a:cs typeface="Times New Roman" panose="02020603050405020304" pitchFamily="18" charset="0"/>
              </a:rPr>
              <a:t>he combination of machine learning algorithms such as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Linear Regression, Logistic Regression</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SVM gives good solution. </a:t>
            </a:r>
          </a:p>
          <a:p>
            <a:pPr marL="533400" indent="-342900" algn="just">
              <a:spcBef>
                <a:spcPts val="0"/>
              </a:spcBef>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final m</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odel predicts whether the car gets fault or not.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 have made the model which works by giving inputs by users, which helps in predicting the fault of new cars given by the user in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Inputs mentioned here denotes features or column names of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this model the inputs are oil filter, engine oil, washer plug drain, dust filter, wheel alignment and balancing, air filter, fuel filter, spark plug, brake fluid, brake and clutch oil, transmission fluid, brake pads, clutch, coolant.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finding the fault of the given car this project is also capable for predicting the selling price of the car.	</a:t>
            </a:r>
          </a:p>
          <a:p>
            <a:pPr marL="533400" indent="-342900" algn="just">
              <a:spcBef>
                <a:spcPts val="0"/>
              </a:spcBef>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0" name="Google Shape;100;p16"/>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Conclusion:</a:t>
            </a:r>
            <a:endParaRPr sz="2400" dirty="0"/>
          </a:p>
        </p:txBody>
      </p:sp>
    </p:spTree>
    <p:extLst>
      <p:ext uri="{BB962C8B-B14F-4D97-AF65-F5344CB8AC3E}">
        <p14:creationId xmlns:p14="http://schemas.microsoft.com/office/powerpoint/2010/main" val="145833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a:stretch/>
        </p:blipFill>
        <p:spPr>
          <a:xfrm>
            <a:off x="1524000" y="762000"/>
            <a:ext cx="9144000" cy="5589639"/>
          </a:xfrm>
          <a:prstGeom prst="rect">
            <a:avLst/>
          </a:prstGeom>
          <a:noFill/>
          <a:ln>
            <a:noFill/>
          </a:ln>
        </p:spPr>
      </p:pic>
    </p:spTree>
    <p:extLst>
      <p:ext uri="{BB962C8B-B14F-4D97-AF65-F5344CB8AC3E}">
        <p14:creationId xmlns:p14="http://schemas.microsoft.com/office/powerpoint/2010/main" val="4206747375"/>
      </p:ext>
    </p:extLst>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2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1672</TotalTime>
  <Words>399</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Georgia</vt:lpstr>
      <vt:lpstr>Noto Sans Symbols</vt:lpstr>
      <vt:lpstr>Times New Roman</vt:lpstr>
      <vt:lpstr>CU19</vt:lpstr>
      <vt:lpstr>PowerPoint Presentation</vt:lpstr>
      <vt:lpstr>Problem Statement:</vt:lpstr>
      <vt:lpstr>PowerPoint Presentation</vt:lpstr>
      <vt:lpstr>Algorithms Used:</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dc:creator>
  <cp:lastModifiedBy>Charan N</cp:lastModifiedBy>
  <cp:revision>49</cp:revision>
  <dcterms:modified xsi:type="dcterms:W3CDTF">2023-11-01T07:56:40Z</dcterms:modified>
</cp:coreProperties>
</file>