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4" r:id="rId1"/>
  </p:sldMasterIdLst>
  <p:notesMasterIdLst>
    <p:notesMasterId r:id="rId32"/>
  </p:notesMasterIdLst>
  <p:sldIdLst>
    <p:sldId id="256" r:id="rId2"/>
    <p:sldId id="257" r:id="rId3"/>
    <p:sldId id="272" r:id="rId4"/>
    <p:sldId id="258" r:id="rId5"/>
    <p:sldId id="259" r:id="rId6"/>
    <p:sldId id="291" r:id="rId7"/>
    <p:sldId id="290" r:id="rId8"/>
    <p:sldId id="262" r:id="rId9"/>
    <p:sldId id="264" r:id="rId10"/>
    <p:sldId id="273" r:id="rId11"/>
    <p:sldId id="265" r:id="rId12"/>
    <p:sldId id="260" r:id="rId13"/>
    <p:sldId id="266" r:id="rId14"/>
    <p:sldId id="268" r:id="rId15"/>
    <p:sldId id="270" r:id="rId16"/>
    <p:sldId id="271" r:id="rId17"/>
    <p:sldId id="276" r:id="rId18"/>
    <p:sldId id="277" r:id="rId19"/>
    <p:sldId id="278" r:id="rId20"/>
    <p:sldId id="279" r:id="rId21"/>
    <p:sldId id="280" r:id="rId22"/>
    <p:sldId id="281" r:id="rId23"/>
    <p:sldId id="282" r:id="rId24"/>
    <p:sldId id="283" r:id="rId25"/>
    <p:sldId id="285" r:id="rId26"/>
    <p:sldId id="286" r:id="rId27"/>
    <p:sldId id="284" r:id="rId28"/>
    <p:sldId id="287" r:id="rId29"/>
    <p:sldId id="289" r:id="rId30"/>
    <p:sldId id="288" r:id="rId31"/>
  </p:sldIdLst>
  <p:sldSz cx="12192000" cy="6858000"/>
  <p:notesSz cx="6761163" cy="9942513"/>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CF040E4-9980-4E2B-961A-5F4862535BD2}">
  <a:tblStyle styleId="{4CF040E4-9980-4E2B-961A-5F4862535BD2}"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7ECF3"/>
          </a:solidFill>
        </a:fill>
      </a:tcStyle>
    </a:wholeTbl>
    <a:band1H>
      <a:tcTxStyle/>
      <a:tcStyle>
        <a:tcBdr/>
        <a:fill>
          <a:solidFill>
            <a:srgbClr val="CDD7E6"/>
          </a:solidFill>
        </a:fill>
      </a:tcStyle>
    </a:band1H>
    <a:band2H>
      <a:tcTxStyle/>
      <a:tcStyle>
        <a:tcBdr/>
      </a:tcStyle>
    </a:band2H>
    <a:band1V>
      <a:tcTxStyle/>
      <a:tcStyle>
        <a:tcBdr/>
        <a:fill>
          <a:solidFill>
            <a:srgbClr val="CDD7E6"/>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6102" autoAdjust="0"/>
    <p:restoredTop sz="94087" autoAdjust="0"/>
  </p:normalViewPr>
  <p:slideViewPr>
    <p:cSldViewPr snapToGrid="0">
      <p:cViewPr varScale="1">
        <p:scale>
          <a:sx n="74" d="100"/>
          <a:sy n="74" d="100"/>
        </p:scale>
        <p:origin x="72" y="197"/>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29837" cy="497126"/>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31326" y="0"/>
            <a:ext cx="2929837" cy="497126"/>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68263" y="746125"/>
            <a:ext cx="6624637" cy="3727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901489" y="4722694"/>
            <a:ext cx="4958186" cy="4474131"/>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36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1pPr>
            <a:lvl2pPr marL="914400" marR="0" lvl="1" indent="-228600" algn="l" rtl="0">
              <a:spcBef>
                <a:spcPts val="36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2pPr>
            <a:lvl3pPr marL="1371600" marR="0" lvl="2" indent="-228600" algn="l" rtl="0">
              <a:spcBef>
                <a:spcPts val="36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3pPr>
            <a:lvl4pPr marL="1828800" marR="0" lvl="3" indent="-228600" algn="l" rtl="0">
              <a:spcBef>
                <a:spcPts val="36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4pPr>
            <a:lvl5pPr marL="2286000" marR="0" lvl="4" indent="-228600" algn="l" rtl="0">
              <a:spcBef>
                <a:spcPts val="36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9445387"/>
            <a:ext cx="2929837" cy="497126"/>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31326" y="9445387"/>
            <a:ext cx="2929837" cy="49712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a:t>
            </a:fld>
            <a:endParaRPr sz="1200" b="0" i="0" u="none" strike="noStrike" cap="none">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p1:notes"/>
          <p:cNvSpPr>
            <a:spLocks noGrp="1" noRot="1" noChangeAspect="1"/>
          </p:cNvSpPr>
          <p:nvPr>
            <p:ph type="sldImg" idx="2"/>
          </p:nvPr>
        </p:nvSpPr>
        <p:spPr>
          <a:xfrm>
            <a:off x="-268288" y="811213"/>
            <a:ext cx="7202488" cy="40528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50" name="Google Shape;50;p1:notes"/>
          <p:cNvSpPr txBox="1">
            <a:spLocks noGrp="1"/>
          </p:cNvSpPr>
          <p:nvPr>
            <p:ph type="body" idx="1"/>
          </p:nvPr>
        </p:nvSpPr>
        <p:spPr>
          <a:xfrm>
            <a:off x="666571" y="5135111"/>
            <a:ext cx="5332553" cy="4864841"/>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Times New Roman"/>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9:notes"/>
          <p:cNvSpPr txBox="1">
            <a:spLocks noGrp="1"/>
          </p:cNvSpPr>
          <p:nvPr>
            <p:ph type="body" idx="1"/>
          </p:nvPr>
        </p:nvSpPr>
        <p:spPr>
          <a:xfrm>
            <a:off x="901489" y="4722694"/>
            <a:ext cx="4958186" cy="4474131"/>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97" name="Google Shape;97;p9:notes"/>
          <p:cNvSpPr>
            <a:spLocks noGrp="1" noRot="1" noChangeAspect="1"/>
          </p:cNvSpPr>
          <p:nvPr>
            <p:ph type="sldImg" idx="2"/>
          </p:nvPr>
        </p:nvSpPr>
        <p:spPr>
          <a:xfrm>
            <a:off x="68263" y="746125"/>
            <a:ext cx="6624637" cy="37274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95499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10:notes"/>
          <p:cNvSpPr txBox="1">
            <a:spLocks noGrp="1"/>
          </p:cNvSpPr>
          <p:nvPr>
            <p:ph type="body" idx="1"/>
          </p:nvPr>
        </p:nvSpPr>
        <p:spPr>
          <a:xfrm>
            <a:off x="901489" y="4722694"/>
            <a:ext cx="4958186" cy="4474131"/>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03" name="Google Shape;103;p10:notes"/>
          <p:cNvSpPr>
            <a:spLocks noGrp="1" noRot="1" noChangeAspect="1"/>
          </p:cNvSpPr>
          <p:nvPr>
            <p:ph type="sldImg" idx="2"/>
          </p:nvPr>
        </p:nvSpPr>
        <p:spPr>
          <a:xfrm>
            <a:off x="68263" y="746125"/>
            <a:ext cx="6624637" cy="37274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581188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5:notes"/>
          <p:cNvSpPr txBox="1">
            <a:spLocks noGrp="1"/>
          </p:cNvSpPr>
          <p:nvPr>
            <p:ph type="body" idx="1"/>
          </p:nvPr>
        </p:nvSpPr>
        <p:spPr>
          <a:xfrm>
            <a:off x="901489" y="4722694"/>
            <a:ext cx="4958186" cy="4474131"/>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73" name="Google Shape;73;p5:notes"/>
          <p:cNvSpPr>
            <a:spLocks noGrp="1" noRot="1" noChangeAspect="1"/>
          </p:cNvSpPr>
          <p:nvPr>
            <p:ph type="sldImg" idx="2"/>
          </p:nvPr>
        </p:nvSpPr>
        <p:spPr>
          <a:xfrm>
            <a:off x="68263" y="746125"/>
            <a:ext cx="6624637" cy="3727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5:notes"/>
          <p:cNvSpPr txBox="1">
            <a:spLocks noGrp="1"/>
          </p:cNvSpPr>
          <p:nvPr>
            <p:ph type="body" idx="1"/>
          </p:nvPr>
        </p:nvSpPr>
        <p:spPr>
          <a:xfrm>
            <a:off x="901489" y="4722694"/>
            <a:ext cx="4958186" cy="4474131"/>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73" name="Google Shape;73;p5:notes"/>
          <p:cNvSpPr>
            <a:spLocks noGrp="1" noRot="1" noChangeAspect="1"/>
          </p:cNvSpPr>
          <p:nvPr>
            <p:ph type="sldImg" idx="2"/>
          </p:nvPr>
        </p:nvSpPr>
        <p:spPr>
          <a:xfrm>
            <a:off x="68263" y="746125"/>
            <a:ext cx="6624637" cy="37274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341200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5:notes"/>
          <p:cNvSpPr txBox="1">
            <a:spLocks noGrp="1"/>
          </p:cNvSpPr>
          <p:nvPr>
            <p:ph type="body" idx="1"/>
          </p:nvPr>
        </p:nvSpPr>
        <p:spPr>
          <a:xfrm>
            <a:off x="901489" y="4722694"/>
            <a:ext cx="4958186" cy="4474131"/>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73" name="Google Shape;73;p5:notes"/>
          <p:cNvSpPr>
            <a:spLocks noGrp="1" noRot="1" noChangeAspect="1"/>
          </p:cNvSpPr>
          <p:nvPr>
            <p:ph type="sldImg" idx="2"/>
          </p:nvPr>
        </p:nvSpPr>
        <p:spPr>
          <a:xfrm>
            <a:off x="68263" y="746125"/>
            <a:ext cx="6624637" cy="37274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371590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5:notes"/>
          <p:cNvSpPr txBox="1">
            <a:spLocks noGrp="1"/>
          </p:cNvSpPr>
          <p:nvPr>
            <p:ph type="body" idx="1"/>
          </p:nvPr>
        </p:nvSpPr>
        <p:spPr>
          <a:xfrm>
            <a:off x="901489" y="4722694"/>
            <a:ext cx="4958186" cy="4474131"/>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73" name="Google Shape;73;p5:notes"/>
          <p:cNvSpPr>
            <a:spLocks noGrp="1" noRot="1" noChangeAspect="1"/>
          </p:cNvSpPr>
          <p:nvPr>
            <p:ph type="sldImg" idx="2"/>
          </p:nvPr>
        </p:nvSpPr>
        <p:spPr>
          <a:xfrm>
            <a:off x="68263" y="746125"/>
            <a:ext cx="6624637" cy="37274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277622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5:notes"/>
          <p:cNvSpPr txBox="1">
            <a:spLocks noGrp="1"/>
          </p:cNvSpPr>
          <p:nvPr>
            <p:ph type="body" idx="1"/>
          </p:nvPr>
        </p:nvSpPr>
        <p:spPr>
          <a:xfrm>
            <a:off x="901489" y="4722694"/>
            <a:ext cx="4958186" cy="4474131"/>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73" name="Google Shape;73;p5:notes"/>
          <p:cNvSpPr>
            <a:spLocks noGrp="1" noRot="1" noChangeAspect="1"/>
          </p:cNvSpPr>
          <p:nvPr>
            <p:ph type="sldImg" idx="2"/>
          </p:nvPr>
        </p:nvSpPr>
        <p:spPr>
          <a:xfrm>
            <a:off x="68263" y="746125"/>
            <a:ext cx="6624637" cy="37274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306757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5:notes"/>
          <p:cNvSpPr txBox="1">
            <a:spLocks noGrp="1"/>
          </p:cNvSpPr>
          <p:nvPr>
            <p:ph type="body" idx="1"/>
          </p:nvPr>
        </p:nvSpPr>
        <p:spPr>
          <a:xfrm>
            <a:off x="901489" y="4722694"/>
            <a:ext cx="4958186" cy="4474131"/>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73" name="Google Shape;73;p5:notes"/>
          <p:cNvSpPr>
            <a:spLocks noGrp="1" noRot="1" noChangeAspect="1"/>
          </p:cNvSpPr>
          <p:nvPr>
            <p:ph type="sldImg" idx="2"/>
          </p:nvPr>
        </p:nvSpPr>
        <p:spPr>
          <a:xfrm>
            <a:off x="68263" y="746125"/>
            <a:ext cx="6624637" cy="37274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664046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5:notes"/>
          <p:cNvSpPr txBox="1">
            <a:spLocks noGrp="1"/>
          </p:cNvSpPr>
          <p:nvPr>
            <p:ph type="body" idx="1"/>
          </p:nvPr>
        </p:nvSpPr>
        <p:spPr>
          <a:xfrm>
            <a:off x="901489" y="4722694"/>
            <a:ext cx="4958186" cy="4474131"/>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73" name="Google Shape;73;p5:notes"/>
          <p:cNvSpPr>
            <a:spLocks noGrp="1" noRot="1" noChangeAspect="1"/>
          </p:cNvSpPr>
          <p:nvPr>
            <p:ph type="sldImg" idx="2"/>
          </p:nvPr>
        </p:nvSpPr>
        <p:spPr>
          <a:xfrm>
            <a:off x="68263" y="746125"/>
            <a:ext cx="6624637" cy="37274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425600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5:notes"/>
          <p:cNvSpPr txBox="1">
            <a:spLocks noGrp="1"/>
          </p:cNvSpPr>
          <p:nvPr>
            <p:ph type="body" idx="1"/>
          </p:nvPr>
        </p:nvSpPr>
        <p:spPr>
          <a:xfrm>
            <a:off x="901489" y="4722694"/>
            <a:ext cx="4958186" cy="4474131"/>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73" name="Google Shape;73;p5:notes"/>
          <p:cNvSpPr>
            <a:spLocks noGrp="1" noRot="1" noChangeAspect="1"/>
          </p:cNvSpPr>
          <p:nvPr>
            <p:ph type="sldImg" idx="2"/>
          </p:nvPr>
        </p:nvSpPr>
        <p:spPr>
          <a:xfrm>
            <a:off x="68263" y="746125"/>
            <a:ext cx="6624637" cy="37274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737470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2:notes"/>
          <p:cNvSpPr txBox="1">
            <a:spLocks noGrp="1"/>
          </p:cNvSpPr>
          <p:nvPr>
            <p:ph type="body" idx="1"/>
          </p:nvPr>
        </p:nvSpPr>
        <p:spPr>
          <a:xfrm>
            <a:off x="901489" y="4722694"/>
            <a:ext cx="4958186" cy="4474131"/>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55" name="Google Shape;55;p2:notes"/>
          <p:cNvSpPr>
            <a:spLocks noGrp="1" noRot="1" noChangeAspect="1"/>
          </p:cNvSpPr>
          <p:nvPr>
            <p:ph type="sldImg" idx="2"/>
          </p:nvPr>
        </p:nvSpPr>
        <p:spPr>
          <a:xfrm>
            <a:off x="68263" y="746125"/>
            <a:ext cx="6624637" cy="3727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5:notes"/>
          <p:cNvSpPr txBox="1">
            <a:spLocks noGrp="1"/>
          </p:cNvSpPr>
          <p:nvPr>
            <p:ph type="body" idx="1"/>
          </p:nvPr>
        </p:nvSpPr>
        <p:spPr>
          <a:xfrm>
            <a:off x="901489" y="4722694"/>
            <a:ext cx="4958186" cy="4474131"/>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73" name="Google Shape;73;p5:notes"/>
          <p:cNvSpPr>
            <a:spLocks noGrp="1" noRot="1" noChangeAspect="1"/>
          </p:cNvSpPr>
          <p:nvPr>
            <p:ph type="sldImg" idx="2"/>
          </p:nvPr>
        </p:nvSpPr>
        <p:spPr>
          <a:xfrm>
            <a:off x="68263" y="746125"/>
            <a:ext cx="6624637" cy="37274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736626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5:notes"/>
          <p:cNvSpPr txBox="1">
            <a:spLocks noGrp="1"/>
          </p:cNvSpPr>
          <p:nvPr>
            <p:ph type="body" idx="1"/>
          </p:nvPr>
        </p:nvSpPr>
        <p:spPr>
          <a:xfrm>
            <a:off x="901489" y="4722694"/>
            <a:ext cx="4958186" cy="4474131"/>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73" name="Google Shape;73;p5:notes"/>
          <p:cNvSpPr>
            <a:spLocks noGrp="1" noRot="1" noChangeAspect="1"/>
          </p:cNvSpPr>
          <p:nvPr>
            <p:ph type="sldImg" idx="2"/>
          </p:nvPr>
        </p:nvSpPr>
        <p:spPr>
          <a:xfrm>
            <a:off x="68263" y="746125"/>
            <a:ext cx="6624637" cy="37274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8540118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5:notes"/>
          <p:cNvSpPr txBox="1">
            <a:spLocks noGrp="1"/>
          </p:cNvSpPr>
          <p:nvPr>
            <p:ph type="body" idx="1"/>
          </p:nvPr>
        </p:nvSpPr>
        <p:spPr>
          <a:xfrm>
            <a:off x="901489" y="4722694"/>
            <a:ext cx="4958186" cy="4474131"/>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73" name="Google Shape;73;p5:notes"/>
          <p:cNvSpPr>
            <a:spLocks noGrp="1" noRot="1" noChangeAspect="1"/>
          </p:cNvSpPr>
          <p:nvPr>
            <p:ph type="sldImg" idx="2"/>
          </p:nvPr>
        </p:nvSpPr>
        <p:spPr>
          <a:xfrm>
            <a:off x="68263" y="746125"/>
            <a:ext cx="6624637" cy="37274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466871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5:notes"/>
          <p:cNvSpPr txBox="1">
            <a:spLocks noGrp="1"/>
          </p:cNvSpPr>
          <p:nvPr>
            <p:ph type="body" idx="1"/>
          </p:nvPr>
        </p:nvSpPr>
        <p:spPr>
          <a:xfrm>
            <a:off x="901489" y="4722694"/>
            <a:ext cx="4958186" cy="4474131"/>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73" name="Google Shape;73;p5:notes"/>
          <p:cNvSpPr>
            <a:spLocks noGrp="1" noRot="1" noChangeAspect="1"/>
          </p:cNvSpPr>
          <p:nvPr>
            <p:ph type="sldImg" idx="2"/>
          </p:nvPr>
        </p:nvSpPr>
        <p:spPr>
          <a:xfrm>
            <a:off x="68263" y="746125"/>
            <a:ext cx="6624637" cy="37274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1408921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5:notes"/>
          <p:cNvSpPr txBox="1">
            <a:spLocks noGrp="1"/>
          </p:cNvSpPr>
          <p:nvPr>
            <p:ph type="body" idx="1"/>
          </p:nvPr>
        </p:nvSpPr>
        <p:spPr>
          <a:xfrm>
            <a:off x="901489" y="4722694"/>
            <a:ext cx="4958186" cy="4474131"/>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73" name="Google Shape;73;p5:notes"/>
          <p:cNvSpPr>
            <a:spLocks noGrp="1" noRot="1" noChangeAspect="1"/>
          </p:cNvSpPr>
          <p:nvPr>
            <p:ph type="sldImg" idx="2"/>
          </p:nvPr>
        </p:nvSpPr>
        <p:spPr>
          <a:xfrm>
            <a:off x="68263" y="746125"/>
            <a:ext cx="6624637" cy="37274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2381543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5:notes"/>
          <p:cNvSpPr txBox="1">
            <a:spLocks noGrp="1"/>
          </p:cNvSpPr>
          <p:nvPr>
            <p:ph type="body" idx="1"/>
          </p:nvPr>
        </p:nvSpPr>
        <p:spPr>
          <a:xfrm>
            <a:off x="901489" y="4722694"/>
            <a:ext cx="4958186" cy="4474131"/>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73" name="Google Shape;73;p5:notes"/>
          <p:cNvSpPr>
            <a:spLocks noGrp="1" noRot="1" noChangeAspect="1"/>
          </p:cNvSpPr>
          <p:nvPr>
            <p:ph type="sldImg" idx="2"/>
          </p:nvPr>
        </p:nvSpPr>
        <p:spPr>
          <a:xfrm>
            <a:off x="68263" y="746125"/>
            <a:ext cx="6624637" cy="37274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6823190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5:notes"/>
          <p:cNvSpPr txBox="1">
            <a:spLocks noGrp="1"/>
          </p:cNvSpPr>
          <p:nvPr>
            <p:ph type="body" idx="1"/>
          </p:nvPr>
        </p:nvSpPr>
        <p:spPr>
          <a:xfrm>
            <a:off x="901489" y="4722694"/>
            <a:ext cx="4958186" cy="4474131"/>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73" name="Google Shape;73;p5:notes"/>
          <p:cNvSpPr>
            <a:spLocks noGrp="1" noRot="1" noChangeAspect="1"/>
          </p:cNvSpPr>
          <p:nvPr>
            <p:ph type="sldImg" idx="2"/>
          </p:nvPr>
        </p:nvSpPr>
        <p:spPr>
          <a:xfrm>
            <a:off x="68263" y="746125"/>
            <a:ext cx="6624637" cy="37274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2575392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5:notes"/>
          <p:cNvSpPr txBox="1">
            <a:spLocks noGrp="1"/>
          </p:cNvSpPr>
          <p:nvPr>
            <p:ph type="body" idx="1"/>
          </p:nvPr>
        </p:nvSpPr>
        <p:spPr>
          <a:xfrm>
            <a:off x="901489" y="4722694"/>
            <a:ext cx="4958186" cy="4474131"/>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73" name="Google Shape;73;p5:notes"/>
          <p:cNvSpPr>
            <a:spLocks noGrp="1" noRot="1" noChangeAspect="1"/>
          </p:cNvSpPr>
          <p:nvPr>
            <p:ph type="sldImg" idx="2"/>
          </p:nvPr>
        </p:nvSpPr>
        <p:spPr>
          <a:xfrm>
            <a:off x="68263" y="746125"/>
            <a:ext cx="6624637" cy="37274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2849632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5:notes"/>
          <p:cNvSpPr txBox="1">
            <a:spLocks noGrp="1"/>
          </p:cNvSpPr>
          <p:nvPr>
            <p:ph type="body" idx="1"/>
          </p:nvPr>
        </p:nvSpPr>
        <p:spPr>
          <a:xfrm>
            <a:off x="901489" y="4722694"/>
            <a:ext cx="4958186" cy="4474131"/>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73" name="Google Shape;73;p5:notes"/>
          <p:cNvSpPr>
            <a:spLocks noGrp="1" noRot="1" noChangeAspect="1"/>
          </p:cNvSpPr>
          <p:nvPr>
            <p:ph type="sldImg" idx="2"/>
          </p:nvPr>
        </p:nvSpPr>
        <p:spPr>
          <a:xfrm>
            <a:off x="68263" y="746125"/>
            <a:ext cx="6624637" cy="37274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9788439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5:notes"/>
          <p:cNvSpPr txBox="1">
            <a:spLocks noGrp="1"/>
          </p:cNvSpPr>
          <p:nvPr>
            <p:ph type="body" idx="1"/>
          </p:nvPr>
        </p:nvSpPr>
        <p:spPr>
          <a:xfrm>
            <a:off x="901489" y="4722694"/>
            <a:ext cx="4958186" cy="4474131"/>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73" name="Google Shape;73;p5:notes"/>
          <p:cNvSpPr>
            <a:spLocks noGrp="1" noRot="1" noChangeAspect="1"/>
          </p:cNvSpPr>
          <p:nvPr>
            <p:ph type="sldImg" idx="2"/>
          </p:nvPr>
        </p:nvSpPr>
        <p:spPr>
          <a:xfrm>
            <a:off x="68263" y="746125"/>
            <a:ext cx="6624637" cy="37274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966612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9:notes"/>
          <p:cNvSpPr txBox="1">
            <a:spLocks noGrp="1"/>
          </p:cNvSpPr>
          <p:nvPr>
            <p:ph type="body" idx="1"/>
          </p:nvPr>
        </p:nvSpPr>
        <p:spPr>
          <a:xfrm>
            <a:off x="901489" y="4722694"/>
            <a:ext cx="4958186" cy="4474131"/>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97" name="Google Shape;97;p9:notes"/>
          <p:cNvSpPr>
            <a:spLocks noGrp="1" noRot="1" noChangeAspect="1"/>
          </p:cNvSpPr>
          <p:nvPr>
            <p:ph type="sldImg" idx="2"/>
          </p:nvPr>
        </p:nvSpPr>
        <p:spPr>
          <a:xfrm>
            <a:off x="68263" y="746125"/>
            <a:ext cx="6624637" cy="37274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9159195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5:notes"/>
          <p:cNvSpPr txBox="1">
            <a:spLocks noGrp="1"/>
          </p:cNvSpPr>
          <p:nvPr>
            <p:ph type="body" idx="1"/>
          </p:nvPr>
        </p:nvSpPr>
        <p:spPr>
          <a:xfrm>
            <a:off x="901489" y="4722694"/>
            <a:ext cx="4958186" cy="4474131"/>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73" name="Google Shape;73;p5:notes"/>
          <p:cNvSpPr>
            <a:spLocks noGrp="1" noRot="1" noChangeAspect="1"/>
          </p:cNvSpPr>
          <p:nvPr>
            <p:ph type="sldImg" idx="2"/>
          </p:nvPr>
        </p:nvSpPr>
        <p:spPr>
          <a:xfrm>
            <a:off x="68263" y="746125"/>
            <a:ext cx="6624637" cy="37274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365114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3:notes"/>
          <p:cNvSpPr txBox="1">
            <a:spLocks noGrp="1"/>
          </p:cNvSpPr>
          <p:nvPr>
            <p:ph type="body" idx="1"/>
          </p:nvPr>
        </p:nvSpPr>
        <p:spPr>
          <a:xfrm>
            <a:off x="901489" y="4722694"/>
            <a:ext cx="4958186" cy="4474131"/>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61" name="Google Shape;61;p3:notes"/>
          <p:cNvSpPr>
            <a:spLocks noGrp="1" noRot="1" noChangeAspect="1"/>
          </p:cNvSpPr>
          <p:nvPr>
            <p:ph type="sldImg" idx="2"/>
          </p:nvPr>
        </p:nvSpPr>
        <p:spPr>
          <a:xfrm>
            <a:off x="68263" y="746125"/>
            <a:ext cx="6624637" cy="3727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4:notes"/>
          <p:cNvSpPr txBox="1">
            <a:spLocks noGrp="1"/>
          </p:cNvSpPr>
          <p:nvPr>
            <p:ph type="body" idx="1"/>
          </p:nvPr>
        </p:nvSpPr>
        <p:spPr>
          <a:xfrm>
            <a:off x="901489" y="4722694"/>
            <a:ext cx="4958186" cy="4474131"/>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67" name="Google Shape;67;p4:notes"/>
          <p:cNvSpPr>
            <a:spLocks noGrp="1" noRot="1" noChangeAspect="1"/>
          </p:cNvSpPr>
          <p:nvPr>
            <p:ph type="sldImg" idx="2"/>
          </p:nvPr>
        </p:nvSpPr>
        <p:spPr>
          <a:xfrm>
            <a:off x="68263" y="746125"/>
            <a:ext cx="6624637" cy="3727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7:notes"/>
          <p:cNvSpPr txBox="1">
            <a:spLocks noGrp="1"/>
          </p:cNvSpPr>
          <p:nvPr>
            <p:ph type="body" idx="1"/>
          </p:nvPr>
        </p:nvSpPr>
        <p:spPr>
          <a:xfrm>
            <a:off x="901489" y="4722694"/>
            <a:ext cx="4958186" cy="4474131"/>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85" name="Google Shape;85;p7:notes"/>
          <p:cNvSpPr>
            <a:spLocks noGrp="1" noRot="1" noChangeAspect="1"/>
          </p:cNvSpPr>
          <p:nvPr>
            <p:ph type="sldImg" idx="2"/>
          </p:nvPr>
        </p:nvSpPr>
        <p:spPr>
          <a:xfrm>
            <a:off x="68263" y="746125"/>
            <a:ext cx="6624637" cy="37274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994458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7:notes"/>
          <p:cNvSpPr txBox="1">
            <a:spLocks noGrp="1"/>
          </p:cNvSpPr>
          <p:nvPr>
            <p:ph type="body" idx="1"/>
          </p:nvPr>
        </p:nvSpPr>
        <p:spPr>
          <a:xfrm>
            <a:off x="901489" y="4722694"/>
            <a:ext cx="4958186" cy="4474131"/>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85" name="Google Shape;85;p7:notes"/>
          <p:cNvSpPr>
            <a:spLocks noGrp="1" noRot="1" noChangeAspect="1"/>
          </p:cNvSpPr>
          <p:nvPr>
            <p:ph type="sldImg" idx="2"/>
          </p:nvPr>
        </p:nvSpPr>
        <p:spPr>
          <a:xfrm>
            <a:off x="68263" y="746125"/>
            <a:ext cx="6624637" cy="37274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380996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7:notes"/>
          <p:cNvSpPr txBox="1">
            <a:spLocks noGrp="1"/>
          </p:cNvSpPr>
          <p:nvPr>
            <p:ph type="body" idx="1"/>
          </p:nvPr>
        </p:nvSpPr>
        <p:spPr>
          <a:xfrm>
            <a:off x="901489" y="4722694"/>
            <a:ext cx="4958186" cy="4474131"/>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85" name="Google Shape;85;p7:notes"/>
          <p:cNvSpPr>
            <a:spLocks noGrp="1" noRot="1" noChangeAspect="1"/>
          </p:cNvSpPr>
          <p:nvPr>
            <p:ph type="sldImg" idx="2"/>
          </p:nvPr>
        </p:nvSpPr>
        <p:spPr>
          <a:xfrm>
            <a:off x="68263" y="746125"/>
            <a:ext cx="6624637" cy="37274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545989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9:notes"/>
          <p:cNvSpPr txBox="1">
            <a:spLocks noGrp="1"/>
          </p:cNvSpPr>
          <p:nvPr>
            <p:ph type="body" idx="1"/>
          </p:nvPr>
        </p:nvSpPr>
        <p:spPr>
          <a:xfrm>
            <a:off x="901489" y="4722694"/>
            <a:ext cx="4958186" cy="4474131"/>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97" name="Google Shape;97;p9:notes"/>
          <p:cNvSpPr>
            <a:spLocks noGrp="1" noRot="1" noChangeAspect="1"/>
          </p:cNvSpPr>
          <p:nvPr>
            <p:ph type="sldImg" idx="2"/>
          </p:nvPr>
        </p:nvSpPr>
        <p:spPr>
          <a:xfrm>
            <a:off x="68263" y="746125"/>
            <a:ext cx="6624637" cy="37274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0386543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p:nvPr/>
        </p:nvSpPr>
        <p:spPr>
          <a:xfrm flipH="1">
            <a:off x="23" y="67300"/>
            <a:ext cx="12191976" cy="1420254"/>
          </a:xfrm>
          <a:prstGeom prst="flowChartDocument">
            <a:avLst/>
          </a:prstGeom>
          <a:noFill/>
          <a:ln w="19050" cap="flat" cmpd="sng">
            <a:solidFill>
              <a:srgbClr val="0B5394"/>
            </a:solidFill>
            <a:prstDash val="solid"/>
            <a:round/>
            <a:headEnd type="none" w="sm" len="sm"/>
            <a:tailEnd type="none" w="sm" len="sm"/>
          </a:ln>
        </p:spPr>
        <p:txBody>
          <a:bodyPr spcFirstLastPara="1" wrap="square" lIns="68550" tIns="68550" rIns="68550" bIns="68550" anchor="ctr" anchorCtr="0">
            <a:noAutofit/>
          </a:bodyPr>
          <a:lstStyle/>
          <a:p>
            <a:pPr marL="0" marR="0" lvl="0" indent="0" algn="l" rtl="0">
              <a:lnSpc>
                <a:spcPct val="100000"/>
              </a:lnSpc>
              <a:spcBef>
                <a:spcPts val="0"/>
              </a:spcBef>
              <a:spcAft>
                <a:spcPts val="0"/>
              </a:spcAft>
              <a:buClr>
                <a:srgbClr val="000000"/>
              </a:buClr>
              <a:buSzPts val="1050"/>
              <a:buFont typeface="Arial"/>
              <a:buNone/>
            </a:pPr>
            <a:endParaRPr sz="1050" b="0" i="0" u="none" strike="noStrike" cap="none">
              <a:solidFill>
                <a:srgbClr val="000000"/>
              </a:solidFill>
              <a:latin typeface="Arial"/>
              <a:ea typeface="Arial"/>
              <a:cs typeface="Arial"/>
              <a:sym typeface="Arial"/>
            </a:endParaRPr>
          </a:p>
        </p:txBody>
      </p:sp>
      <p:sp>
        <p:nvSpPr>
          <p:cNvPr id="15" name="Google Shape;15;p2"/>
          <p:cNvSpPr txBox="1">
            <a:spLocks noGrp="1"/>
          </p:cNvSpPr>
          <p:nvPr>
            <p:ph type="ctrTitle"/>
          </p:nvPr>
        </p:nvSpPr>
        <p:spPr>
          <a:xfrm>
            <a:off x="914400" y="2111123"/>
            <a:ext cx="10363200" cy="1546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rgbClr val="666666"/>
              </a:buClr>
              <a:buSzPts val="2400"/>
              <a:buFont typeface="Times New Roman"/>
              <a:buNone/>
              <a:defRPr sz="2400">
                <a:solidFill>
                  <a:srgbClr val="666666"/>
                </a:solidFill>
                <a:latin typeface="Times New Roman"/>
                <a:ea typeface="Times New Roman"/>
                <a:cs typeface="Times New Roman"/>
                <a:sym typeface="Times New Roman"/>
              </a:defRPr>
            </a:lvl1pPr>
            <a:lvl2pPr lvl="1" algn="ctr">
              <a:spcBef>
                <a:spcPts val="0"/>
              </a:spcBef>
              <a:spcAft>
                <a:spcPts val="0"/>
              </a:spcAft>
              <a:buClr>
                <a:srgbClr val="666666"/>
              </a:buClr>
              <a:buSzPts val="2400"/>
              <a:buFont typeface="Times New Roman"/>
              <a:buNone/>
              <a:defRPr sz="2400">
                <a:solidFill>
                  <a:srgbClr val="666666"/>
                </a:solidFill>
                <a:latin typeface="Times New Roman"/>
                <a:ea typeface="Times New Roman"/>
                <a:cs typeface="Times New Roman"/>
                <a:sym typeface="Times New Roman"/>
              </a:defRPr>
            </a:lvl2pPr>
            <a:lvl3pPr lvl="2" algn="ctr">
              <a:spcBef>
                <a:spcPts val="0"/>
              </a:spcBef>
              <a:spcAft>
                <a:spcPts val="0"/>
              </a:spcAft>
              <a:buClr>
                <a:srgbClr val="666666"/>
              </a:buClr>
              <a:buSzPts val="2400"/>
              <a:buFont typeface="Times New Roman"/>
              <a:buNone/>
              <a:defRPr sz="2400">
                <a:solidFill>
                  <a:srgbClr val="666666"/>
                </a:solidFill>
                <a:latin typeface="Times New Roman"/>
                <a:ea typeface="Times New Roman"/>
                <a:cs typeface="Times New Roman"/>
                <a:sym typeface="Times New Roman"/>
              </a:defRPr>
            </a:lvl3pPr>
            <a:lvl4pPr lvl="3" algn="ctr">
              <a:spcBef>
                <a:spcPts val="0"/>
              </a:spcBef>
              <a:spcAft>
                <a:spcPts val="0"/>
              </a:spcAft>
              <a:buClr>
                <a:srgbClr val="666666"/>
              </a:buClr>
              <a:buSzPts val="2400"/>
              <a:buFont typeface="Times New Roman"/>
              <a:buNone/>
              <a:defRPr sz="2400">
                <a:solidFill>
                  <a:srgbClr val="666666"/>
                </a:solidFill>
                <a:latin typeface="Times New Roman"/>
                <a:ea typeface="Times New Roman"/>
                <a:cs typeface="Times New Roman"/>
                <a:sym typeface="Times New Roman"/>
              </a:defRPr>
            </a:lvl4pPr>
            <a:lvl5pPr lvl="4" algn="ctr">
              <a:spcBef>
                <a:spcPts val="0"/>
              </a:spcBef>
              <a:spcAft>
                <a:spcPts val="0"/>
              </a:spcAft>
              <a:buClr>
                <a:srgbClr val="666666"/>
              </a:buClr>
              <a:buSzPts val="2400"/>
              <a:buFont typeface="Times New Roman"/>
              <a:buNone/>
              <a:defRPr sz="2400">
                <a:solidFill>
                  <a:srgbClr val="666666"/>
                </a:solidFill>
                <a:latin typeface="Times New Roman"/>
                <a:ea typeface="Times New Roman"/>
                <a:cs typeface="Times New Roman"/>
                <a:sym typeface="Times New Roman"/>
              </a:defRPr>
            </a:lvl5pPr>
            <a:lvl6pPr lvl="5" algn="ctr">
              <a:spcBef>
                <a:spcPts val="0"/>
              </a:spcBef>
              <a:spcAft>
                <a:spcPts val="0"/>
              </a:spcAft>
              <a:buClr>
                <a:srgbClr val="666666"/>
              </a:buClr>
              <a:buSzPts val="2400"/>
              <a:buFont typeface="Times New Roman"/>
              <a:buNone/>
              <a:defRPr sz="2400">
                <a:solidFill>
                  <a:srgbClr val="666666"/>
                </a:solidFill>
                <a:latin typeface="Times New Roman"/>
                <a:ea typeface="Times New Roman"/>
                <a:cs typeface="Times New Roman"/>
                <a:sym typeface="Times New Roman"/>
              </a:defRPr>
            </a:lvl6pPr>
            <a:lvl7pPr lvl="6" algn="ctr">
              <a:spcBef>
                <a:spcPts val="0"/>
              </a:spcBef>
              <a:spcAft>
                <a:spcPts val="0"/>
              </a:spcAft>
              <a:buClr>
                <a:srgbClr val="666666"/>
              </a:buClr>
              <a:buSzPts val="2400"/>
              <a:buFont typeface="Times New Roman"/>
              <a:buNone/>
              <a:defRPr sz="2400">
                <a:solidFill>
                  <a:srgbClr val="666666"/>
                </a:solidFill>
                <a:latin typeface="Times New Roman"/>
                <a:ea typeface="Times New Roman"/>
                <a:cs typeface="Times New Roman"/>
                <a:sym typeface="Times New Roman"/>
              </a:defRPr>
            </a:lvl7pPr>
            <a:lvl8pPr lvl="7" algn="ctr">
              <a:spcBef>
                <a:spcPts val="0"/>
              </a:spcBef>
              <a:spcAft>
                <a:spcPts val="0"/>
              </a:spcAft>
              <a:buClr>
                <a:srgbClr val="666666"/>
              </a:buClr>
              <a:buSzPts val="2400"/>
              <a:buFont typeface="Times New Roman"/>
              <a:buNone/>
              <a:defRPr sz="2400">
                <a:solidFill>
                  <a:srgbClr val="666666"/>
                </a:solidFill>
                <a:latin typeface="Times New Roman"/>
                <a:ea typeface="Times New Roman"/>
                <a:cs typeface="Times New Roman"/>
                <a:sym typeface="Times New Roman"/>
              </a:defRPr>
            </a:lvl8pPr>
            <a:lvl9pPr lvl="8" algn="ctr">
              <a:spcBef>
                <a:spcPts val="0"/>
              </a:spcBef>
              <a:spcAft>
                <a:spcPts val="0"/>
              </a:spcAft>
              <a:buClr>
                <a:srgbClr val="666666"/>
              </a:buClr>
              <a:buSzPts val="2400"/>
              <a:buFont typeface="Times New Roman"/>
              <a:buNone/>
              <a:defRPr sz="2400">
                <a:solidFill>
                  <a:srgbClr val="666666"/>
                </a:solidFill>
                <a:latin typeface="Times New Roman"/>
                <a:ea typeface="Times New Roman"/>
                <a:cs typeface="Times New Roman"/>
                <a:sym typeface="Times New Roman"/>
              </a:defRPr>
            </a:lvl9pPr>
          </a:lstStyle>
          <a:p>
            <a:endParaRPr/>
          </a:p>
        </p:txBody>
      </p:sp>
      <p:sp>
        <p:nvSpPr>
          <p:cNvPr id="16" name="Google Shape;16;p2"/>
          <p:cNvSpPr txBox="1">
            <a:spLocks noGrp="1"/>
          </p:cNvSpPr>
          <p:nvPr>
            <p:ph type="subTitle" idx="1"/>
          </p:nvPr>
        </p:nvSpPr>
        <p:spPr>
          <a:xfrm>
            <a:off x="914400" y="3786737"/>
            <a:ext cx="10363200" cy="1046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000000"/>
              </a:buClr>
              <a:buSzPts val="2100"/>
              <a:buFont typeface="Times New Roman"/>
              <a:buNone/>
              <a:defRPr sz="2100">
                <a:solidFill>
                  <a:srgbClr val="000000"/>
                </a:solidFill>
                <a:latin typeface="Times New Roman"/>
                <a:ea typeface="Times New Roman"/>
                <a:cs typeface="Times New Roman"/>
                <a:sym typeface="Times New Roman"/>
              </a:defRPr>
            </a:lvl1pPr>
            <a:lvl2pPr lvl="1" algn="ctr">
              <a:lnSpc>
                <a:spcPct val="100000"/>
              </a:lnSpc>
              <a:spcBef>
                <a:spcPts val="0"/>
              </a:spcBef>
              <a:spcAft>
                <a:spcPts val="0"/>
              </a:spcAft>
              <a:buClr>
                <a:srgbClr val="000000"/>
              </a:buClr>
              <a:buSzPts val="2400"/>
              <a:buFont typeface="Georgia"/>
              <a:buNone/>
              <a:defRPr>
                <a:solidFill>
                  <a:srgbClr val="000000"/>
                </a:solidFill>
                <a:latin typeface="Georgia"/>
                <a:ea typeface="Georgia"/>
                <a:cs typeface="Georgia"/>
                <a:sym typeface="Georgia"/>
              </a:defRPr>
            </a:lvl2pPr>
            <a:lvl3pPr lvl="2" algn="ctr">
              <a:lnSpc>
                <a:spcPct val="100000"/>
              </a:lnSpc>
              <a:spcBef>
                <a:spcPts val="0"/>
              </a:spcBef>
              <a:spcAft>
                <a:spcPts val="0"/>
              </a:spcAft>
              <a:buClr>
                <a:srgbClr val="000000"/>
              </a:buClr>
              <a:buSzPts val="2400"/>
              <a:buFont typeface="Georgia"/>
              <a:buNone/>
              <a:defRPr>
                <a:solidFill>
                  <a:srgbClr val="000000"/>
                </a:solidFill>
                <a:latin typeface="Georgia"/>
                <a:ea typeface="Georgia"/>
                <a:cs typeface="Georgia"/>
                <a:sym typeface="Georgia"/>
              </a:defRPr>
            </a:lvl3pPr>
            <a:lvl4pPr lvl="3" algn="ctr">
              <a:lnSpc>
                <a:spcPct val="100000"/>
              </a:lnSpc>
              <a:spcBef>
                <a:spcPts val="0"/>
              </a:spcBef>
              <a:spcAft>
                <a:spcPts val="0"/>
              </a:spcAft>
              <a:buClr>
                <a:srgbClr val="000000"/>
              </a:buClr>
              <a:buSzPts val="1800"/>
              <a:buFont typeface="Georgia"/>
              <a:buNone/>
              <a:defRPr sz="1800">
                <a:solidFill>
                  <a:srgbClr val="000000"/>
                </a:solidFill>
                <a:latin typeface="Georgia"/>
                <a:ea typeface="Georgia"/>
                <a:cs typeface="Georgia"/>
                <a:sym typeface="Georgia"/>
              </a:defRPr>
            </a:lvl4pPr>
            <a:lvl5pPr lvl="4" algn="ctr">
              <a:lnSpc>
                <a:spcPct val="100000"/>
              </a:lnSpc>
              <a:spcBef>
                <a:spcPts val="0"/>
              </a:spcBef>
              <a:spcAft>
                <a:spcPts val="0"/>
              </a:spcAft>
              <a:buClr>
                <a:srgbClr val="000000"/>
              </a:buClr>
              <a:buSzPts val="1800"/>
              <a:buFont typeface="Georgia"/>
              <a:buNone/>
              <a:defRPr sz="1800">
                <a:solidFill>
                  <a:srgbClr val="000000"/>
                </a:solidFill>
                <a:latin typeface="Georgia"/>
                <a:ea typeface="Georgia"/>
                <a:cs typeface="Georgia"/>
                <a:sym typeface="Georgia"/>
              </a:defRPr>
            </a:lvl5pPr>
            <a:lvl6pPr lvl="5" algn="ctr">
              <a:lnSpc>
                <a:spcPct val="100000"/>
              </a:lnSpc>
              <a:spcBef>
                <a:spcPts val="0"/>
              </a:spcBef>
              <a:spcAft>
                <a:spcPts val="0"/>
              </a:spcAft>
              <a:buClr>
                <a:srgbClr val="000000"/>
              </a:buClr>
              <a:buSzPts val="1800"/>
              <a:buFont typeface="Georgia"/>
              <a:buNone/>
              <a:defRPr sz="1800">
                <a:solidFill>
                  <a:srgbClr val="000000"/>
                </a:solidFill>
                <a:latin typeface="Georgia"/>
                <a:ea typeface="Georgia"/>
                <a:cs typeface="Georgia"/>
                <a:sym typeface="Georgia"/>
              </a:defRPr>
            </a:lvl6pPr>
            <a:lvl7pPr lvl="6" algn="ctr">
              <a:lnSpc>
                <a:spcPct val="100000"/>
              </a:lnSpc>
              <a:spcBef>
                <a:spcPts val="0"/>
              </a:spcBef>
              <a:spcAft>
                <a:spcPts val="0"/>
              </a:spcAft>
              <a:buClr>
                <a:srgbClr val="000000"/>
              </a:buClr>
              <a:buSzPts val="1800"/>
              <a:buFont typeface="Georgia"/>
              <a:buNone/>
              <a:defRPr sz="1800">
                <a:solidFill>
                  <a:srgbClr val="000000"/>
                </a:solidFill>
                <a:latin typeface="Georgia"/>
                <a:ea typeface="Georgia"/>
                <a:cs typeface="Georgia"/>
                <a:sym typeface="Georgia"/>
              </a:defRPr>
            </a:lvl7pPr>
            <a:lvl8pPr lvl="7" algn="ctr">
              <a:lnSpc>
                <a:spcPct val="100000"/>
              </a:lnSpc>
              <a:spcBef>
                <a:spcPts val="0"/>
              </a:spcBef>
              <a:spcAft>
                <a:spcPts val="0"/>
              </a:spcAft>
              <a:buClr>
                <a:srgbClr val="000000"/>
              </a:buClr>
              <a:buSzPts val="1800"/>
              <a:buFont typeface="Georgia"/>
              <a:buNone/>
              <a:defRPr sz="1800">
                <a:solidFill>
                  <a:srgbClr val="000000"/>
                </a:solidFill>
                <a:latin typeface="Georgia"/>
                <a:ea typeface="Georgia"/>
                <a:cs typeface="Georgia"/>
                <a:sym typeface="Georgia"/>
              </a:defRPr>
            </a:lvl8pPr>
            <a:lvl9pPr lvl="8" algn="ctr">
              <a:lnSpc>
                <a:spcPct val="100000"/>
              </a:lnSpc>
              <a:spcBef>
                <a:spcPts val="0"/>
              </a:spcBef>
              <a:spcAft>
                <a:spcPts val="0"/>
              </a:spcAft>
              <a:buClr>
                <a:srgbClr val="000000"/>
              </a:buClr>
              <a:buSzPts val="1800"/>
              <a:buFont typeface="Georgia"/>
              <a:buNone/>
              <a:defRPr sz="1800">
                <a:solidFill>
                  <a:srgbClr val="000000"/>
                </a:solidFill>
                <a:latin typeface="Georgia"/>
                <a:ea typeface="Georgia"/>
                <a:cs typeface="Georgia"/>
                <a:sym typeface="Georgia"/>
              </a:defRPr>
            </a:lvl9pPr>
          </a:lstStyle>
          <a:p>
            <a:endParaRPr/>
          </a:p>
        </p:txBody>
      </p:sp>
      <p:sp>
        <p:nvSpPr>
          <p:cNvPr id="17" name="Google Shape;17;p2"/>
          <p:cNvSpPr/>
          <p:nvPr/>
        </p:nvSpPr>
        <p:spPr>
          <a:xfrm flipH="1">
            <a:off x="23" y="0"/>
            <a:ext cx="12191976" cy="1420254"/>
          </a:xfrm>
          <a:prstGeom prst="flowChartDocument">
            <a:avLst/>
          </a:prstGeom>
          <a:solidFill>
            <a:srgbClr val="0B5394"/>
          </a:solidFill>
          <a:ln>
            <a:noFill/>
          </a:ln>
        </p:spPr>
        <p:txBody>
          <a:bodyPr spcFirstLastPara="1" wrap="square" lIns="68550" tIns="68550" rIns="68550" bIns="68550" anchor="ctr" anchorCtr="0">
            <a:noAutofit/>
          </a:bodyPr>
          <a:lstStyle/>
          <a:p>
            <a:pPr marL="0" marR="0" lvl="0" indent="0" algn="l" rtl="0">
              <a:lnSpc>
                <a:spcPct val="100000"/>
              </a:lnSpc>
              <a:spcBef>
                <a:spcPts val="0"/>
              </a:spcBef>
              <a:spcAft>
                <a:spcPts val="0"/>
              </a:spcAft>
              <a:buClr>
                <a:srgbClr val="000000"/>
              </a:buClr>
              <a:buSzPts val="1050"/>
              <a:buFont typeface="Arial"/>
              <a:buNone/>
            </a:pPr>
            <a:endParaRPr sz="1050" b="0" i="0" u="none" strike="noStrike" cap="none">
              <a:solidFill>
                <a:srgbClr val="000000"/>
              </a:solidFill>
              <a:latin typeface="Arial"/>
              <a:ea typeface="Arial"/>
              <a:cs typeface="Arial"/>
              <a:sym typeface="Arial"/>
            </a:endParaRPr>
          </a:p>
        </p:txBody>
      </p:sp>
      <p:sp>
        <p:nvSpPr>
          <p:cNvPr id="18" name="Google Shape;18;p2"/>
          <p:cNvSpPr/>
          <p:nvPr/>
        </p:nvSpPr>
        <p:spPr>
          <a:xfrm>
            <a:off x="-14700" y="5919900"/>
            <a:ext cx="12206800" cy="9381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68550" tIns="68550" rIns="68550" bIns="68550" anchor="ctr" anchorCtr="0">
            <a:noAutofit/>
          </a:bodyPr>
          <a:lstStyle/>
          <a:p>
            <a:pPr marL="0" marR="0" lvl="0" indent="0" algn="l" rtl="0">
              <a:lnSpc>
                <a:spcPct val="100000"/>
              </a:lnSpc>
              <a:spcBef>
                <a:spcPts val="0"/>
              </a:spcBef>
              <a:spcAft>
                <a:spcPts val="0"/>
              </a:spcAft>
              <a:buClr>
                <a:srgbClr val="000000"/>
              </a:buClr>
              <a:buSzPts val="1050"/>
              <a:buFont typeface="Arial"/>
              <a:buNone/>
            </a:pPr>
            <a:endParaRPr sz="1050" b="0" i="0" u="none" strike="noStrike" cap="none">
              <a:solidFill>
                <a:srgbClr val="000000"/>
              </a:solidFill>
              <a:latin typeface="Arial"/>
              <a:ea typeface="Arial"/>
              <a:cs typeface="Arial"/>
              <a:sym typeface="Arial"/>
            </a:endParaRPr>
          </a:p>
        </p:txBody>
      </p:sp>
      <p:pic>
        <p:nvPicPr>
          <p:cNvPr id="19" name="Google Shape;19;p2" descr="A close up of a logo&#10;&#10;Description automatically generated"/>
          <p:cNvPicPr preferRelativeResize="0"/>
          <p:nvPr/>
        </p:nvPicPr>
        <p:blipFill rotWithShape="1">
          <a:blip r:embed="rId2">
            <a:alphaModFix/>
          </a:blip>
          <a:srcRect/>
          <a:stretch/>
        </p:blipFill>
        <p:spPr>
          <a:xfrm>
            <a:off x="8472265" y="-86227"/>
            <a:ext cx="3612940" cy="1662276"/>
          </a:xfrm>
          <a:prstGeom prst="rect">
            <a:avLst/>
          </a:prstGeom>
          <a:noFill/>
          <a:ln>
            <a:noFill/>
          </a:ln>
        </p:spPr>
      </p:pic>
      <p:sp>
        <p:nvSpPr>
          <p:cNvPr id="20" name="Google Shape;20;p2"/>
          <p:cNvSpPr txBox="1"/>
          <p:nvPr/>
        </p:nvSpPr>
        <p:spPr>
          <a:xfrm>
            <a:off x="24" y="5919900"/>
            <a:ext cx="4762803" cy="9381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FFFFFF"/>
              </a:buClr>
              <a:buSzPts val="1400"/>
              <a:buFont typeface="Georgia"/>
              <a:buNone/>
            </a:pPr>
            <a:r>
              <a:rPr lang="en-US" sz="1400" b="1" i="0" u="none" strike="noStrike" cap="none">
                <a:solidFill>
                  <a:srgbClr val="FFFFFF"/>
                </a:solidFill>
                <a:latin typeface="Georgia"/>
                <a:ea typeface="Georgia"/>
                <a:cs typeface="Georgia"/>
                <a:sym typeface="Georgia"/>
              </a:rPr>
              <a:t>Mission</a:t>
            </a:r>
            <a:endParaRPr/>
          </a:p>
          <a:p>
            <a:pPr marL="0" marR="0" lvl="0" indent="0" algn="ctr" rtl="0">
              <a:lnSpc>
                <a:spcPct val="100000"/>
              </a:lnSpc>
              <a:spcBef>
                <a:spcPts val="0"/>
              </a:spcBef>
              <a:spcAft>
                <a:spcPts val="0"/>
              </a:spcAft>
              <a:buClr>
                <a:srgbClr val="FFFFFF"/>
              </a:buClr>
              <a:buSzPts val="1100"/>
              <a:buFont typeface="Georgia"/>
              <a:buNone/>
            </a:pPr>
            <a:r>
              <a:rPr lang="en-US" sz="1100" b="0" i="0" u="none" strike="noStrike" cap="none">
                <a:solidFill>
                  <a:srgbClr val="FFFFFF"/>
                </a:solidFill>
                <a:latin typeface="Georgia"/>
                <a:ea typeface="Georgia"/>
                <a:cs typeface="Georgia"/>
                <a:sym typeface="Georgia"/>
              </a:rPr>
              <a:t>CIM is a nurturing ground for an individual’s holistic development to make effective contribution to the society in a dynamic environment</a:t>
            </a:r>
            <a:endParaRPr/>
          </a:p>
        </p:txBody>
      </p:sp>
      <p:sp>
        <p:nvSpPr>
          <p:cNvPr id="21" name="Google Shape;21;p2"/>
          <p:cNvSpPr txBox="1"/>
          <p:nvPr/>
        </p:nvSpPr>
        <p:spPr>
          <a:xfrm>
            <a:off x="4943872" y="5938887"/>
            <a:ext cx="2707602" cy="641099"/>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400"/>
              <a:buFont typeface="Georgia"/>
              <a:buNone/>
            </a:pPr>
            <a:r>
              <a:rPr lang="en-US" sz="1400" b="1" i="0" u="none" strike="noStrike" cap="none">
                <a:solidFill>
                  <a:srgbClr val="FFFFFF"/>
                </a:solidFill>
                <a:latin typeface="Georgia"/>
                <a:ea typeface="Georgia"/>
                <a:cs typeface="Georgia"/>
                <a:sym typeface="Georgia"/>
              </a:rPr>
              <a:t>Vision</a:t>
            </a:r>
            <a:endParaRPr/>
          </a:p>
          <a:p>
            <a:pPr marL="0" marR="0" lvl="0" indent="0" algn="ctr" rtl="0">
              <a:lnSpc>
                <a:spcPct val="100000"/>
              </a:lnSpc>
              <a:spcBef>
                <a:spcPts val="0"/>
              </a:spcBef>
              <a:spcAft>
                <a:spcPts val="0"/>
              </a:spcAft>
              <a:buClr>
                <a:srgbClr val="FFFFFF"/>
              </a:buClr>
              <a:buSzPts val="1100"/>
              <a:buFont typeface="Georgia"/>
              <a:buNone/>
            </a:pPr>
            <a:r>
              <a:rPr lang="en-US" sz="1100" b="0" i="0" u="none" strike="noStrike" cap="none">
                <a:solidFill>
                  <a:srgbClr val="FFFFFF"/>
                </a:solidFill>
                <a:latin typeface="Georgia"/>
                <a:ea typeface="Georgia"/>
                <a:cs typeface="Georgia"/>
                <a:sym typeface="Georgia"/>
              </a:rPr>
              <a:t>Excellence and Service</a:t>
            </a:r>
            <a:endParaRPr/>
          </a:p>
        </p:txBody>
      </p:sp>
      <p:sp>
        <p:nvSpPr>
          <p:cNvPr id="22" name="Google Shape;22;p2"/>
          <p:cNvSpPr txBox="1"/>
          <p:nvPr/>
        </p:nvSpPr>
        <p:spPr>
          <a:xfrm>
            <a:off x="8139987" y="5919900"/>
            <a:ext cx="3979201" cy="9381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FFFFFF"/>
              </a:buClr>
              <a:buSzPts val="1400"/>
              <a:buFont typeface="Georgia"/>
              <a:buNone/>
            </a:pPr>
            <a:r>
              <a:rPr lang="en-US" sz="1400" b="1" i="0" u="none" strike="noStrike" cap="none">
                <a:solidFill>
                  <a:srgbClr val="FFFFFF"/>
                </a:solidFill>
                <a:latin typeface="Georgia"/>
                <a:ea typeface="Georgia"/>
                <a:cs typeface="Georgia"/>
                <a:sym typeface="Georgia"/>
              </a:rPr>
              <a:t>Core Values</a:t>
            </a:r>
            <a:endParaRPr/>
          </a:p>
          <a:p>
            <a:pPr marL="0" marR="0" lvl="0" indent="0" algn="ctr" rtl="0">
              <a:lnSpc>
                <a:spcPct val="100000"/>
              </a:lnSpc>
              <a:spcBef>
                <a:spcPts val="0"/>
              </a:spcBef>
              <a:spcAft>
                <a:spcPts val="0"/>
              </a:spcAft>
              <a:buClr>
                <a:srgbClr val="FFFFFF"/>
              </a:buClr>
              <a:buSzPts val="1100"/>
              <a:buFont typeface="Georgia"/>
              <a:buNone/>
            </a:pPr>
            <a:r>
              <a:rPr lang="en-US" sz="1100" b="0" i="0" u="none" strike="noStrike" cap="none">
                <a:solidFill>
                  <a:srgbClr val="FFFFFF"/>
                </a:solidFill>
                <a:latin typeface="Georgia"/>
                <a:ea typeface="Georgia"/>
                <a:cs typeface="Georgia"/>
                <a:sym typeface="Georgia"/>
              </a:rPr>
              <a:t>Faith in God |  Moral Uprightness</a:t>
            </a:r>
            <a:endParaRPr/>
          </a:p>
          <a:p>
            <a:pPr marL="0" marR="0" lvl="0" indent="0" algn="ctr" rtl="0">
              <a:lnSpc>
                <a:spcPct val="100000"/>
              </a:lnSpc>
              <a:spcBef>
                <a:spcPts val="0"/>
              </a:spcBef>
              <a:spcAft>
                <a:spcPts val="0"/>
              </a:spcAft>
              <a:buClr>
                <a:srgbClr val="FFFFFF"/>
              </a:buClr>
              <a:buSzPts val="1100"/>
              <a:buFont typeface="Georgia"/>
              <a:buNone/>
            </a:pPr>
            <a:r>
              <a:rPr lang="en-US" sz="1100" b="0" i="0" u="none" strike="noStrike" cap="none">
                <a:solidFill>
                  <a:srgbClr val="FFFFFF"/>
                </a:solidFill>
                <a:latin typeface="Georgia"/>
                <a:ea typeface="Georgia"/>
                <a:cs typeface="Georgia"/>
                <a:sym typeface="Georgia"/>
              </a:rPr>
              <a:t> Love of Fellow Beings |  Social Responsibility | Pursuit of Excellence</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2_Blank">
  <p:cSld name="2_Blank">
    <p:spTree>
      <p:nvGrpSpPr>
        <p:cNvPr id="1" name="Shape 23"/>
        <p:cNvGrpSpPr/>
        <p:nvPr/>
      </p:nvGrpSpPr>
      <p:grpSpPr>
        <a:xfrm>
          <a:off x="0" y="0"/>
          <a:ext cx="0" cy="0"/>
          <a:chOff x="0" y="0"/>
          <a:chExt cx="0" cy="0"/>
        </a:xfrm>
      </p:grpSpPr>
      <p:sp>
        <p:nvSpPr>
          <p:cNvPr id="24" name="Google Shape;24;p3"/>
          <p:cNvSpPr/>
          <p:nvPr/>
        </p:nvSpPr>
        <p:spPr>
          <a:xfrm>
            <a:off x="-14700" y="6347774"/>
            <a:ext cx="12206800" cy="5103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68550" tIns="68550" rIns="68550" bIns="68550" anchor="ctr" anchorCtr="0">
            <a:noAutofit/>
          </a:bodyPr>
          <a:lstStyle/>
          <a:p>
            <a:pPr marL="0" marR="0" lvl="0" indent="0" algn="l" rtl="0">
              <a:lnSpc>
                <a:spcPct val="100000"/>
              </a:lnSpc>
              <a:spcBef>
                <a:spcPts val="0"/>
              </a:spcBef>
              <a:spcAft>
                <a:spcPts val="0"/>
              </a:spcAft>
              <a:buClr>
                <a:srgbClr val="000000"/>
              </a:buClr>
              <a:buSzPts val="1050"/>
              <a:buFont typeface="Arial"/>
              <a:buNone/>
            </a:pPr>
            <a:endParaRPr sz="1050" b="0" i="0" u="none" strike="noStrike" cap="none">
              <a:solidFill>
                <a:srgbClr val="000000"/>
              </a:solidFill>
              <a:latin typeface="Arial"/>
              <a:ea typeface="Arial"/>
              <a:cs typeface="Arial"/>
              <a:sym typeface="Arial"/>
            </a:endParaRPr>
          </a:p>
        </p:txBody>
      </p:sp>
      <p:sp>
        <p:nvSpPr>
          <p:cNvPr id="25" name="Google Shape;25;p3"/>
          <p:cNvSpPr/>
          <p:nvPr/>
        </p:nvSpPr>
        <p:spPr>
          <a:xfrm rot="10800000">
            <a:off x="-2933" y="-25"/>
            <a:ext cx="12206800" cy="3648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68550" tIns="68550" rIns="68550" bIns="68550" anchor="ctr" anchorCtr="0">
            <a:noAutofit/>
          </a:bodyPr>
          <a:lstStyle/>
          <a:p>
            <a:pPr marL="0" marR="0" lvl="0" indent="0" algn="l" rtl="0">
              <a:lnSpc>
                <a:spcPct val="100000"/>
              </a:lnSpc>
              <a:spcBef>
                <a:spcPts val="0"/>
              </a:spcBef>
              <a:spcAft>
                <a:spcPts val="0"/>
              </a:spcAft>
              <a:buClr>
                <a:srgbClr val="000000"/>
              </a:buClr>
              <a:buSzPts val="1050"/>
              <a:buFont typeface="Arial"/>
              <a:buNone/>
            </a:pPr>
            <a:endParaRPr sz="1050" b="0" i="0" u="none" strike="noStrike" cap="none">
              <a:solidFill>
                <a:srgbClr val="000000"/>
              </a:solidFill>
              <a:latin typeface="Arial"/>
              <a:ea typeface="Arial"/>
              <a:cs typeface="Arial"/>
              <a:sym typeface="Arial"/>
            </a:endParaRPr>
          </a:p>
        </p:txBody>
      </p:sp>
      <p:sp>
        <p:nvSpPr>
          <p:cNvPr id="26" name="Google Shape;26;p3"/>
          <p:cNvSpPr txBox="1">
            <a:spLocks noGrp="1"/>
          </p:cNvSpPr>
          <p:nvPr>
            <p:ph type="body" idx="1"/>
          </p:nvPr>
        </p:nvSpPr>
        <p:spPr>
          <a:xfrm>
            <a:off x="609600" y="1600200"/>
            <a:ext cx="10972800" cy="4747574"/>
          </a:xfrm>
          <a:prstGeom prst="rect">
            <a:avLst/>
          </a:prstGeom>
          <a:noFill/>
          <a:ln>
            <a:noFill/>
          </a:ln>
        </p:spPr>
        <p:txBody>
          <a:bodyPr spcFirstLastPara="1" wrap="square" lIns="91425" tIns="91425" rIns="91425" bIns="91425" anchor="t" anchorCtr="0">
            <a:noAutofit/>
          </a:bodyPr>
          <a:lstStyle>
            <a:lvl1pPr marL="457200" lvl="0" indent="-419100" algn="l">
              <a:lnSpc>
                <a:spcPct val="100000"/>
              </a:lnSpc>
              <a:spcBef>
                <a:spcPts val="600"/>
              </a:spcBef>
              <a:spcAft>
                <a:spcPts val="0"/>
              </a:spcAft>
              <a:buClr>
                <a:srgbClr val="0066CC"/>
              </a:buClr>
              <a:buSzPts val="3000"/>
              <a:buFont typeface="Noto Sans Symbols"/>
              <a:buChar char="▪"/>
              <a:defRPr>
                <a:solidFill>
                  <a:srgbClr val="0070C0"/>
                </a:solidFill>
              </a:defRPr>
            </a:lvl1pPr>
            <a:lvl2pPr marL="914400" lvl="1" indent="-381000" algn="l">
              <a:lnSpc>
                <a:spcPct val="100000"/>
              </a:lnSpc>
              <a:spcBef>
                <a:spcPts val="480"/>
              </a:spcBef>
              <a:spcAft>
                <a:spcPts val="0"/>
              </a:spcAft>
              <a:buClr>
                <a:srgbClr val="0066CC"/>
              </a:buClr>
              <a:buSzPts val="2400"/>
              <a:buFont typeface="Noto Sans Symbols"/>
              <a:buChar char="▪"/>
              <a:defRPr>
                <a:solidFill>
                  <a:srgbClr val="0070C0"/>
                </a:solidFill>
              </a:defRPr>
            </a:lvl2pPr>
            <a:lvl3pPr marL="1371600" lvl="2" indent="-381000" algn="l">
              <a:lnSpc>
                <a:spcPct val="100000"/>
              </a:lnSpc>
              <a:spcBef>
                <a:spcPts val="480"/>
              </a:spcBef>
              <a:spcAft>
                <a:spcPts val="0"/>
              </a:spcAft>
              <a:buClr>
                <a:srgbClr val="0066CC"/>
              </a:buClr>
              <a:buSzPts val="2400"/>
              <a:buFont typeface="Noto Sans Symbols"/>
              <a:buChar char="▪"/>
              <a:defRPr>
                <a:solidFill>
                  <a:srgbClr val="0070C0"/>
                </a:solidFill>
              </a:defRPr>
            </a:lvl3pPr>
            <a:lvl4pPr marL="1828800" lvl="3" indent="-342900" algn="l">
              <a:lnSpc>
                <a:spcPct val="100000"/>
              </a:lnSpc>
              <a:spcBef>
                <a:spcPts val="360"/>
              </a:spcBef>
              <a:spcAft>
                <a:spcPts val="0"/>
              </a:spcAft>
              <a:buClr>
                <a:srgbClr val="0066CC"/>
              </a:buClr>
              <a:buSzPts val="1800"/>
              <a:buFont typeface="Noto Sans Symbols"/>
              <a:buChar char="▪"/>
              <a:defRPr>
                <a:solidFill>
                  <a:srgbClr val="0070C0"/>
                </a:solidFill>
              </a:defRPr>
            </a:lvl4pPr>
            <a:lvl5pPr marL="2286000" lvl="4" indent="-342900" algn="l">
              <a:lnSpc>
                <a:spcPct val="100000"/>
              </a:lnSpc>
              <a:spcBef>
                <a:spcPts val="360"/>
              </a:spcBef>
              <a:spcAft>
                <a:spcPts val="0"/>
              </a:spcAft>
              <a:buClr>
                <a:srgbClr val="0066CC"/>
              </a:buClr>
              <a:buSzPts val="1800"/>
              <a:buFont typeface="Noto Sans Symbols"/>
              <a:buChar char="▪"/>
              <a:defRPr>
                <a:solidFill>
                  <a:srgbClr val="0070C0"/>
                </a:solidFill>
              </a:defRPr>
            </a:lvl5pPr>
            <a:lvl6pPr marL="2743200" lvl="5" indent="-228600" algn="l">
              <a:lnSpc>
                <a:spcPct val="100000"/>
              </a:lnSpc>
              <a:spcBef>
                <a:spcPts val="360"/>
              </a:spcBef>
              <a:spcAft>
                <a:spcPts val="0"/>
              </a:spcAft>
              <a:buSzPts val="1800"/>
              <a:buNone/>
              <a:defRPr/>
            </a:lvl6pPr>
            <a:lvl7pPr marL="3200400" lvl="6" indent="-228600" algn="l">
              <a:lnSpc>
                <a:spcPct val="100000"/>
              </a:lnSpc>
              <a:spcBef>
                <a:spcPts val="360"/>
              </a:spcBef>
              <a:spcAft>
                <a:spcPts val="0"/>
              </a:spcAft>
              <a:buSzPts val="1800"/>
              <a:buNone/>
              <a:defRPr/>
            </a:lvl7pPr>
            <a:lvl8pPr marL="3657600" lvl="7" indent="-228600" algn="l">
              <a:lnSpc>
                <a:spcPct val="100000"/>
              </a:lnSpc>
              <a:spcBef>
                <a:spcPts val="360"/>
              </a:spcBef>
              <a:spcAft>
                <a:spcPts val="0"/>
              </a:spcAft>
              <a:buSzPts val="1800"/>
              <a:buNone/>
              <a:defRPr/>
            </a:lvl8pPr>
            <a:lvl9pPr marL="4114800" lvl="8" indent="-228600" algn="l">
              <a:lnSpc>
                <a:spcPct val="100000"/>
              </a:lnSpc>
              <a:spcBef>
                <a:spcPts val="360"/>
              </a:spcBef>
              <a:spcAft>
                <a:spcPts val="0"/>
              </a:spcAft>
              <a:buSzPts val="1800"/>
              <a:buNone/>
              <a:defRPr/>
            </a:lvl9pPr>
          </a:lstStyle>
          <a:p>
            <a:endParaRPr/>
          </a:p>
        </p:txBody>
      </p:sp>
      <p:sp>
        <p:nvSpPr>
          <p:cNvPr id="27" name="Google Shape;27;p3"/>
          <p:cNvSpPr txBox="1">
            <a:spLocks noGrp="1"/>
          </p:cNvSpPr>
          <p:nvPr>
            <p:ph type="title"/>
          </p:nvPr>
        </p:nvSpPr>
        <p:spPr>
          <a:xfrm>
            <a:off x="609600" y="614976"/>
            <a:ext cx="10972800" cy="802661"/>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3600"/>
              <a:buFont typeface="Arial"/>
              <a:buNone/>
              <a:defRPr>
                <a:solidFill>
                  <a:srgbClr val="0070C0"/>
                </a:solidFill>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a:endParaRPr/>
          </a:p>
        </p:txBody>
      </p:sp>
      <p:sp>
        <p:nvSpPr>
          <p:cNvPr id="28" name="Google Shape;28;p3"/>
          <p:cNvSpPr/>
          <p:nvPr/>
        </p:nvSpPr>
        <p:spPr>
          <a:xfrm rot="10800000">
            <a:off x="7745016" y="275"/>
            <a:ext cx="4471664" cy="6147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 name="Google Shape;29;p3"/>
          <p:cNvSpPr txBox="1"/>
          <p:nvPr/>
        </p:nvSpPr>
        <p:spPr>
          <a:xfrm>
            <a:off x="3935760" y="6453336"/>
            <a:ext cx="5273080" cy="290785"/>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2000"/>
              <a:buFont typeface="Georgia"/>
              <a:buNone/>
            </a:pPr>
            <a:r>
              <a:rPr lang="en-US" sz="2000" b="0" i="0" u="none" strike="noStrike" cap="none">
                <a:solidFill>
                  <a:srgbClr val="FFFFFF"/>
                </a:solidFill>
                <a:latin typeface="Georgia"/>
                <a:ea typeface="Georgia"/>
                <a:cs typeface="Georgia"/>
                <a:sym typeface="Georgia"/>
              </a:rPr>
              <a:t>Excellence &amp; Service</a:t>
            </a:r>
            <a:endParaRPr/>
          </a:p>
        </p:txBody>
      </p:sp>
      <p:sp>
        <p:nvSpPr>
          <p:cNvPr id="30" name="Google Shape;30;p3"/>
          <p:cNvSpPr txBox="1"/>
          <p:nvPr/>
        </p:nvSpPr>
        <p:spPr>
          <a:xfrm>
            <a:off x="8184232" y="136076"/>
            <a:ext cx="3806882" cy="364802"/>
          </a:xfrm>
          <a:prstGeom prst="rect">
            <a:avLst/>
          </a:prstGeom>
          <a:noFill/>
          <a:ln>
            <a:noFill/>
          </a:ln>
        </p:spPr>
        <p:txBody>
          <a:bodyPr spcFirstLastPara="1" wrap="square" lIns="91425" tIns="91425" rIns="91425" bIns="91425" anchor="ctr" anchorCtr="0">
            <a:noAutofit/>
          </a:bodyPr>
          <a:lstStyle/>
          <a:p>
            <a:pPr marL="0" marR="0" lvl="0" indent="0" algn="ctr" rtl="0">
              <a:lnSpc>
                <a:spcPct val="120000"/>
              </a:lnSpc>
              <a:spcBef>
                <a:spcPts val="0"/>
              </a:spcBef>
              <a:spcAft>
                <a:spcPts val="0"/>
              </a:spcAft>
              <a:buClr>
                <a:srgbClr val="FFFFFF"/>
              </a:buClr>
              <a:buSzPts val="1800"/>
              <a:buFont typeface="Georgia"/>
              <a:buNone/>
            </a:pPr>
            <a:r>
              <a:rPr lang="en-US" sz="1800" b="0" i="0" u="none" strike="noStrike" cap="none">
                <a:solidFill>
                  <a:srgbClr val="FFFFFF"/>
                </a:solidFill>
                <a:latin typeface="Georgia"/>
                <a:ea typeface="Georgia"/>
                <a:cs typeface="Georgia"/>
                <a:sym typeface="Georgia"/>
              </a:rPr>
              <a:t>CHRIST (Deemed to be University)</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Blank">
  <p:cSld name="1_Blank">
    <p:spTree>
      <p:nvGrpSpPr>
        <p:cNvPr id="1" name="Shape 37"/>
        <p:cNvGrpSpPr/>
        <p:nvPr/>
      </p:nvGrpSpPr>
      <p:grpSpPr>
        <a:xfrm>
          <a:off x="0" y="0"/>
          <a:ext cx="0" cy="0"/>
          <a:chOff x="0" y="0"/>
          <a:chExt cx="0" cy="0"/>
        </a:xfrm>
      </p:grpSpPr>
      <p:sp>
        <p:nvSpPr>
          <p:cNvPr id="38" name="Google Shape;38;p5"/>
          <p:cNvSpPr txBox="1"/>
          <p:nvPr/>
        </p:nvSpPr>
        <p:spPr>
          <a:xfrm>
            <a:off x="4457600" y="6431139"/>
            <a:ext cx="3276800" cy="289800"/>
          </a:xfrm>
          <a:prstGeom prst="rect">
            <a:avLst/>
          </a:prstGeom>
          <a:noFill/>
          <a:ln>
            <a:noFill/>
          </a:ln>
        </p:spPr>
        <p:txBody>
          <a:bodyPr spcFirstLastPara="1" wrap="square" lIns="68550" tIns="68550" rIns="68550" bIns="68550" anchor="ctr" anchorCtr="0">
            <a:noAutofit/>
          </a:bodyPr>
          <a:lstStyle/>
          <a:p>
            <a:pPr marL="0" marR="0" lvl="0" indent="0" algn="ctr" rtl="0">
              <a:lnSpc>
                <a:spcPct val="100000"/>
              </a:lnSpc>
              <a:spcBef>
                <a:spcPts val="0"/>
              </a:spcBef>
              <a:spcAft>
                <a:spcPts val="0"/>
              </a:spcAft>
              <a:buClr>
                <a:srgbClr val="FFFFFF"/>
              </a:buClr>
              <a:buSzPts val="1050"/>
              <a:buFont typeface="Georgia"/>
              <a:buNone/>
            </a:pPr>
            <a:r>
              <a:rPr lang="en-US" sz="1050" b="0" i="0" u="none" strike="noStrike" cap="none">
                <a:solidFill>
                  <a:srgbClr val="FFFFFF"/>
                </a:solidFill>
                <a:latin typeface="Georgia"/>
                <a:ea typeface="Georgia"/>
                <a:cs typeface="Georgia"/>
                <a:sym typeface="Georgia"/>
              </a:rPr>
              <a:t>Excellence and Service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9"/>
        <p:cNvGrpSpPr/>
        <p:nvPr/>
      </p:nvGrpSpPr>
      <p:grpSpPr>
        <a:xfrm>
          <a:off x="0" y="0"/>
          <a:ext cx="0" cy="0"/>
          <a:chOff x="0" y="0"/>
          <a:chExt cx="0" cy="0"/>
        </a:xfrm>
      </p:grpSpPr>
      <p:sp>
        <p:nvSpPr>
          <p:cNvPr id="40" name="Google Shape;40;p6"/>
          <p:cNvSpPr txBox="1">
            <a:spLocks noGrp="1"/>
          </p:cNvSpPr>
          <p:nvPr>
            <p:ph type="title"/>
          </p:nvPr>
        </p:nvSpPr>
        <p:spPr>
          <a:xfrm>
            <a:off x="609600" y="274637"/>
            <a:ext cx="10972800" cy="11430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a:endParaRPr/>
          </a:p>
        </p:txBody>
      </p:sp>
      <p:sp>
        <p:nvSpPr>
          <p:cNvPr id="41" name="Google Shape;41;p6"/>
          <p:cNvSpPr txBox="1">
            <a:spLocks noGrp="1"/>
          </p:cNvSpPr>
          <p:nvPr>
            <p:ph type="dt" idx="10"/>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2" name="Google Shape;42;p6"/>
          <p:cNvSpPr txBox="1">
            <a:spLocks noGrp="1"/>
          </p:cNvSpPr>
          <p:nvPr>
            <p:ph type="ftr" idx="11"/>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3" name="Google Shape;43;p6"/>
          <p:cNvSpPr txBox="1">
            <a:spLocks noGrp="1"/>
          </p:cNvSpPr>
          <p:nvPr>
            <p:ph type="sldNum" idx="12"/>
          </p:nvPr>
        </p:nvSpPr>
        <p:spPr>
          <a:xfrm>
            <a:off x="11409057" y="6333137"/>
            <a:ext cx="731599" cy="524699"/>
          </a:xfrm>
          <a:prstGeom prst="rect">
            <a:avLst/>
          </a:prstGeom>
          <a:noFill/>
          <a:ln>
            <a:noFill/>
          </a:ln>
        </p:spPr>
        <p:txBody>
          <a:bodyPr spcFirstLastPara="1" wrap="square" lIns="91425" tIns="91425" rIns="91425" bIns="91425" anchor="ctr" anchorCtr="0">
            <a:noAutofit/>
          </a:bodyPr>
          <a:lstStyle>
            <a:lvl1pPr marL="0" lvl="0" indent="0" algn="l">
              <a:lnSpc>
                <a:spcPct val="100000"/>
              </a:lnSpc>
              <a:spcBef>
                <a:spcPts val="0"/>
              </a:spcBef>
              <a:spcAft>
                <a:spcPts val="0"/>
              </a:spcAft>
              <a:buClr>
                <a:srgbClr val="000000"/>
              </a:buClr>
              <a:buSzPts val="1400"/>
              <a:buFont typeface="Arial"/>
              <a:buNone/>
              <a:defRPr/>
            </a:lvl1pPr>
            <a:lvl2pPr marL="0" lvl="1" indent="0" algn="l">
              <a:lnSpc>
                <a:spcPct val="100000"/>
              </a:lnSpc>
              <a:spcBef>
                <a:spcPts val="0"/>
              </a:spcBef>
              <a:spcAft>
                <a:spcPts val="0"/>
              </a:spcAft>
              <a:buClr>
                <a:srgbClr val="000000"/>
              </a:buClr>
              <a:buSzPts val="1400"/>
              <a:buFont typeface="Arial"/>
              <a:buNone/>
              <a:defRPr/>
            </a:lvl2pPr>
            <a:lvl3pPr marL="0" lvl="2" indent="0" algn="l">
              <a:lnSpc>
                <a:spcPct val="100000"/>
              </a:lnSpc>
              <a:spcBef>
                <a:spcPts val="0"/>
              </a:spcBef>
              <a:spcAft>
                <a:spcPts val="0"/>
              </a:spcAft>
              <a:buClr>
                <a:srgbClr val="000000"/>
              </a:buClr>
              <a:buSzPts val="1400"/>
              <a:buFont typeface="Arial"/>
              <a:buNone/>
              <a:defRPr/>
            </a:lvl3pPr>
            <a:lvl4pPr marL="0" lvl="3" indent="0" algn="l">
              <a:lnSpc>
                <a:spcPct val="100000"/>
              </a:lnSpc>
              <a:spcBef>
                <a:spcPts val="0"/>
              </a:spcBef>
              <a:spcAft>
                <a:spcPts val="0"/>
              </a:spcAft>
              <a:buClr>
                <a:srgbClr val="000000"/>
              </a:buClr>
              <a:buSzPts val="1400"/>
              <a:buFont typeface="Arial"/>
              <a:buNone/>
              <a:defRPr/>
            </a:lvl4pPr>
            <a:lvl5pPr marL="0" lvl="4" indent="0" algn="l">
              <a:lnSpc>
                <a:spcPct val="100000"/>
              </a:lnSpc>
              <a:spcBef>
                <a:spcPts val="0"/>
              </a:spcBef>
              <a:spcAft>
                <a:spcPts val="0"/>
              </a:spcAft>
              <a:buClr>
                <a:srgbClr val="000000"/>
              </a:buClr>
              <a:buSzPts val="1400"/>
              <a:buFont typeface="Arial"/>
              <a:buNone/>
              <a:defRPr/>
            </a:lvl5pPr>
            <a:lvl6pPr marL="0" lvl="5" indent="0" algn="l">
              <a:lnSpc>
                <a:spcPct val="100000"/>
              </a:lnSpc>
              <a:spcBef>
                <a:spcPts val="0"/>
              </a:spcBef>
              <a:spcAft>
                <a:spcPts val="0"/>
              </a:spcAft>
              <a:buClr>
                <a:srgbClr val="000000"/>
              </a:buClr>
              <a:buSzPts val="1400"/>
              <a:buFont typeface="Arial"/>
              <a:buNone/>
              <a:defRPr/>
            </a:lvl6pPr>
            <a:lvl7pPr marL="0" lvl="6" indent="0" algn="l">
              <a:lnSpc>
                <a:spcPct val="100000"/>
              </a:lnSpc>
              <a:spcBef>
                <a:spcPts val="0"/>
              </a:spcBef>
              <a:spcAft>
                <a:spcPts val="0"/>
              </a:spcAft>
              <a:buClr>
                <a:srgbClr val="000000"/>
              </a:buClr>
              <a:buSzPts val="1400"/>
              <a:buFont typeface="Arial"/>
              <a:buNone/>
              <a:defRPr/>
            </a:lvl7pPr>
            <a:lvl8pPr marL="0" lvl="7" indent="0" algn="l">
              <a:lnSpc>
                <a:spcPct val="100000"/>
              </a:lnSpc>
              <a:spcBef>
                <a:spcPts val="0"/>
              </a:spcBef>
              <a:spcAft>
                <a:spcPts val="0"/>
              </a:spcAft>
              <a:buClr>
                <a:srgbClr val="000000"/>
              </a:buClr>
              <a:buSzPts val="1400"/>
              <a:buFont typeface="Arial"/>
              <a:buNone/>
              <a:defRPr/>
            </a:lvl8pPr>
            <a:lvl9pPr marL="0" lvl="8" indent="0" algn="l">
              <a:lnSpc>
                <a:spcPct val="100000"/>
              </a:lnSpc>
              <a:spcBef>
                <a:spcPts val="0"/>
              </a:spcBef>
              <a:spcAft>
                <a:spcPts val="0"/>
              </a:spcAft>
              <a:buClr>
                <a:srgbClr val="000000"/>
              </a:buClr>
              <a:buSzPts val="1400"/>
              <a:buFont typeface="Arial"/>
              <a:buNone/>
              <a:defRPr/>
            </a:lvl9pPr>
          </a:lstStyle>
          <a:p>
            <a:pPr marL="0" lvl="0" indent="0" algn="l" rtl="0">
              <a:spcBef>
                <a:spcPts val="0"/>
              </a:spcBef>
              <a:spcAft>
                <a:spcPts val="0"/>
              </a:spcAft>
              <a:buNone/>
            </a:pPr>
            <a:fld id="{00000000-1234-1234-1234-123412341234}" type="slidenum">
              <a:rPr lang="en-US"/>
              <a:t>‹#›</a:t>
            </a:fld>
            <a:endParaRPr/>
          </a:p>
        </p:txBody>
      </p:sp>
      <p:sp>
        <p:nvSpPr>
          <p:cNvPr id="44" name="Google Shape;44;p6"/>
          <p:cNvSpPr txBox="1">
            <a:spLocks noGrp="1"/>
          </p:cNvSpPr>
          <p:nvPr>
            <p:ph type="body" idx="1"/>
          </p:nvPr>
        </p:nvSpPr>
        <p:spPr>
          <a:xfrm>
            <a:off x="902207" y="2679192"/>
            <a:ext cx="5096256" cy="3447288"/>
          </a:xfrm>
          <a:prstGeom prst="rect">
            <a:avLst/>
          </a:prstGeom>
          <a:noFill/>
          <a:ln>
            <a:noFill/>
          </a:ln>
        </p:spPr>
        <p:txBody>
          <a:bodyPr spcFirstLastPara="1" wrap="square" lIns="91425" tIns="91425" rIns="91425" bIns="91425" anchor="t" anchorCtr="0">
            <a:noAutofit/>
          </a:bodyPr>
          <a:lstStyle>
            <a:lvl1pPr marL="457200" lvl="0" indent="-228600" algn="l">
              <a:lnSpc>
                <a:spcPct val="100000"/>
              </a:lnSpc>
              <a:spcBef>
                <a:spcPts val="600"/>
              </a:spcBef>
              <a:spcAft>
                <a:spcPts val="0"/>
              </a:spcAft>
              <a:buSzPts val="1800"/>
              <a:buNone/>
              <a:defRPr/>
            </a:lvl1pPr>
            <a:lvl2pPr marL="914400" lvl="1" indent="-228600" algn="l">
              <a:lnSpc>
                <a:spcPct val="100000"/>
              </a:lnSpc>
              <a:spcBef>
                <a:spcPts val="480"/>
              </a:spcBef>
              <a:spcAft>
                <a:spcPts val="0"/>
              </a:spcAft>
              <a:buSzPts val="1800"/>
              <a:buNone/>
              <a:defRPr/>
            </a:lvl2pPr>
            <a:lvl3pPr marL="1371600" lvl="2" indent="-228600" algn="l">
              <a:lnSpc>
                <a:spcPct val="100000"/>
              </a:lnSpc>
              <a:spcBef>
                <a:spcPts val="480"/>
              </a:spcBef>
              <a:spcAft>
                <a:spcPts val="0"/>
              </a:spcAft>
              <a:buSzPts val="1800"/>
              <a:buNone/>
              <a:defRPr/>
            </a:lvl3pPr>
            <a:lvl4pPr marL="1828800" lvl="3" indent="-228600" algn="l">
              <a:lnSpc>
                <a:spcPct val="100000"/>
              </a:lnSpc>
              <a:spcBef>
                <a:spcPts val="360"/>
              </a:spcBef>
              <a:spcAft>
                <a:spcPts val="0"/>
              </a:spcAft>
              <a:buSzPts val="1800"/>
              <a:buNone/>
              <a:defRPr/>
            </a:lvl4pPr>
            <a:lvl5pPr marL="2286000" lvl="4" indent="-228600" algn="l">
              <a:lnSpc>
                <a:spcPct val="100000"/>
              </a:lnSpc>
              <a:spcBef>
                <a:spcPts val="360"/>
              </a:spcBef>
              <a:spcAft>
                <a:spcPts val="0"/>
              </a:spcAft>
              <a:buSzPts val="1800"/>
              <a:buNone/>
              <a:defRPr/>
            </a:lvl5pPr>
            <a:lvl6pPr marL="2743200" lvl="5" indent="-228600" algn="l">
              <a:lnSpc>
                <a:spcPct val="100000"/>
              </a:lnSpc>
              <a:spcBef>
                <a:spcPts val="360"/>
              </a:spcBef>
              <a:spcAft>
                <a:spcPts val="0"/>
              </a:spcAft>
              <a:buSzPts val="1800"/>
              <a:buNone/>
              <a:defRPr/>
            </a:lvl6pPr>
            <a:lvl7pPr marL="3200400" lvl="6" indent="-228600" algn="l">
              <a:lnSpc>
                <a:spcPct val="100000"/>
              </a:lnSpc>
              <a:spcBef>
                <a:spcPts val="360"/>
              </a:spcBef>
              <a:spcAft>
                <a:spcPts val="0"/>
              </a:spcAft>
              <a:buSzPts val="1800"/>
              <a:buNone/>
              <a:defRPr/>
            </a:lvl7pPr>
            <a:lvl8pPr marL="3657600" lvl="7" indent="-228600" algn="l">
              <a:lnSpc>
                <a:spcPct val="100000"/>
              </a:lnSpc>
              <a:spcBef>
                <a:spcPts val="360"/>
              </a:spcBef>
              <a:spcAft>
                <a:spcPts val="0"/>
              </a:spcAft>
              <a:buSzPts val="1800"/>
              <a:buNone/>
              <a:defRPr/>
            </a:lvl8pPr>
            <a:lvl9pPr marL="4114800" lvl="8" indent="-228600" algn="l">
              <a:lnSpc>
                <a:spcPct val="100000"/>
              </a:lnSpc>
              <a:spcBef>
                <a:spcPts val="360"/>
              </a:spcBef>
              <a:spcAft>
                <a:spcPts val="0"/>
              </a:spcAft>
              <a:buSzPts val="1800"/>
              <a:buNone/>
              <a:defRPr/>
            </a:lvl9pPr>
          </a:lstStyle>
          <a:p>
            <a:endParaRPr/>
          </a:p>
        </p:txBody>
      </p:sp>
      <p:sp>
        <p:nvSpPr>
          <p:cNvPr id="45" name="Google Shape;45;p6"/>
          <p:cNvSpPr txBox="1">
            <a:spLocks noGrp="1"/>
          </p:cNvSpPr>
          <p:nvPr>
            <p:ph type="body" idx="2"/>
          </p:nvPr>
        </p:nvSpPr>
        <p:spPr>
          <a:xfrm>
            <a:off x="6193536" y="2679192"/>
            <a:ext cx="5096256" cy="3447288"/>
          </a:xfrm>
          <a:prstGeom prst="rect">
            <a:avLst/>
          </a:prstGeom>
          <a:noFill/>
          <a:ln>
            <a:noFill/>
          </a:ln>
        </p:spPr>
        <p:txBody>
          <a:bodyPr spcFirstLastPara="1" wrap="square" lIns="91425" tIns="91425" rIns="91425" bIns="91425" anchor="t" anchorCtr="0">
            <a:noAutofit/>
          </a:bodyPr>
          <a:lstStyle>
            <a:lvl1pPr marL="457200" lvl="0" indent="-228600" algn="l">
              <a:lnSpc>
                <a:spcPct val="100000"/>
              </a:lnSpc>
              <a:spcBef>
                <a:spcPts val="600"/>
              </a:spcBef>
              <a:spcAft>
                <a:spcPts val="0"/>
              </a:spcAft>
              <a:buSzPts val="1800"/>
              <a:buNone/>
              <a:defRPr/>
            </a:lvl1pPr>
            <a:lvl2pPr marL="914400" lvl="1" indent="-228600" algn="l">
              <a:lnSpc>
                <a:spcPct val="100000"/>
              </a:lnSpc>
              <a:spcBef>
                <a:spcPts val="480"/>
              </a:spcBef>
              <a:spcAft>
                <a:spcPts val="0"/>
              </a:spcAft>
              <a:buSzPts val="1800"/>
              <a:buNone/>
              <a:defRPr/>
            </a:lvl2pPr>
            <a:lvl3pPr marL="1371600" lvl="2" indent="-228600" algn="l">
              <a:lnSpc>
                <a:spcPct val="100000"/>
              </a:lnSpc>
              <a:spcBef>
                <a:spcPts val="480"/>
              </a:spcBef>
              <a:spcAft>
                <a:spcPts val="0"/>
              </a:spcAft>
              <a:buSzPts val="1800"/>
              <a:buNone/>
              <a:defRPr/>
            </a:lvl3pPr>
            <a:lvl4pPr marL="1828800" lvl="3" indent="-228600" algn="l">
              <a:lnSpc>
                <a:spcPct val="100000"/>
              </a:lnSpc>
              <a:spcBef>
                <a:spcPts val="360"/>
              </a:spcBef>
              <a:spcAft>
                <a:spcPts val="0"/>
              </a:spcAft>
              <a:buSzPts val="1800"/>
              <a:buNone/>
              <a:defRPr/>
            </a:lvl4pPr>
            <a:lvl5pPr marL="2286000" lvl="4" indent="-228600" algn="l">
              <a:lnSpc>
                <a:spcPct val="100000"/>
              </a:lnSpc>
              <a:spcBef>
                <a:spcPts val="360"/>
              </a:spcBef>
              <a:spcAft>
                <a:spcPts val="0"/>
              </a:spcAft>
              <a:buSzPts val="1800"/>
              <a:buNone/>
              <a:defRPr/>
            </a:lvl5pPr>
            <a:lvl6pPr marL="2743200" lvl="5" indent="-228600" algn="l">
              <a:lnSpc>
                <a:spcPct val="100000"/>
              </a:lnSpc>
              <a:spcBef>
                <a:spcPts val="360"/>
              </a:spcBef>
              <a:spcAft>
                <a:spcPts val="0"/>
              </a:spcAft>
              <a:buSzPts val="1800"/>
              <a:buNone/>
              <a:defRPr/>
            </a:lvl6pPr>
            <a:lvl7pPr marL="3200400" lvl="6" indent="-228600" algn="l">
              <a:lnSpc>
                <a:spcPct val="100000"/>
              </a:lnSpc>
              <a:spcBef>
                <a:spcPts val="360"/>
              </a:spcBef>
              <a:spcAft>
                <a:spcPts val="0"/>
              </a:spcAft>
              <a:buSzPts val="1800"/>
              <a:buNone/>
              <a:defRPr/>
            </a:lvl7pPr>
            <a:lvl8pPr marL="3657600" lvl="7" indent="-228600" algn="l">
              <a:lnSpc>
                <a:spcPct val="100000"/>
              </a:lnSpc>
              <a:spcBef>
                <a:spcPts val="360"/>
              </a:spcBef>
              <a:spcAft>
                <a:spcPts val="0"/>
              </a:spcAft>
              <a:buSzPts val="1800"/>
              <a:buNone/>
              <a:defRPr/>
            </a:lvl8pPr>
            <a:lvl9pPr marL="4114800" lvl="8" indent="-228600" algn="l">
              <a:lnSpc>
                <a:spcPct val="100000"/>
              </a:lnSpc>
              <a:spcBef>
                <a:spcPts val="360"/>
              </a:spcBef>
              <a:spcAft>
                <a:spcPts val="0"/>
              </a:spcAft>
              <a:buSzPts val="18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2">
  <p:cSld name="Blank-2">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609600" y="274637"/>
            <a:ext cx="10972800" cy="11430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a:endParaRPr/>
          </a:p>
        </p:txBody>
      </p:sp>
    </p:spTree>
  </p:cSld>
  <p:clrMapOvr>
    <a:masterClrMapping/>
  </p:clrMapOvr>
  <p:transition spd="slow">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1"/>
        <p:cNvGrpSpPr/>
        <p:nvPr/>
      </p:nvGrpSpPr>
      <p:grpSpPr>
        <a:xfrm>
          <a:off x="0" y="0"/>
          <a:ext cx="0" cy="0"/>
          <a:chOff x="0" y="0"/>
          <a:chExt cx="0" cy="0"/>
        </a:xfrm>
      </p:grpSpPr>
      <p:sp>
        <p:nvSpPr>
          <p:cNvPr id="32" name="Google Shape;32;p4"/>
          <p:cNvSpPr/>
          <p:nvPr/>
        </p:nvSpPr>
        <p:spPr>
          <a:xfrm>
            <a:off x="-14700" y="6347774"/>
            <a:ext cx="12206800" cy="5103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68550" tIns="68550" rIns="68550" bIns="68550" anchor="ctr" anchorCtr="0">
            <a:noAutofit/>
          </a:bodyPr>
          <a:lstStyle/>
          <a:p>
            <a:pPr marL="0" marR="0" lvl="0" indent="0" algn="l" rtl="0">
              <a:lnSpc>
                <a:spcPct val="100000"/>
              </a:lnSpc>
              <a:spcBef>
                <a:spcPts val="0"/>
              </a:spcBef>
              <a:spcAft>
                <a:spcPts val="0"/>
              </a:spcAft>
              <a:buClr>
                <a:srgbClr val="000000"/>
              </a:buClr>
              <a:buSzPts val="1050"/>
              <a:buFont typeface="Arial"/>
              <a:buNone/>
            </a:pPr>
            <a:endParaRPr sz="1050" b="0" i="0" u="none" strike="noStrike" cap="none">
              <a:solidFill>
                <a:srgbClr val="000000"/>
              </a:solidFill>
              <a:latin typeface="Arial"/>
              <a:ea typeface="Arial"/>
              <a:cs typeface="Arial"/>
              <a:sym typeface="Arial"/>
            </a:endParaRPr>
          </a:p>
        </p:txBody>
      </p:sp>
      <p:sp>
        <p:nvSpPr>
          <p:cNvPr id="33" name="Google Shape;33;p4"/>
          <p:cNvSpPr/>
          <p:nvPr/>
        </p:nvSpPr>
        <p:spPr>
          <a:xfrm rot="10800000">
            <a:off x="-2933" y="-25"/>
            <a:ext cx="12206800" cy="3648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68550" tIns="68550" rIns="68550" bIns="68550" anchor="ctr" anchorCtr="0">
            <a:noAutofit/>
          </a:bodyPr>
          <a:lstStyle/>
          <a:p>
            <a:pPr marL="0" marR="0" lvl="0" indent="0" algn="l" rtl="0">
              <a:lnSpc>
                <a:spcPct val="100000"/>
              </a:lnSpc>
              <a:spcBef>
                <a:spcPts val="0"/>
              </a:spcBef>
              <a:spcAft>
                <a:spcPts val="0"/>
              </a:spcAft>
              <a:buClr>
                <a:srgbClr val="000000"/>
              </a:buClr>
              <a:buSzPts val="1050"/>
              <a:buFont typeface="Arial"/>
              <a:buNone/>
            </a:pPr>
            <a:endParaRPr sz="1050" b="0" i="0" u="none" strike="noStrike" cap="none">
              <a:solidFill>
                <a:srgbClr val="000000"/>
              </a:solidFill>
              <a:latin typeface="Arial"/>
              <a:ea typeface="Arial"/>
              <a:cs typeface="Arial"/>
              <a:sym typeface="Arial"/>
            </a:endParaRPr>
          </a:p>
        </p:txBody>
      </p:sp>
      <p:sp>
        <p:nvSpPr>
          <p:cNvPr id="34" name="Google Shape;34;p4"/>
          <p:cNvSpPr txBox="1"/>
          <p:nvPr/>
        </p:nvSpPr>
        <p:spPr>
          <a:xfrm>
            <a:off x="3935760" y="6453336"/>
            <a:ext cx="5273080" cy="290785"/>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2000"/>
              <a:buFont typeface="Georgia"/>
              <a:buNone/>
            </a:pPr>
            <a:r>
              <a:rPr lang="en-US" sz="2000" b="0" i="0" u="none" strike="noStrike" cap="none">
                <a:solidFill>
                  <a:srgbClr val="FFFFFF"/>
                </a:solidFill>
                <a:latin typeface="Georgia"/>
                <a:ea typeface="Georgia"/>
                <a:cs typeface="Georgia"/>
                <a:sym typeface="Georgia"/>
              </a:rPr>
              <a:t>Excellence &amp; Service</a:t>
            </a:r>
            <a:endParaRPr/>
          </a:p>
        </p:txBody>
      </p:sp>
      <p:sp>
        <p:nvSpPr>
          <p:cNvPr id="35" name="Google Shape;35;p4"/>
          <p:cNvSpPr/>
          <p:nvPr/>
        </p:nvSpPr>
        <p:spPr>
          <a:xfrm rot="10800000">
            <a:off x="7745016" y="275"/>
            <a:ext cx="4471664" cy="6147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 name="Google Shape;36;p4"/>
          <p:cNvSpPr txBox="1"/>
          <p:nvPr/>
        </p:nvSpPr>
        <p:spPr>
          <a:xfrm>
            <a:off x="8184232" y="136076"/>
            <a:ext cx="3806882" cy="364802"/>
          </a:xfrm>
          <a:prstGeom prst="rect">
            <a:avLst/>
          </a:prstGeom>
          <a:noFill/>
          <a:ln>
            <a:noFill/>
          </a:ln>
        </p:spPr>
        <p:txBody>
          <a:bodyPr spcFirstLastPara="1" wrap="square" lIns="91425" tIns="91425" rIns="91425" bIns="91425" anchor="ctr" anchorCtr="0">
            <a:noAutofit/>
          </a:bodyPr>
          <a:lstStyle/>
          <a:p>
            <a:pPr marL="0" marR="0" lvl="0" indent="0" algn="ctr" rtl="0">
              <a:lnSpc>
                <a:spcPct val="120000"/>
              </a:lnSpc>
              <a:spcBef>
                <a:spcPts val="0"/>
              </a:spcBef>
              <a:spcAft>
                <a:spcPts val="0"/>
              </a:spcAft>
              <a:buClr>
                <a:srgbClr val="FFFFFF"/>
              </a:buClr>
              <a:buSzPts val="1800"/>
              <a:buFont typeface="Georgia"/>
              <a:buNone/>
            </a:pPr>
            <a:r>
              <a:rPr lang="en-US" sz="1800" b="0" i="0" u="none" strike="noStrike" cap="none">
                <a:solidFill>
                  <a:srgbClr val="FFFFFF"/>
                </a:solidFill>
                <a:latin typeface="Georgia"/>
                <a:ea typeface="Georgia"/>
                <a:cs typeface="Georgia"/>
                <a:sym typeface="Georgia"/>
              </a:rPr>
              <a:t>CHRIST (Deemed to be University)</a:t>
            </a:r>
            <a:endParaRPr/>
          </a:p>
        </p:txBody>
      </p:sp>
    </p:spTree>
    <p:extLst>
      <p:ext uri="{BB962C8B-B14F-4D97-AF65-F5344CB8AC3E}">
        <p14:creationId xmlns:p14="http://schemas.microsoft.com/office/powerpoint/2010/main" val="397839313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609600" y="274637"/>
            <a:ext cx="10972800" cy="11430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1pPr>
            <a:lvl2pPr lvl="1">
              <a:spcBef>
                <a:spcPts val="0"/>
              </a:spcBef>
              <a:spcAft>
                <a:spcPts val="0"/>
              </a:spcAft>
              <a:buClr>
                <a:schemeClr val="dk1"/>
              </a:buClr>
              <a:buSzPts val="3600"/>
              <a:buFont typeface="Arial"/>
              <a:buNone/>
              <a:defRPr sz="3600" b="1">
                <a:solidFill>
                  <a:schemeClr val="dk1"/>
                </a:solidFill>
              </a:defRPr>
            </a:lvl2pPr>
            <a:lvl3pPr lvl="2">
              <a:spcBef>
                <a:spcPts val="0"/>
              </a:spcBef>
              <a:spcAft>
                <a:spcPts val="0"/>
              </a:spcAft>
              <a:buClr>
                <a:schemeClr val="dk1"/>
              </a:buClr>
              <a:buSzPts val="3600"/>
              <a:buFont typeface="Arial"/>
              <a:buNone/>
              <a:defRPr sz="3600" b="1">
                <a:solidFill>
                  <a:schemeClr val="dk1"/>
                </a:solidFill>
              </a:defRPr>
            </a:lvl3pPr>
            <a:lvl4pPr lvl="3">
              <a:spcBef>
                <a:spcPts val="0"/>
              </a:spcBef>
              <a:spcAft>
                <a:spcPts val="0"/>
              </a:spcAft>
              <a:buClr>
                <a:schemeClr val="dk1"/>
              </a:buClr>
              <a:buSzPts val="3600"/>
              <a:buFont typeface="Arial"/>
              <a:buNone/>
              <a:defRPr sz="3600" b="1">
                <a:solidFill>
                  <a:schemeClr val="dk1"/>
                </a:solidFill>
              </a:defRPr>
            </a:lvl4pPr>
            <a:lvl5pPr lvl="4">
              <a:spcBef>
                <a:spcPts val="0"/>
              </a:spcBef>
              <a:spcAft>
                <a:spcPts val="0"/>
              </a:spcAft>
              <a:buClr>
                <a:schemeClr val="dk1"/>
              </a:buClr>
              <a:buSzPts val="3600"/>
              <a:buFont typeface="Arial"/>
              <a:buNone/>
              <a:defRPr sz="3600" b="1">
                <a:solidFill>
                  <a:schemeClr val="dk1"/>
                </a:solidFill>
              </a:defRPr>
            </a:lvl5pPr>
            <a:lvl6pPr lvl="5">
              <a:spcBef>
                <a:spcPts val="0"/>
              </a:spcBef>
              <a:spcAft>
                <a:spcPts val="0"/>
              </a:spcAft>
              <a:buClr>
                <a:schemeClr val="dk1"/>
              </a:buClr>
              <a:buSzPts val="3600"/>
              <a:buFont typeface="Arial"/>
              <a:buNone/>
              <a:defRPr sz="3600" b="1">
                <a:solidFill>
                  <a:schemeClr val="dk1"/>
                </a:solidFill>
              </a:defRPr>
            </a:lvl6pPr>
            <a:lvl7pPr lvl="6">
              <a:spcBef>
                <a:spcPts val="0"/>
              </a:spcBef>
              <a:spcAft>
                <a:spcPts val="0"/>
              </a:spcAft>
              <a:buClr>
                <a:schemeClr val="dk1"/>
              </a:buClr>
              <a:buSzPts val="3600"/>
              <a:buFont typeface="Arial"/>
              <a:buNone/>
              <a:defRPr sz="3600" b="1">
                <a:solidFill>
                  <a:schemeClr val="dk1"/>
                </a:solidFill>
              </a:defRPr>
            </a:lvl7pPr>
            <a:lvl8pPr lvl="7">
              <a:spcBef>
                <a:spcPts val="0"/>
              </a:spcBef>
              <a:spcAft>
                <a:spcPts val="0"/>
              </a:spcAft>
              <a:buClr>
                <a:schemeClr val="dk1"/>
              </a:buClr>
              <a:buSzPts val="3600"/>
              <a:buFont typeface="Arial"/>
              <a:buNone/>
              <a:defRPr sz="3600" b="1">
                <a:solidFill>
                  <a:schemeClr val="dk1"/>
                </a:solidFill>
              </a:defRPr>
            </a:lvl8pPr>
            <a:lvl9pPr lvl="8">
              <a:spcBef>
                <a:spcPts val="0"/>
              </a:spcBef>
              <a:spcAft>
                <a:spcPts val="0"/>
              </a:spcAft>
              <a:buClr>
                <a:schemeClr val="dk1"/>
              </a:buClr>
              <a:buSzPts val="3600"/>
              <a:buFont typeface="Arial"/>
              <a:buNone/>
              <a:defRPr sz="3600" b="1">
                <a:solidFill>
                  <a:schemeClr val="dk1"/>
                </a:solidFill>
              </a:defRPr>
            </a:lvl9pPr>
          </a:lstStyle>
          <a:p>
            <a:endParaRPr/>
          </a:p>
        </p:txBody>
      </p:sp>
      <p:sp>
        <p:nvSpPr>
          <p:cNvPr id="11" name="Google Shape;11;p1"/>
          <p:cNvSpPr txBox="1">
            <a:spLocks noGrp="1"/>
          </p:cNvSpPr>
          <p:nvPr>
            <p:ph type="body" idx="1"/>
          </p:nvPr>
        </p:nvSpPr>
        <p:spPr>
          <a:xfrm>
            <a:off x="609600" y="1600200"/>
            <a:ext cx="10972800" cy="4967700"/>
          </a:xfrm>
          <a:prstGeom prst="rect">
            <a:avLst/>
          </a:prstGeom>
          <a:noFill/>
          <a:ln>
            <a:noFill/>
          </a:ln>
        </p:spPr>
        <p:txBody>
          <a:bodyPr spcFirstLastPara="1" wrap="square" lIns="91425" tIns="91425" rIns="91425" bIns="91425" anchor="t" anchorCtr="0">
            <a:noAutofit/>
          </a:bodyPr>
          <a:lstStyle>
            <a:lvl1pPr marL="457200" marR="0" lvl="0" indent="-228600" algn="l" rtl="0">
              <a:lnSpc>
                <a:spcPct val="100000"/>
              </a:lnSpc>
              <a:spcBef>
                <a:spcPts val="600"/>
              </a:spcBef>
              <a:spcAft>
                <a:spcPts val="0"/>
              </a:spcAft>
              <a:buClr>
                <a:schemeClr val="dk1"/>
              </a:buClr>
              <a:buSzPts val="3000"/>
              <a:buFont typeface="Arial"/>
              <a:buNone/>
              <a:defRPr sz="3000" b="0" i="0" u="none" strike="noStrike" cap="none">
                <a:solidFill>
                  <a:schemeClr val="dk1"/>
                </a:solidFill>
                <a:latin typeface="Arial"/>
                <a:ea typeface="Arial"/>
                <a:cs typeface="Arial"/>
                <a:sym typeface="Arial"/>
              </a:defRPr>
            </a:lvl1pPr>
            <a:lvl2pPr marL="914400" marR="0" lvl="1" indent="-228600" algn="l" rtl="0">
              <a:lnSpc>
                <a:spcPct val="100000"/>
              </a:lnSpc>
              <a:spcBef>
                <a:spcPts val="48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228600" algn="l" rtl="0">
              <a:lnSpc>
                <a:spcPct val="100000"/>
              </a:lnSpc>
              <a:spcBef>
                <a:spcPts val="48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228600" algn="l" rtl="0">
              <a:lnSpc>
                <a:spcPct val="100000"/>
              </a:lnSpc>
              <a:spcBef>
                <a:spcPts val="36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4pPr>
            <a:lvl5pPr marL="2286000" marR="0" lvl="4" indent="-228600" algn="l" rtl="0">
              <a:lnSpc>
                <a:spcPct val="100000"/>
              </a:lnSpc>
              <a:spcBef>
                <a:spcPts val="36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5pPr>
            <a:lvl6pPr marL="2743200" marR="0" lvl="5" indent="-228600" algn="l" rtl="0">
              <a:lnSpc>
                <a:spcPct val="100000"/>
              </a:lnSpc>
              <a:spcBef>
                <a:spcPts val="36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6pPr>
            <a:lvl7pPr marL="3200400" marR="0" lvl="6" indent="-228600" algn="l" rtl="0">
              <a:lnSpc>
                <a:spcPct val="100000"/>
              </a:lnSpc>
              <a:spcBef>
                <a:spcPts val="36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7pPr>
            <a:lvl8pPr marL="3657600" marR="0" lvl="7" indent="-228600" algn="l" rtl="0">
              <a:lnSpc>
                <a:spcPct val="100000"/>
              </a:lnSpc>
              <a:spcBef>
                <a:spcPts val="36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8pPr>
            <a:lvl9pPr marL="4114800" marR="0" lvl="8" indent="-228600" algn="l" rtl="0">
              <a:lnSpc>
                <a:spcPct val="100000"/>
              </a:lnSpc>
              <a:spcBef>
                <a:spcPts val="36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9pPr>
          </a:lstStyle>
          <a:p>
            <a:endParaRPr/>
          </a:p>
        </p:txBody>
      </p:sp>
      <p:sp>
        <p:nvSpPr>
          <p:cNvPr id="12" name="Google Shape;12;p1"/>
          <p:cNvSpPr txBox="1">
            <a:spLocks noGrp="1"/>
          </p:cNvSpPr>
          <p:nvPr>
            <p:ph type="sldNum" idx="12"/>
          </p:nvPr>
        </p:nvSpPr>
        <p:spPr>
          <a:xfrm>
            <a:off x="11409057" y="6333137"/>
            <a:ext cx="731599" cy="524699"/>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5"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Google Shape;52;p8"/>
          <p:cNvSpPr txBox="1"/>
          <p:nvPr/>
        </p:nvSpPr>
        <p:spPr>
          <a:xfrm>
            <a:off x="304800" y="1676400"/>
            <a:ext cx="11582400" cy="360094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70C0"/>
              </a:buClr>
              <a:buSzPts val="2400"/>
              <a:buFont typeface="Arial"/>
              <a:buNone/>
            </a:pPr>
            <a:r>
              <a:rPr lang="en-US" sz="2400" b="1" i="0" u="none" strike="noStrike" cap="none" dirty="0">
                <a:solidFill>
                  <a:srgbClr val="0070C0"/>
                </a:solidFill>
                <a:latin typeface="Arial"/>
                <a:ea typeface="Arial"/>
                <a:cs typeface="Arial"/>
                <a:sym typeface="Arial"/>
              </a:rPr>
              <a:t>Literature Review Presentation</a:t>
            </a:r>
            <a:endParaRPr dirty="0"/>
          </a:p>
          <a:p>
            <a:pPr marL="0" marR="0" lvl="0" indent="0" algn="l" rtl="0">
              <a:lnSpc>
                <a:spcPct val="100000"/>
              </a:lnSpc>
              <a:spcBef>
                <a:spcPts val="0"/>
              </a:spcBef>
              <a:spcAft>
                <a:spcPts val="0"/>
              </a:spcAft>
              <a:buClr>
                <a:srgbClr val="000000"/>
              </a:buClr>
              <a:buSzPts val="2400"/>
              <a:buFont typeface="Arial"/>
              <a:buNone/>
            </a:pPr>
            <a:endParaRPr sz="2400" b="1" i="0" u="none" strike="noStrike" cap="none" dirty="0">
              <a:solidFill>
                <a:srgbClr val="0070C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endParaRPr sz="2400" b="1" i="0" u="none" strike="noStrike" cap="none" dirty="0">
              <a:solidFill>
                <a:srgbClr val="0070C0"/>
              </a:solidFill>
              <a:latin typeface="Arial"/>
              <a:ea typeface="Arial"/>
              <a:cs typeface="Arial"/>
              <a:sym typeface="Arial"/>
            </a:endParaRPr>
          </a:p>
          <a:p>
            <a:pPr marL="0" marR="0" lvl="0" indent="0" algn="ctr" rtl="0">
              <a:lnSpc>
                <a:spcPct val="100000"/>
              </a:lnSpc>
              <a:spcBef>
                <a:spcPts val="0"/>
              </a:spcBef>
              <a:spcAft>
                <a:spcPts val="0"/>
              </a:spcAft>
              <a:buClr>
                <a:srgbClr val="0070C0"/>
              </a:buClr>
              <a:buSzPts val="2400"/>
              <a:buFont typeface="Arial"/>
              <a:buNone/>
            </a:pPr>
            <a:r>
              <a:rPr lang="en-US" sz="2400" b="1" i="0" u="none" strike="noStrike" cap="none" dirty="0">
                <a:solidFill>
                  <a:srgbClr val="0070C0"/>
                </a:solidFill>
                <a:latin typeface="Arial"/>
                <a:ea typeface="Arial"/>
                <a:cs typeface="Arial"/>
                <a:sym typeface="Arial"/>
              </a:rPr>
              <a:t>     Title: Intelligent Approaches for Fault Forecasting in Cars</a:t>
            </a:r>
          </a:p>
          <a:p>
            <a:pPr marL="0" marR="0" lvl="0" indent="0" algn="ctr" rtl="0">
              <a:lnSpc>
                <a:spcPct val="100000"/>
              </a:lnSpc>
              <a:spcBef>
                <a:spcPts val="0"/>
              </a:spcBef>
              <a:spcAft>
                <a:spcPts val="0"/>
              </a:spcAft>
              <a:buClr>
                <a:srgbClr val="0070C0"/>
              </a:buClr>
              <a:buSzPts val="2400"/>
              <a:buFont typeface="Arial"/>
              <a:buNone/>
            </a:pPr>
            <a:endParaRPr dirty="0"/>
          </a:p>
          <a:p>
            <a:pPr marL="0" marR="0" lvl="0" indent="0" algn="l" rtl="0">
              <a:lnSpc>
                <a:spcPct val="100000"/>
              </a:lnSpc>
              <a:spcBef>
                <a:spcPts val="0"/>
              </a:spcBef>
              <a:spcAft>
                <a:spcPts val="0"/>
              </a:spcAft>
              <a:buClr>
                <a:srgbClr val="000000"/>
              </a:buClr>
              <a:buSzPts val="2400"/>
              <a:buFont typeface="Arial"/>
              <a:buNone/>
            </a:pPr>
            <a:endParaRPr sz="2400" b="1" i="0" u="none" strike="noStrike" cap="none" dirty="0">
              <a:solidFill>
                <a:srgbClr val="0070C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endParaRPr sz="2000" b="1" i="0" u="none" strike="noStrike" cap="none" dirty="0">
              <a:solidFill>
                <a:srgbClr val="0070C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en-US" sz="2000" b="1" i="0" u="none" strike="noStrike" cap="none" dirty="0">
                <a:solidFill>
                  <a:srgbClr val="0070C0"/>
                </a:solidFill>
                <a:latin typeface="Arial"/>
                <a:ea typeface="Arial"/>
                <a:cs typeface="Arial"/>
                <a:sym typeface="Arial"/>
              </a:rPr>
              <a:t>Student Name: Charan N</a:t>
            </a:r>
            <a:endParaRPr sz="2000" b="1" i="0" u="none" strike="noStrike" cap="none" dirty="0">
              <a:solidFill>
                <a:srgbClr val="0070C0"/>
              </a:solidFill>
              <a:latin typeface="Arial"/>
              <a:ea typeface="Arial"/>
              <a:cs typeface="Arial"/>
              <a:sym typeface="Arial"/>
            </a:endParaRPr>
          </a:p>
          <a:p>
            <a:pPr marL="0" marR="0" lvl="0" indent="0" algn="l" rtl="0">
              <a:lnSpc>
                <a:spcPct val="100000"/>
              </a:lnSpc>
              <a:spcBef>
                <a:spcPts val="0"/>
              </a:spcBef>
              <a:spcAft>
                <a:spcPts val="0"/>
              </a:spcAft>
              <a:buClr>
                <a:srgbClr val="0070C0"/>
              </a:buClr>
              <a:buSzPts val="2000"/>
              <a:buFont typeface="Arial"/>
              <a:buNone/>
            </a:pPr>
            <a:r>
              <a:rPr lang="en-US" sz="2000" b="1" i="0" u="none" strike="noStrike" cap="none" dirty="0">
                <a:solidFill>
                  <a:srgbClr val="0070C0"/>
                </a:solidFill>
                <a:latin typeface="Arial"/>
                <a:ea typeface="Arial"/>
                <a:cs typeface="Arial"/>
                <a:sym typeface="Arial"/>
              </a:rPr>
              <a:t>Research Guides: Mr. Alwin Joseph, Dr. Ramesh</a:t>
            </a:r>
            <a:endParaRPr dirty="0"/>
          </a:p>
          <a:p>
            <a:pPr marL="0" marR="0" lvl="0" indent="0" algn="l" rtl="0">
              <a:lnSpc>
                <a:spcPct val="100000"/>
              </a:lnSpc>
              <a:spcBef>
                <a:spcPts val="0"/>
              </a:spcBef>
              <a:spcAft>
                <a:spcPts val="0"/>
              </a:spcAft>
              <a:buClr>
                <a:srgbClr val="0070C0"/>
              </a:buClr>
              <a:buSzPts val="2000"/>
              <a:buFont typeface="Arial"/>
              <a:buNone/>
            </a:pPr>
            <a:r>
              <a:rPr lang="en-US" sz="2000" b="1" i="0" u="none" strike="noStrike" cap="none" dirty="0">
                <a:solidFill>
                  <a:srgbClr val="0070C0"/>
                </a:solidFill>
                <a:latin typeface="Arial"/>
                <a:ea typeface="Arial"/>
                <a:cs typeface="Arial"/>
                <a:sym typeface="Arial"/>
              </a:rPr>
              <a:t>Date: 22/09/2023</a:t>
            </a:r>
            <a:endParaRPr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6"/>
          <p:cNvSpPr txBox="1">
            <a:spLocks noGrp="1"/>
          </p:cNvSpPr>
          <p:nvPr>
            <p:ph type="body" idx="1"/>
          </p:nvPr>
        </p:nvSpPr>
        <p:spPr>
          <a:xfrm>
            <a:off x="609600" y="1495450"/>
            <a:ext cx="10972800" cy="4747574"/>
          </a:xfrm>
          <a:prstGeom prst="rect">
            <a:avLst/>
          </a:prstGeom>
          <a:noFill/>
          <a:ln>
            <a:noFill/>
          </a:ln>
        </p:spPr>
        <p:txBody>
          <a:bodyPr spcFirstLastPara="1" wrap="square" lIns="91425" tIns="91425" rIns="91425" bIns="91425" anchor="t" anchorCtr="0">
            <a:noAutofit/>
          </a:bodyPr>
          <a:lstStyle/>
          <a:p>
            <a:pPr marL="533400" indent="-342900" algn="just">
              <a:spcBef>
                <a:spcPts val="0"/>
              </a:spcBef>
            </a:pPr>
            <a:r>
              <a:rPr lang="en-US" sz="2400" dirty="0">
                <a:solidFill>
                  <a:schemeClr val="tx1"/>
                </a:solidFill>
              </a:rPr>
              <a:t>To summarize, fault prediction in automobiles holds great promise for improving vehicle safety, reliability, and maintenance efficiency. </a:t>
            </a:r>
          </a:p>
          <a:p>
            <a:pPr marL="533400" indent="-342900" algn="just">
              <a:spcBef>
                <a:spcPts val="0"/>
              </a:spcBef>
            </a:pPr>
            <a:endParaRPr lang="en-US" sz="2400" dirty="0">
              <a:solidFill>
                <a:schemeClr val="tx1"/>
              </a:solidFill>
            </a:endParaRPr>
          </a:p>
          <a:p>
            <a:pPr marL="533400" indent="-342900" algn="just">
              <a:spcBef>
                <a:spcPts val="0"/>
              </a:spcBef>
            </a:pPr>
            <a:r>
              <a:rPr lang="en-US" sz="2400" dirty="0">
                <a:solidFill>
                  <a:schemeClr val="tx1"/>
                </a:solidFill>
              </a:rPr>
              <a:t>With continued advancements in machine learning, data analytics, and connected car technologies, we can expect further improvements in fault prediction models, resulting in safer and more reliable vehicles on the road.</a:t>
            </a:r>
          </a:p>
          <a:p>
            <a:pPr marL="533400" indent="-342900" algn="just">
              <a:spcBef>
                <a:spcPts val="0"/>
              </a:spcBef>
            </a:pPr>
            <a:endParaRPr lang="en-US" sz="2400" dirty="0">
              <a:solidFill>
                <a:schemeClr val="tx1"/>
              </a:solidFill>
            </a:endParaRPr>
          </a:p>
          <a:p>
            <a:pPr marL="533400" indent="-342900" algn="just">
              <a:spcBef>
                <a:spcPts val="0"/>
              </a:spcBef>
            </a:pPr>
            <a:r>
              <a:rPr lang="en-US" sz="2400" dirty="0">
                <a:solidFill>
                  <a:schemeClr val="tx1"/>
                </a:solidFill>
              </a:rPr>
              <a:t>With real-time data and machine learning techniques, dynamic and adaptive fault prediction models can continuously learn and improve their accuracy over time. </a:t>
            </a:r>
          </a:p>
          <a:p>
            <a:pPr marL="533400" indent="-342900" algn="just">
              <a:spcBef>
                <a:spcPts val="0"/>
              </a:spcBef>
            </a:pPr>
            <a:endParaRPr sz="2400" dirty="0">
              <a:solidFill>
                <a:schemeClr val="tx1"/>
              </a:solidFill>
            </a:endParaRPr>
          </a:p>
        </p:txBody>
      </p:sp>
      <p:sp>
        <p:nvSpPr>
          <p:cNvPr id="100" name="Google Shape;100;p16"/>
          <p:cNvSpPr txBox="1">
            <a:spLocks noGrp="1"/>
          </p:cNvSpPr>
          <p:nvPr>
            <p:ph type="title"/>
          </p:nvPr>
        </p:nvSpPr>
        <p:spPr>
          <a:xfrm>
            <a:off x="609600" y="614976"/>
            <a:ext cx="10972800" cy="802661"/>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2400"/>
              <a:buFont typeface="Arial"/>
              <a:buNone/>
            </a:pPr>
            <a:r>
              <a:rPr lang="en-US" sz="2400" dirty="0"/>
              <a:t>Conclusion</a:t>
            </a:r>
            <a:endParaRPr sz="2400" dirty="0"/>
          </a:p>
        </p:txBody>
      </p:sp>
    </p:spTree>
    <p:extLst>
      <p:ext uri="{BB962C8B-B14F-4D97-AF65-F5344CB8AC3E}">
        <p14:creationId xmlns:p14="http://schemas.microsoft.com/office/powerpoint/2010/main" val="4190936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pic>
        <p:nvPicPr>
          <p:cNvPr id="105" name="Google Shape;105;p17"/>
          <p:cNvPicPr preferRelativeResize="0"/>
          <p:nvPr/>
        </p:nvPicPr>
        <p:blipFill rotWithShape="1">
          <a:blip r:embed="rId3">
            <a:alphaModFix/>
          </a:blip>
          <a:srcRect/>
          <a:stretch/>
        </p:blipFill>
        <p:spPr>
          <a:xfrm>
            <a:off x="1524000" y="762000"/>
            <a:ext cx="9144000" cy="5589639"/>
          </a:xfrm>
          <a:prstGeom prst="rect">
            <a:avLst/>
          </a:prstGeom>
          <a:noFill/>
          <a:ln>
            <a:noFill/>
          </a:ln>
        </p:spPr>
      </p:pic>
    </p:spTree>
    <p:extLst>
      <p:ext uri="{BB962C8B-B14F-4D97-AF65-F5344CB8AC3E}">
        <p14:creationId xmlns:p14="http://schemas.microsoft.com/office/powerpoint/2010/main" val="4206747375"/>
      </p:ext>
    </p:extLst>
  </p:cSld>
  <p:clrMapOvr>
    <a:masterClrMapping/>
  </p:clrMapOvr>
  <mc:AlternateContent xmlns:mc="http://schemas.openxmlformats.org/markup-compatibility/2006" xmlns:p14="http://schemas.microsoft.com/office/powerpoint/2010/main">
    <mc:Choice Requires="p14">
      <p:transition spd="slow" p14:dur="1400">
        <p:fade thruBlk="1"/>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20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graphicFrame>
        <p:nvGraphicFramePr>
          <p:cNvPr id="75" name="Google Shape;75;p12"/>
          <p:cNvGraphicFramePr/>
          <p:nvPr>
            <p:extLst>
              <p:ext uri="{D42A27DB-BD31-4B8C-83A1-F6EECF244321}">
                <p14:modId xmlns:p14="http://schemas.microsoft.com/office/powerpoint/2010/main" val="1448111243"/>
              </p:ext>
            </p:extLst>
          </p:nvPr>
        </p:nvGraphicFramePr>
        <p:xfrm>
          <a:off x="600075" y="1417637"/>
          <a:ext cx="10982325" cy="4686340"/>
        </p:xfrm>
        <a:graphic>
          <a:graphicData uri="http://schemas.openxmlformats.org/drawingml/2006/table">
            <a:tbl>
              <a:tblPr firstRow="1" bandRow="1">
                <a:noFill/>
                <a:tableStyleId>{4CF040E4-9980-4E2B-961A-5F4862535BD2}</a:tableStyleId>
              </a:tblPr>
              <a:tblGrid>
                <a:gridCol w="619125">
                  <a:extLst>
                    <a:ext uri="{9D8B030D-6E8A-4147-A177-3AD203B41FA5}">
                      <a16:colId xmlns:a16="http://schemas.microsoft.com/office/drawing/2014/main" val="20000"/>
                    </a:ext>
                  </a:extLst>
                </a:gridCol>
                <a:gridCol w="2209800">
                  <a:extLst>
                    <a:ext uri="{9D8B030D-6E8A-4147-A177-3AD203B41FA5}">
                      <a16:colId xmlns:a16="http://schemas.microsoft.com/office/drawing/2014/main" val="20001"/>
                    </a:ext>
                  </a:extLst>
                </a:gridCol>
                <a:gridCol w="2971800">
                  <a:extLst>
                    <a:ext uri="{9D8B030D-6E8A-4147-A177-3AD203B41FA5}">
                      <a16:colId xmlns:a16="http://schemas.microsoft.com/office/drawing/2014/main" val="20002"/>
                    </a:ext>
                  </a:extLst>
                </a:gridCol>
                <a:gridCol w="2987050">
                  <a:extLst>
                    <a:ext uri="{9D8B030D-6E8A-4147-A177-3AD203B41FA5}">
                      <a16:colId xmlns:a16="http://schemas.microsoft.com/office/drawing/2014/main" val="20003"/>
                    </a:ext>
                  </a:extLst>
                </a:gridCol>
                <a:gridCol w="2194550">
                  <a:extLst>
                    <a:ext uri="{9D8B030D-6E8A-4147-A177-3AD203B41FA5}">
                      <a16:colId xmlns:a16="http://schemas.microsoft.com/office/drawing/2014/main" val="20004"/>
                    </a:ext>
                  </a:extLst>
                </a:gridCol>
              </a:tblGrid>
              <a:tr h="390906">
                <a:tc>
                  <a:txBody>
                    <a:bodyPr/>
                    <a:lstStyle/>
                    <a:p>
                      <a:pPr marL="0" marR="0" lvl="0" indent="0" algn="just" rtl="0">
                        <a:lnSpc>
                          <a:spcPct val="100000"/>
                        </a:lnSpc>
                        <a:spcBef>
                          <a:spcPts val="0"/>
                        </a:spcBef>
                        <a:spcAft>
                          <a:spcPts val="0"/>
                        </a:spcAft>
                        <a:buClr>
                          <a:srgbClr val="000000"/>
                        </a:buClr>
                        <a:buSzPts val="1050"/>
                        <a:buFont typeface="Arial"/>
                        <a:buNone/>
                      </a:pPr>
                      <a:r>
                        <a:rPr lang="en-US" sz="1050" u="none" strike="noStrike" cap="none"/>
                        <a:t>Sr No</a:t>
                      </a:r>
                      <a:endParaRPr sz="1050" u="none" strike="noStrike" cap="none"/>
                    </a:p>
                  </a:txBody>
                  <a:tcPr marL="91450" marR="91450" marT="45725" marB="45725"/>
                </a:tc>
                <a:tc>
                  <a:txBody>
                    <a:bodyPr/>
                    <a:lstStyle/>
                    <a:p>
                      <a:pPr marL="0" marR="0" lvl="0" indent="0" algn="just" rtl="0">
                        <a:lnSpc>
                          <a:spcPct val="100000"/>
                        </a:lnSpc>
                        <a:spcBef>
                          <a:spcPts val="0"/>
                        </a:spcBef>
                        <a:spcAft>
                          <a:spcPts val="0"/>
                        </a:spcAft>
                        <a:buClr>
                          <a:srgbClr val="000000"/>
                        </a:buClr>
                        <a:buSzPts val="1050"/>
                        <a:buFont typeface="Arial"/>
                        <a:buNone/>
                      </a:pPr>
                      <a:r>
                        <a:rPr lang="en-US" sz="1050" u="none" strike="noStrike" cap="none"/>
                        <a:t>Author, Publisher, Year of publication</a:t>
                      </a:r>
                      <a:endParaRPr sz="1050" u="none" strike="noStrike" cap="none"/>
                    </a:p>
                  </a:txBody>
                  <a:tcPr marL="91450" marR="91450" marT="45725" marB="45725"/>
                </a:tc>
                <a:tc>
                  <a:txBody>
                    <a:bodyPr/>
                    <a:lstStyle/>
                    <a:p>
                      <a:pPr marL="0" marR="0" lvl="0" indent="0" algn="just" rtl="0">
                        <a:lnSpc>
                          <a:spcPct val="100000"/>
                        </a:lnSpc>
                        <a:spcBef>
                          <a:spcPts val="0"/>
                        </a:spcBef>
                        <a:spcAft>
                          <a:spcPts val="0"/>
                        </a:spcAft>
                        <a:buClr>
                          <a:srgbClr val="000000"/>
                        </a:buClr>
                        <a:buSzPts val="1050"/>
                        <a:buFont typeface="Arial"/>
                        <a:buNone/>
                      </a:pPr>
                      <a:r>
                        <a:rPr lang="en-US" sz="1050" u="none" strike="noStrike" cap="none"/>
                        <a:t>Title of the Article</a:t>
                      </a:r>
                      <a:endParaRPr sz="1050" u="none" strike="noStrike" cap="none"/>
                    </a:p>
                  </a:txBody>
                  <a:tcPr marL="91450" marR="91450" marT="45725" marB="45725"/>
                </a:tc>
                <a:tc>
                  <a:txBody>
                    <a:bodyPr/>
                    <a:lstStyle/>
                    <a:p>
                      <a:pPr marL="0" marR="0" lvl="0" indent="0" algn="just" rtl="0">
                        <a:lnSpc>
                          <a:spcPct val="100000"/>
                        </a:lnSpc>
                        <a:spcBef>
                          <a:spcPts val="0"/>
                        </a:spcBef>
                        <a:spcAft>
                          <a:spcPts val="0"/>
                        </a:spcAft>
                        <a:buClr>
                          <a:srgbClr val="000000"/>
                        </a:buClr>
                        <a:buSzPts val="1050"/>
                        <a:buFont typeface="Arial"/>
                        <a:buNone/>
                      </a:pPr>
                      <a:r>
                        <a:rPr lang="en-US" sz="1050" u="none" strike="noStrike" cap="none"/>
                        <a:t>Summary</a:t>
                      </a:r>
                      <a:endParaRPr sz="1050" u="none" strike="noStrike" cap="none"/>
                    </a:p>
                  </a:txBody>
                  <a:tcPr marL="91450" marR="91450" marT="45725" marB="45725"/>
                </a:tc>
                <a:tc>
                  <a:txBody>
                    <a:bodyPr/>
                    <a:lstStyle/>
                    <a:p>
                      <a:pPr marL="0" marR="0" lvl="0" indent="0" algn="just" rtl="0">
                        <a:lnSpc>
                          <a:spcPct val="100000"/>
                        </a:lnSpc>
                        <a:spcBef>
                          <a:spcPts val="0"/>
                        </a:spcBef>
                        <a:spcAft>
                          <a:spcPts val="0"/>
                        </a:spcAft>
                        <a:buClr>
                          <a:srgbClr val="000000"/>
                        </a:buClr>
                        <a:buSzPts val="1050"/>
                        <a:buFont typeface="Arial"/>
                        <a:buNone/>
                      </a:pPr>
                      <a:r>
                        <a:rPr lang="en-US" sz="1050" u="none" strike="noStrike" cap="none"/>
                        <a:t>Gap</a:t>
                      </a:r>
                      <a:endParaRPr sz="1050" u="none" strike="noStrike" cap="none"/>
                    </a:p>
                  </a:txBody>
                  <a:tcPr marL="91450" marR="91450" marT="45725" marB="45725"/>
                </a:tc>
                <a:extLst>
                  <a:ext uri="{0D108BD9-81ED-4DB2-BD59-A6C34878D82A}">
                    <a16:rowId xmlns:a16="http://schemas.microsoft.com/office/drawing/2014/main" val="10000"/>
                  </a:ext>
                </a:extLst>
              </a:tr>
              <a:tr h="352298">
                <a:tc>
                  <a:txBody>
                    <a:bodyPr/>
                    <a:lstStyle/>
                    <a:p>
                      <a:pPr marL="0" marR="0" lvl="0" indent="0" algn="just" rtl="0">
                        <a:lnSpc>
                          <a:spcPct val="100000"/>
                        </a:lnSpc>
                        <a:spcBef>
                          <a:spcPts val="0"/>
                        </a:spcBef>
                        <a:spcAft>
                          <a:spcPts val="0"/>
                        </a:spcAft>
                        <a:buClr>
                          <a:srgbClr val="000000"/>
                        </a:buClr>
                        <a:buSzPts val="1050"/>
                        <a:buFont typeface="Arial"/>
                        <a:buNone/>
                      </a:pPr>
                      <a:r>
                        <a:rPr lang="en-US" sz="1050" u="none" strike="noStrike" cap="none" dirty="0"/>
                        <a:t>1</a:t>
                      </a:r>
                      <a:endParaRPr sz="1050" u="none" strike="noStrike" cap="none" dirty="0"/>
                    </a:p>
                  </a:txBody>
                  <a:tcPr marL="91450" marR="91450" marT="45725" marB="45725"/>
                </a:tc>
                <a:tc>
                  <a:txBody>
                    <a:bodyPr/>
                    <a:lstStyle/>
                    <a:p>
                      <a:pPr marL="0" marR="0" lvl="0" indent="0" algn="just" rtl="0">
                        <a:lnSpc>
                          <a:spcPct val="100000"/>
                        </a:lnSpc>
                        <a:spcBef>
                          <a:spcPts val="0"/>
                        </a:spcBef>
                        <a:spcAft>
                          <a:spcPts val="0"/>
                        </a:spcAft>
                        <a:buClr>
                          <a:srgbClr val="000000"/>
                        </a:buClr>
                        <a:buSzPts val="1050"/>
                        <a:buFont typeface="Arial"/>
                        <a:buNone/>
                      </a:pPr>
                      <a:r>
                        <a:rPr lang="en-US" sz="1050" dirty="0"/>
                        <a:t>Jun-</a:t>
                      </a:r>
                      <a:r>
                        <a:rPr lang="en-US" sz="1050" dirty="0" err="1"/>
                        <a:t>Guel</a:t>
                      </a:r>
                      <a:r>
                        <a:rPr lang="en-US" sz="1050" dirty="0"/>
                        <a:t> Lee, Elsevier,2021</a:t>
                      </a:r>
                      <a:endParaRPr sz="1050" u="none" strike="noStrike" cap="none" dirty="0"/>
                    </a:p>
                  </a:txBody>
                  <a:tcPr marL="91450" marR="91450" marT="45725" marB="45725"/>
                </a:tc>
                <a:tc>
                  <a:txBody>
                    <a:bodyPr/>
                    <a:lstStyle/>
                    <a:p>
                      <a:pPr marL="0" marR="0" lvl="0" indent="0" algn="just" rtl="0">
                        <a:lnSpc>
                          <a:spcPct val="100000"/>
                        </a:lnSpc>
                        <a:spcBef>
                          <a:spcPts val="0"/>
                        </a:spcBef>
                        <a:spcAft>
                          <a:spcPts val="0"/>
                        </a:spcAft>
                        <a:buClr>
                          <a:srgbClr val="000000"/>
                        </a:buClr>
                        <a:buSzPts val="1050"/>
                        <a:buFont typeface="Arial"/>
                        <a:buNone/>
                      </a:pPr>
                      <a:r>
                        <a:rPr lang="en-US" sz="1050" dirty="0"/>
                        <a:t>Automobile parts reliability prediction based on claim data</a:t>
                      </a:r>
                      <a:endParaRPr sz="1050" u="none" strike="noStrike" cap="none" dirty="0"/>
                    </a:p>
                  </a:txBody>
                  <a:tcPr marL="91450" marR="91450" marT="45725" marB="45725"/>
                </a:tc>
                <a:tc>
                  <a:txBody>
                    <a:bodyPr/>
                    <a:lstStyle/>
                    <a:p>
                      <a:pPr marL="0" marR="0" lvl="0" indent="0" algn="just" rtl="0">
                        <a:lnSpc>
                          <a:spcPct val="100000"/>
                        </a:lnSpc>
                        <a:spcBef>
                          <a:spcPts val="0"/>
                        </a:spcBef>
                        <a:spcAft>
                          <a:spcPts val="0"/>
                        </a:spcAft>
                        <a:buClr>
                          <a:srgbClr val="000000"/>
                        </a:buClr>
                        <a:buSzPts val="1050"/>
                        <a:buFont typeface="Arial"/>
                        <a:buNone/>
                      </a:pPr>
                      <a:r>
                        <a:rPr lang="en-US" sz="1050" dirty="0"/>
                        <a:t>Application of neural network-based model to secure reliability in the automotive market</a:t>
                      </a:r>
                      <a:endParaRPr sz="1050" u="none" strike="noStrike" cap="none" dirty="0"/>
                    </a:p>
                  </a:txBody>
                  <a:tcPr marL="91450" marR="91450" marT="45725" marB="45725"/>
                </a:tc>
                <a:tc>
                  <a:txBody>
                    <a:bodyPr/>
                    <a:lstStyle/>
                    <a:p>
                      <a:pPr marL="0" marR="0" lvl="0" indent="0" algn="just" rtl="0">
                        <a:lnSpc>
                          <a:spcPct val="100000"/>
                        </a:lnSpc>
                        <a:spcBef>
                          <a:spcPts val="0"/>
                        </a:spcBef>
                        <a:spcAft>
                          <a:spcPts val="0"/>
                        </a:spcAft>
                        <a:buClr>
                          <a:srgbClr val="000000"/>
                        </a:buClr>
                        <a:buSzPts val="1050"/>
                        <a:buFont typeface="Arial"/>
                        <a:buNone/>
                      </a:pPr>
                      <a:r>
                        <a:rPr lang="en-US" sz="1050" dirty="0"/>
                        <a:t>The model learned only the sequence pattern, not considering other features such as part information but these features also need to be considered. Because automobile parts sometimes exhibit similar patterns by year, we would consider applying this in our future work</a:t>
                      </a:r>
                      <a:endParaRPr sz="1050" u="none" strike="noStrike" cap="none" dirty="0"/>
                    </a:p>
                  </a:txBody>
                  <a:tcPr marL="91450" marR="91450" marT="45725" marB="45725"/>
                </a:tc>
                <a:extLst>
                  <a:ext uri="{0D108BD9-81ED-4DB2-BD59-A6C34878D82A}">
                    <a16:rowId xmlns:a16="http://schemas.microsoft.com/office/drawing/2014/main" val="10001"/>
                  </a:ext>
                </a:extLst>
              </a:tr>
              <a:tr h="352298">
                <a:tc>
                  <a:txBody>
                    <a:bodyPr/>
                    <a:lstStyle/>
                    <a:p>
                      <a:pPr marL="0" marR="0" lvl="0" indent="0" algn="just" rtl="0">
                        <a:lnSpc>
                          <a:spcPct val="100000"/>
                        </a:lnSpc>
                        <a:spcBef>
                          <a:spcPts val="0"/>
                        </a:spcBef>
                        <a:spcAft>
                          <a:spcPts val="0"/>
                        </a:spcAft>
                        <a:buClr>
                          <a:srgbClr val="000000"/>
                        </a:buClr>
                        <a:buSzPts val="1050"/>
                        <a:buFont typeface="Arial"/>
                        <a:buNone/>
                      </a:pPr>
                      <a:r>
                        <a:rPr lang="en-US" sz="1050" u="none" strike="noStrike" cap="none" dirty="0"/>
                        <a:t>2</a:t>
                      </a:r>
                      <a:endParaRPr sz="1050" u="none" strike="noStrike" cap="none" dirty="0"/>
                    </a:p>
                  </a:txBody>
                  <a:tcPr marL="91450" marR="91450" marT="45725" marB="45725"/>
                </a:tc>
                <a:tc>
                  <a:txBody>
                    <a:bodyPr/>
                    <a:lstStyle/>
                    <a:p>
                      <a:pPr marL="0" marR="0" lvl="0" indent="0" algn="just" rtl="0">
                        <a:lnSpc>
                          <a:spcPct val="100000"/>
                        </a:lnSpc>
                        <a:spcBef>
                          <a:spcPts val="0"/>
                        </a:spcBef>
                        <a:spcAft>
                          <a:spcPts val="0"/>
                        </a:spcAft>
                        <a:buClr>
                          <a:srgbClr val="000000"/>
                        </a:buClr>
                        <a:buSzPts val="1050"/>
                        <a:buFont typeface="Arial"/>
                        <a:buNone/>
                      </a:pPr>
                      <a:r>
                        <a:rPr lang="en-US" sz="1050" dirty="0"/>
                        <a:t>Mohammed Al-</a:t>
                      </a:r>
                      <a:r>
                        <a:rPr lang="en-US" sz="1050" dirty="0" err="1"/>
                        <a:t>Zeyadi</a:t>
                      </a:r>
                      <a:r>
                        <a:rPr lang="en-US" sz="1050" dirty="0"/>
                        <a:t>, </a:t>
                      </a:r>
                      <a:r>
                        <a:rPr lang="en-US" sz="1050" i="0" dirty="0"/>
                        <a:t>IEEE, 2020</a:t>
                      </a:r>
                      <a:endParaRPr sz="1050" u="none" strike="noStrike" cap="none" dirty="0"/>
                    </a:p>
                  </a:txBody>
                  <a:tcPr marL="91450" marR="91450" marT="45725" marB="45725"/>
                </a:tc>
                <a:tc>
                  <a:txBody>
                    <a:bodyPr/>
                    <a:lstStyle/>
                    <a:p>
                      <a:pPr marL="0" marR="0" lvl="0" indent="0" algn="just" rtl="0">
                        <a:lnSpc>
                          <a:spcPct val="100000"/>
                        </a:lnSpc>
                        <a:spcBef>
                          <a:spcPts val="0"/>
                        </a:spcBef>
                        <a:spcAft>
                          <a:spcPts val="0"/>
                        </a:spcAft>
                        <a:buClr>
                          <a:srgbClr val="000000"/>
                        </a:buClr>
                        <a:buSzPts val="1050"/>
                        <a:buFont typeface="Arial"/>
                        <a:buNone/>
                      </a:pPr>
                      <a:r>
                        <a:rPr lang="en-US" sz="1050" dirty="0"/>
                        <a:t>Deep Learning Towards Intelligent Vehicle Fault Diagnosis </a:t>
                      </a:r>
                      <a:endParaRPr sz="1050" u="none" strike="noStrike" cap="none" dirty="0"/>
                    </a:p>
                  </a:txBody>
                  <a:tcPr marL="91450" marR="91450" marT="45725" marB="45725"/>
                </a:tc>
                <a:tc>
                  <a:txBody>
                    <a:bodyPr/>
                    <a:lstStyle/>
                    <a:p>
                      <a:pPr marL="0" marR="0" lvl="0" indent="0" algn="just" rtl="0">
                        <a:lnSpc>
                          <a:spcPct val="100000"/>
                        </a:lnSpc>
                        <a:spcBef>
                          <a:spcPts val="0"/>
                        </a:spcBef>
                        <a:spcAft>
                          <a:spcPts val="0"/>
                        </a:spcAft>
                        <a:buClr>
                          <a:srgbClr val="000000"/>
                        </a:buClr>
                        <a:buSzPts val="1050"/>
                        <a:buFont typeface="Arial"/>
                        <a:buNone/>
                      </a:pPr>
                      <a:r>
                        <a:rPr lang="en-US" sz="1050" u="none" strike="noStrike" cap="none" dirty="0"/>
                        <a:t>Usage of </a:t>
                      </a:r>
                      <a:r>
                        <a:rPr lang="en-US" sz="1050" dirty="0"/>
                        <a:t>On-Board Diagnostics, where the Electrical Control Units (ECUs) identify issues with the vehicle’s performance and register pre-identified code that can be used for the later diagnosis. Second, Off-Board Diagnostics, where a Repair and Maintenance Information (RMI) system is used for the purpose of fault detection after collecting the data from the first stage.</a:t>
                      </a:r>
                      <a:endParaRPr sz="1050" u="none" strike="noStrike" cap="none" dirty="0"/>
                    </a:p>
                  </a:txBody>
                  <a:tcPr marL="91450" marR="91450" marT="45725" marB="45725"/>
                </a:tc>
                <a:tc>
                  <a:txBody>
                    <a:bodyPr/>
                    <a:lstStyle/>
                    <a:p>
                      <a:pPr marL="0" marR="0" lvl="0" indent="0" algn="just" rtl="0">
                        <a:lnSpc>
                          <a:spcPct val="100000"/>
                        </a:lnSpc>
                        <a:spcBef>
                          <a:spcPts val="0"/>
                        </a:spcBef>
                        <a:spcAft>
                          <a:spcPts val="0"/>
                        </a:spcAft>
                        <a:buClr>
                          <a:srgbClr val="000000"/>
                        </a:buClr>
                        <a:buSzPts val="1050"/>
                        <a:buFont typeface="Arial"/>
                        <a:buNone/>
                      </a:pPr>
                      <a:r>
                        <a:rPr lang="en-US" sz="1050" dirty="0"/>
                        <a:t>There is no understanding of the diagnostic codes. So that the predictions of failures won’t sustain.</a:t>
                      </a:r>
                      <a:endParaRPr sz="1050" u="none" strike="noStrike" cap="none" dirty="0"/>
                    </a:p>
                  </a:txBody>
                  <a:tcPr marL="91450" marR="91450" marT="45725" marB="45725"/>
                </a:tc>
                <a:extLst>
                  <a:ext uri="{0D108BD9-81ED-4DB2-BD59-A6C34878D82A}">
                    <a16:rowId xmlns:a16="http://schemas.microsoft.com/office/drawing/2014/main" val="10002"/>
                  </a:ext>
                </a:extLst>
              </a:tr>
              <a:tr h="352298">
                <a:tc>
                  <a:txBody>
                    <a:bodyPr/>
                    <a:lstStyle/>
                    <a:p>
                      <a:pPr marL="0" marR="0" lvl="0" indent="0" algn="just" rtl="0">
                        <a:lnSpc>
                          <a:spcPct val="100000"/>
                        </a:lnSpc>
                        <a:spcBef>
                          <a:spcPts val="0"/>
                        </a:spcBef>
                        <a:spcAft>
                          <a:spcPts val="0"/>
                        </a:spcAft>
                        <a:buClr>
                          <a:srgbClr val="000000"/>
                        </a:buClr>
                        <a:buSzPts val="1050"/>
                        <a:buFont typeface="Arial"/>
                        <a:buNone/>
                      </a:pPr>
                      <a:r>
                        <a:rPr lang="en-US" sz="1050" u="none" strike="noStrike" cap="none" dirty="0"/>
                        <a:t>3</a:t>
                      </a:r>
                      <a:endParaRPr sz="1050" u="none" strike="noStrike" cap="none" dirty="0"/>
                    </a:p>
                  </a:txBody>
                  <a:tcPr marL="91450" marR="91450" marT="45725" marB="45725"/>
                </a:tc>
                <a:tc>
                  <a:txBody>
                    <a:bodyPr/>
                    <a:lstStyle/>
                    <a:p>
                      <a:pPr marL="0" marR="0" lvl="0" indent="0" algn="just" rtl="0">
                        <a:lnSpc>
                          <a:spcPct val="100000"/>
                        </a:lnSpc>
                        <a:spcBef>
                          <a:spcPts val="0"/>
                        </a:spcBef>
                        <a:spcAft>
                          <a:spcPts val="0"/>
                        </a:spcAft>
                        <a:buClr>
                          <a:srgbClr val="000000"/>
                        </a:buClr>
                        <a:buSzPts val="1050"/>
                        <a:buFont typeface="Arial"/>
                        <a:buNone/>
                      </a:pPr>
                      <a:r>
                        <a:rPr lang="en-US" sz="1050" dirty="0"/>
                        <a:t>Chong Chen, Ying Liu Elsevier Ltd, 2021</a:t>
                      </a:r>
                      <a:endParaRPr sz="1050" u="none" strike="noStrike" cap="none" dirty="0"/>
                    </a:p>
                  </a:txBody>
                  <a:tcPr marL="91450" marR="91450" marT="45725" marB="45725"/>
                </a:tc>
                <a:tc>
                  <a:txBody>
                    <a:bodyPr/>
                    <a:lstStyle/>
                    <a:p>
                      <a:pPr marL="0" marR="0" lvl="0" indent="0" algn="just" rtl="0">
                        <a:lnSpc>
                          <a:spcPct val="100000"/>
                        </a:lnSpc>
                        <a:spcBef>
                          <a:spcPts val="0"/>
                        </a:spcBef>
                        <a:spcAft>
                          <a:spcPts val="0"/>
                        </a:spcAft>
                        <a:buClr>
                          <a:srgbClr val="000000"/>
                        </a:buClr>
                        <a:buSzPts val="1050"/>
                        <a:buFont typeface="Arial"/>
                        <a:buNone/>
                      </a:pPr>
                      <a:r>
                        <a:rPr lang="en-US" sz="1050" dirty="0"/>
                        <a:t>An integrated deep learning-based approach for automobile maintenance prediction with GIS data</a:t>
                      </a:r>
                      <a:endParaRPr sz="1050" u="none" strike="noStrike" cap="none" dirty="0"/>
                    </a:p>
                  </a:txBody>
                  <a:tcPr marL="91450" marR="91450" marT="45725" marB="45725"/>
                </a:tc>
                <a:tc>
                  <a:txBody>
                    <a:bodyPr/>
                    <a:lstStyle/>
                    <a:p>
                      <a:pPr marL="0" marR="0" lvl="0" indent="0" algn="just" rtl="0">
                        <a:lnSpc>
                          <a:spcPct val="100000"/>
                        </a:lnSpc>
                        <a:spcBef>
                          <a:spcPts val="0"/>
                        </a:spcBef>
                        <a:spcAft>
                          <a:spcPts val="0"/>
                        </a:spcAft>
                        <a:buClr>
                          <a:srgbClr val="000000"/>
                        </a:buClr>
                        <a:buSzPts val="1050"/>
                        <a:buFont typeface="Arial"/>
                        <a:buNone/>
                      </a:pPr>
                      <a:r>
                        <a:rPr lang="en-US" sz="1050" dirty="0"/>
                        <a:t>There are two main research areas in </a:t>
                      </a:r>
                      <a:r>
                        <a:rPr lang="en-US" sz="1050" dirty="0" err="1"/>
                        <a:t>PdM</a:t>
                      </a:r>
                      <a:r>
                        <a:rPr lang="en-US" sz="1050" dirty="0"/>
                        <a:t>, which are condition-based </a:t>
                      </a:r>
                      <a:r>
                        <a:rPr lang="en-US" sz="1050" dirty="0" err="1"/>
                        <a:t>PdM</a:t>
                      </a:r>
                      <a:r>
                        <a:rPr lang="en-US" sz="1050" dirty="0"/>
                        <a:t> and statistical-based </a:t>
                      </a:r>
                      <a:r>
                        <a:rPr lang="en-US" sz="1050" dirty="0" err="1"/>
                        <a:t>PdM</a:t>
                      </a:r>
                      <a:r>
                        <a:rPr lang="en-US" sz="1050" dirty="0"/>
                        <a:t>. This paper uses GIS. GIS is a system designed to capture, store, manipulate, </a:t>
                      </a:r>
                      <a:r>
                        <a:rPr lang="en-US" sz="1050" dirty="0" err="1"/>
                        <a:t>analyse</a:t>
                      </a:r>
                      <a:r>
                        <a:rPr lang="en-US" sz="1050" dirty="0"/>
                        <a:t>, manage, and present various types of geographical data. </a:t>
                      </a:r>
                      <a:endParaRPr sz="1050" u="none" strike="noStrike" cap="none" dirty="0"/>
                    </a:p>
                  </a:txBody>
                  <a:tcPr marL="91450" marR="91450" marT="45725" marB="45725"/>
                </a:tc>
                <a:tc>
                  <a:txBody>
                    <a:bodyPr/>
                    <a:lstStyle/>
                    <a:p>
                      <a:pPr marL="0" marR="0" lvl="0" indent="0" algn="just" rtl="0">
                        <a:lnSpc>
                          <a:spcPct val="100000"/>
                        </a:lnSpc>
                        <a:spcBef>
                          <a:spcPts val="0"/>
                        </a:spcBef>
                        <a:spcAft>
                          <a:spcPts val="0"/>
                        </a:spcAft>
                        <a:buClr>
                          <a:srgbClr val="000000"/>
                        </a:buClr>
                        <a:buSzPts val="1050"/>
                        <a:buFont typeface="Arial"/>
                        <a:buNone/>
                      </a:pPr>
                      <a:r>
                        <a:rPr lang="en-US" sz="1050" dirty="0"/>
                        <a:t>Other relevant factors, such as weather, traffic and terrain, which can also impact automobile lifecycle, have not been considered in automobile </a:t>
                      </a:r>
                      <a:r>
                        <a:rPr lang="en-US" sz="1050" dirty="0" err="1"/>
                        <a:t>PdM</a:t>
                      </a:r>
                      <a:endParaRPr sz="1050" u="none" strike="noStrike" cap="none" dirty="0"/>
                    </a:p>
                  </a:txBody>
                  <a:tcPr marL="91450" marR="91450" marT="45725" marB="45725"/>
                </a:tc>
                <a:extLst>
                  <a:ext uri="{0D108BD9-81ED-4DB2-BD59-A6C34878D82A}">
                    <a16:rowId xmlns:a16="http://schemas.microsoft.com/office/drawing/2014/main" val="10003"/>
                  </a:ext>
                </a:extLst>
              </a:tr>
            </a:tbl>
          </a:graphicData>
        </a:graphic>
      </p:graphicFrame>
      <p:sp>
        <p:nvSpPr>
          <p:cNvPr id="76" name="Google Shape;76;p12"/>
          <p:cNvSpPr txBox="1">
            <a:spLocks noGrp="1"/>
          </p:cNvSpPr>
          <p:nvPr>
            <p:ph type="title"/>
          </p:nvPr>
        </p:nvSpPr>
        <p:spPr>
          <a:xfrm>
            <a:off x="609600" y="614976"/>
            <a:ext cx="10972800" cy="802661"/>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2400"/>
              <a:buFont typeface="Arial"/>
              <a:buNone/>
            </a:pPr>
            <a:r>
              <a:rPr lang="en-US" sz="2400"/>
              <a:t>Literature Review</a:t>
            </a:r>
            <a:endParaRPr sz="24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graphicFrame>
        <p:nvGraphicFramePr>
          <p:cNvPr id="75" name="Google Shape;75;p12"/>
          <p:cNvGraphicFramePr/>
          <p:nvPr>
            <p:extLst>
              <p:ext uri="{D42A27DB-BD31-4B8C-83A1-F6EECF244321}">
                <p14:modId xmlns:p14="http://schemas.microsoft.com/office/powerpoint/2010/main" val="611932187"/>
              </p:ext>
            </p:extLst>
          </p:nvPr>
        </p:nvGraphicFramePr>
        <p:xfrm>
          <a:off x="609600" y="1417637"/>
          <a:ext cx="10972800" cy="4421188"/>
        </p:xfrm>
        <a:graphic>
          <a:graphicData uri="http://schemas.openxmlformats.org/drawingml/2006/table">
            <a:tbl>
              <a:tblPr firstRow="1" bandRow="1">
                <a:noFill/>
                <a:tableStyleId>{4CF040E4-9980-4E2B-961A-5F4862535BD2}</a:tableStyleId>
              </a:tblPr>
              <a:tblGrid>
                <a:gridCol w="609600">
                  <a:extLst>
                    <a:ext uri="{9D8B030D-6E8A-4147-A177-3AD203B41FA5}">
                      <a16:colId xmlns:a16="http://schemas.microsoft.com/office/drawing/2014/main" val="20000"/>
                    </a:ext>
                  </a:extLst>
                </a:gridCol>
                <a:gridCol w="2209800">
                  <a:extLst>
                    <a:ext uri="{9D8B030D-6E8A-4147-A177-3AD203B41FA5}">
                      <a16:colId xmlns:a16="http://schemas.microsoft.com/office/drawing/2014/main" val="20001"/>
                    </a:ext>
                  </a:extLst>
                </a:gridCol>
                <a:gridCol w="2971800">
                  <a:extLst>
                    <a:ext uri="{9D8B030D-6E8A-4147-A177-3AD203B41FA5}">
                      <a16:colId xmlns:a16="http://schemas.microsoft.com/office/drawing/2014/main" val="20002"/>
                    </a:ext>
                  </a:extLst>
                </a:gridCol>
                <a:gridCol w="2956560">
                  <a:extLst>
                    <a:ext uri="{9D8B030D-6E8A-4147-A177-3AD203B41FA5}">
                      <a16:colId xmlns:a16="http://schemas.microsoft.com/office/drawing/2014/main" val="20003"/>
                    </a:ext>
                  </a:extLst>
                </a:gridCol>
                <a:gridCol w="2225040">
                  <a:extLst>
                    <a:ext uri="{9D8B030D-6E8A-4147-A177-3AD203B41FA5}">
                      <a16:colId xmlns:a16="http://schemas.microsoft.com/office/drawing/2014/main" val="20004"/>
                    </a:ext>
                  </a:extLst>
                </a:gridCol>
              </a:tblGrid>
              <a:tr h="510144">
                <a:tc>
                  <a:txBody>
                    <a:bodyPr/>
                    <a:lstStyle/>
                    <a:p>
                      <a:pPr marL="0" marR="0" lvl="0" indent="0" algn="just" rtl="0">
                        <a:lnSpc>
                          <a:spcPct val="100000"/>
                        </a:lnSpc>
                        <a:spcBef>
                          <a:spcPts val="0"/>
                        </a:spcBef>
                        <a:spcAft>
                          <a:spcPts val="0"/>
                        </a:spcAft>
                        <a:buClr>
                          <a:srgbClr val="000000"/>
                        </a:buClr>
                        <a:buSzPts val="1050"/>
                        <a:buFont typeface="Arial"/>
                        <a:buNone/>
                      </a:pPr>
                      <a:r>
                        <a:rPr lang="en-US" sz="1050" u="none" strike="noStrike" cap="none" dirty="0"/>
                        <a:t>Sr No</a:t>
                      </a:r>
                      <a:endParaRPr sz="1050" u="none" strike="noStrike" cap="none" dirty="0"/>
                    </a:p>
                  </a:txBody>
                  <a:tcPr marL="91450" marR="91450" marT="45725" marB="45725"/>
                </a:tc>
                <a:tc>
                  <a:txBody>
                    <a:bodyPr/>
                    <a:lstStyle/>
                    <a:p>
                      <a:pPr marL="0" marR="0" lvl="0" indent="0" algn="just" rtl="0">
                        <a:lnSpc>
                          <a:spcPct val="100000"/>
                        </a:lnSpc>
                        <a:spcBef>
                          <a:spcPts val="0"/>
                        </a:spcBef>
                        <a:spcAft>
                          <a:spcPts val="0"/>
                        </a:spcAft>
                        <a:buClr>
                          <a:srgbClr val="000000"/>
                        </a:buClr>
                        <a:buSzPts val="1050"/>
                        <a:buFont typeface="Arial"/>
                        <a:buNone/>
                      </a:pPr>
                      <a:r>
                        <a:rPr lang="en-US" sz="1050" u="none" strike="noStrike" cap="none"/>
                        <a:t>Author, Publisher, Year of publication</a:t>
                      </a:r>
                      <a:endParaRPr sz="1050" u="none" strike="noStrike" cap="none"/>
                    </a:p>
                  </a:txBody>
                  <a:tcPr marL="91450" marR="91450" marT="45725" marB="45725"/>
                </a:tc>
                <a:tc>
                  <a:txBody>
                    <a:bodyPr/>
                    <a:lstStyle/>
                    <a:p>
                      <a:pPr marL="0" marR="0" lvl="0" indent="0" algn="just" rtl="0">
                        <a:lnSpc>
                          <a:spcPct val="100000"/>
                        </a:lnSpc>
                        <a:spcBef>
                          <a:spcPts val="0"/>
                        </a:spcBef>
                        <a:spcAft>
                          <a:spcPts val="0"/>
                        </a:spcAft>
                        <a:buClr>
                          <a:srgbClr val="000000"/>
                        </a:buClr>
                        <a:buSzPts val="1050"/>
                        <a:buFont typeface="Arial"/>
                        <a:buNone/>
                      </a:pPr>
                      <a:r>
                        <a:rPr lang="en-US" sz="1050" u="none" strike="noStrike" cap="none"/>
                        <a:t>Title of the Article</a:t>
                      </a:r>
                      <a:endParaRPr sz="1050" u="none" strike="noStrike" cap="none"/>
                    </a:p>
                  </a:txBody>
                  <a:tcPr marL="91450" marR="91450" marT="45725" marB="45725"/>
                </a:tc>
                <a:tc>
                  <a:txBody>
                    <a:bodyPr/>
                    <a:lstStyle/>
                    <a:p>
                      <a:pPr marL="0" marR="0" lvl="0" indent="0" algn="just" rtl="0">
                        <a:lnSpc>
                          <a:spcPct val="100000"/>
                        </a:lnSpc>
                        <a:spcBef>
                          <a:spcPts val="0"/>
                        </a:spcBef>
                        <a:spcAft>
                          <a:spcPts val="0"/>
                        </a:spcAft>
                        <a:buClr>
                          <a:srgbClr val="000000"/>
                        </a:buClr>
                        <a:buSzPts val="1050"/>
                        <a:buFont typeface="Arial"/>
                        <a:buNone/>
                      </a:pPr>
                      <a:r>
                        <a:rPr lang="en-US" sz="1050" u="none" strike="noStrike" cap="none"/>
                        <a:t>Summary</a:t>
                      </a:r>
                      <a:endParaRPr sz="1050" u="none" strike="noStrike" cap="none"/>
                    </a:p>
                  </a:txBody>
                  <a:tcPr marL="91450" marR="91450" marT="45725" marB="45725"/>
                </a:tc>
                <a:tc>
                  <a:txBody>
                    <a:bodyPr/>
                    <a:lstStyle/>
                    <a:p>
                      <a:pPr marL="0" marR="0" lvl="0" indent="0" algn="just" rtl="0">
                        <a:lnSpc>
                          <a:spcPct val="100000"/>
                        </a:lnSpc>
                        <a:spcBef>
                          <a:spcPts val="0"/>
                        </a:spcBef>
                        <a:spcAft>
                          <a:spcPts val="0"/>
                        </a:spcAft>
                        <a:buClr>
                          <a:srgbClr val="000000"/>
                        </a:buClr>
                        <a:buSzPts val="1050"/>
                        <a:buFont typeface="Arial"/>
                        <a:buNone/>
                      </a:pPr>
                      <a:r>
                        <a:rPr lang="en-US" sz="1050" u="none" strike="noStrike" cap="none" dirty="0"/>
                        <a:t>Gap</a:t>
                      </a:r>
                      <a:endParaRPr sz="1050" u="none" strike="noStrike" cap="none" dirty="0"/>
                    </a:p>
                  </a:txBody>
                  <a:tcPr marL="91450" marR="91450" marT="45725" marB="45725"/>
                </a:tc>
                <a:extLst>
                  <a:ext uri="{0D108BD9-81ED-4DB2-BD59-A6C34878D82A}">
                    <a16:rowId xmlns:a16="http://schemas.microsoft.com/office/drawing/2014/main" val="10000"/>
                  </a:ext>
                </a:extLst>
              </a:tr>
              <a:tr h="1502066">
                <a:tc>
                  <a:txBody>
                    <a:bodyPr/>
                    <a:lstStyle/>
                    <a:p>
                      <a:pPr marL="0" marR="0" lvl="0" indent="0" algn="just" rtl="0">
                        <a:lnSpc>
                          <a:spcPct val="100000"/>
                        </a:lnSpc>
                        <a:spcBef>
                          <a:spcPts val="0"/>
                        </a:spcBef>
                        <a:spcAft>
                          <a:spcPts val="0"/>
                        </a:spcAft>
                        <a:buClr>
                          <a:srgbClr val="000000"/>
                        </a:buClr>
                        <a:buSzPts val="1050"/>
                        <a:buFont typeface="Arial"/>
                        <a:buNone/>
                      </a:pPr>
                      <a:r>
                        <a:rPr lang="en-US" sz="1050" u="none" strike="noStrike" cap="none" dirty="0"/>
                        <a:t>4</a:t>
                      </a:r>
                      <a:endParaRPr sz="1050" u="none" strike="noStrike" cap="none" dirty="0"/>
                    </a:p>
                  </a:txBody>
                  <a:tcPr marL="91450" marR="91450" marT="45725" marB="45725"/>
                </a:tc>
                <a:tc>
                  <a:txBody>
                    <a:bodyPr/>
                    <a:lstStyle/>
                    <a:p>
                      <a:pPr marL="0" marR="0" lvl="0" indent="0" algn="just" rtl="0">
                        <a:lnSpc>
                          <a:spcPct val="100000"/>
                        </a:lnSpc>
                        <a:spcBef>
                          <a:spcPts val="0"/>
                        </a:spcBef>
                        <a:spcAft>
                          <a:spcPts val="0"/>
                        </a:spcAft>
                        <a:buClr>
                          <a:srgbClr val="000000"/>
                        </a:buClr>
                        <a:buSzPts val="1050"/>
                        <a:buFont typeface="Arial"/>
                        <a:buNone/>
                      </a:pPr>
                      <a:r>
                        <a:rPr lang="nn-NO" sz="1050" dirty="0"/>
                        <a:t>Alex Gong, Senior Member, IEEE, 2020</a:t>
                      </a:r>
                      <a:endParaRPr sz="1050" u="none" strike="noStrike" cap="none" dirty="0"/>
                    </a:p>
                  </a:txBody>
                  <a:tcPr marL="91450" marR="91450" marT="45725" marB="45725"/>
                </a:tc>
                <a:tc>
                  <a:txBody>
                    <a:bodyPr/>
                    <a:lstStyle/>
                    <a:p>
                      <a:pPr marL="0" marR="0" lvl="0" indent="0" algn="just" rtl="0">
                        <a:lnSpc>
                          <a:spcPct val="100000"/>
                        </a:lnSpc>
                        <a:spcBef>
                          <a:spcPts val="0"/>
                        </a:spcBef>
                        <a:spcAft>
                          <a:spcPts val="0"/>
                        </a:spcAft>
                        <a:buClr>
                          <a:srgbClr val="000000"/>
                        </a:buClr>
                        <a:buSzPts val="1050"/>
                        <a:buFont typeface="Arial"/>
                        <a:buNone/>
                      </a:pPr>
                      <a:r>
                        <a:rPr lang="en-US" sz="1050" dirty="0"/>
                        <a:t>Implementation of Machine Learning for Fault Classification on Vehicle Power Transmission System</a:t>
                      </a:r>
                      <a:endParaRPr sz="1050" u="none" strike="noStrike" cap="none" dirty="0"/>
                    </a:p>
                  </a:txBody>
                  <a:tcPr marL="91450" marR="91450" marT="45725" marB="45725"/>
                </a:tc>
                <a:tc>
                  <a:txBody>
                    <a:bodyPr/>
                    <a:lstStyle/>
                    <a:p>
                      <a:pPr marL="0" marR="0" lvl="0" indent="0" algn="just" rtl="0">
                        <a:lnSpc>
                          <a:spcPct val="100000"/>
                        </a:lnSpc>
                        <a:spcBef>
                          <a:spcPts val="0"/>
                        </a:spcBef>
                        <a:spcAft>
                          <a:spcPts val="0"/>
                        </a:spcAft>
                        <a:buClr>
                          <a:srgbClr val="000000"/>
                        </a:buClr>
                        <a:buSzPts val="1050"/>
                        <a:buFont typeface="Arial"/>
                        <a:buNone/>
                      </a:pPr>
                      <a:r>
                        <a:rPr lang="en-US" sz="1050" dirty="0"/>
                        <a:t>the implementation of machine learning (ML) for fault classification and diagnosis on VPTS. Dimension reduction the model datasets that the PCA algorithm can be effectively used to classify their independent diagnostic components with MLP, DNN, SVM, k-NN, and DT machine learning models.</a:t>
                      </a:r>
                      <a:endParaRPr sz="1050" u="none" strike="noStrike" cap="none" dirty="0"/>
                    </a:p>
                  </a:txBody>
                  <a:tcPr marL="91450" marR="91450" marT="45725" marB="45725"/>
                </a:tc>
                <a:tc>
                  <a:txBody>
                    <a:bodyPr/>
                    <a:lstStyle/>
                    <a:p>
                      <a:pPr marL="0" marR="0" lvl="0" indent="0" algn="just" rtl="0">
                        <a:lnSpc>
                          <a:spcPct val="100000"/>
                        </a:lnSpc>
                        <a:spcBef>
                          <a:spcPts val="0"/>
                        </a:spcBef>
                        <a:spcAft>
                          <a:spcPts val="0"/>
                        </a:spcAft>
                        <a:buClr>
                          <a:srgbClr val="000000"/>
                        </a:buClr>
                        <a:buSzPts val="1050"/>
                        <a:buFont typeface="Arial"/>
                        <a:buNone/>
                      </a:pPr>
                      <a:r>
                        <a:rPr lang="en-US" sz="1050" dirty="0"/>
                        <a:t>No usage of different ML models and no comparison of models and its accuracy.</a:t>
                      </a:r>
                      <a:endParaRPr sz="1050" u="none" strike="noStrike" cap="none" dirty="0"/>
                    </a:p>
                  </a:txBody>
                  <a:tcPr marL="91450" marR="91450" marT="45725" marB="45725"/>
                </a:tc>
                <a:extLst>
                  <a:ext uri="{0D108BD9-81ED-4DB2-BD59-A6C34878D82A}">
                    <a16:rowId xmlns:a16="http://schemas.microsoft.com/office/drawing/2014/main" val="10001"/>
                  </a:ext>
                </a:extLst>
              </a:tr>
              <a:tr h="708528">
                <a:tc>
                  <a:txBody>
                    <a:bodyPr/>
                    <a:lstStyle/>
                    <a:p>
                      <a:pPr marL="0" marR="0" lvl="0" indent="0" algn="just" rtl="0">
                        <a:lnSpc>
                          <a:spcPct val="100000"/>
                        </a:lnSpc>
                        <a:spcBef>
                          <a:spcPts val="0"/>
                        </a:spcBef>
                        <a:spcAft>
                          <a:spcPts val="0"/>
                        </a:spcAft>
                        <a:buClr>
                          <a:srgbClr val="000000"/>
                        </a:buClr>
                        <a:buSzPts val="1050"/>
                        <a:buFont typeface="Arial"/>
                        <a:buNone/>
                      </a:pPr>
                      <a:r>
                        <a:rPr lang="en-US" sz="1050" u="none" strike="noStrike" cap="none" dirty="0"/>
                        <a:t>5</a:t>
                      </a:r>
                      <a:endParaRPr sz="1050" u="none" strike="noStrike" cap="none" dirty="0"/>
                    </a:p>
                  </a:txBody>
                  <a:tcPr marL="91450" marR="91450" marT="45725" marB="45725"/>
                </a:tc>
                <a:tc>
                  <a:txBody>
                    <a:bodyPr/>
                    <a:lstStyle/>
                    <a:p>
                      <a:pPr marL="0" marR="0" lvl="0" indent="0" algn="just" rtl="0">
                        <a:lnSpc>
                          <a:spcPct val="100000"/>
                        </a:lnSpc>
                        <a:spcBef>
                          <a:spcPts val="0"/>
                        </a:spcBef>
                        <a:spcAft>
                          <a:spcPts val="0"/>
                        </a:spcAft>
                        <a:buClr>
                          <a:srgbClr val="000000"/>
                        </a:buClr>
                        <a:buSzPts val="1050"/>
                        <a:buFont typeface="Arial"/>
                        <a:buNone/>
                      </a:pPr>
                      <a:r>
                        <a:rPr lang="en-US" sz="1050" dirty="0"/>
                        <a:t>Jan Schroeder, Christian Berger, 2017</a:t>
                      </a:r>
                      <a:endParaRPr sz="1050" u="none" strike="noStrike" cap="none" dirty="0"/>
                    </a:p>
                  </a:txBody>
                  <a:tcPr marL="91450" marR="91450" marT="45725" marB="45725"/>
                </a:tc>
                <a:tc>
                  <a:txBody>
                    <a:bodyPr/>
                    <a:lstStyle/>
                    <a:p>
                      <a:pPr marL="0" marR="0" lvl="0" indent="0" algn="just" rtl="0">
                        <a:lnSpc>
                          <a:spcPct val="100000"/>
                        </a:lnSpc>
                        <a:spcBef>
                          <a:spcPts val="0"/>
                        </a:spcBef>
                        <a:spcAft>
                          <a:spcPts val="0"/>
                        </a:spcAft>
                        <a:buClr>
                          <a:srgbClr val="000000"/>
                        </a:buClr>
                        <a:buSzPts val="1050"/>
                        <a:buFont typeface="Arial"/>
                        <a:buNone/>
                      </a:pPr>
                      <a:r>
                        <a:rPr lang="en-US" sz="1050" dirty="0"/>
                        <a:t>Predicting and Evaluating Software Model Growth in the Automotive Industry</a:t>
                      </a:r>
                      <a:endParaRPr sz="1050" u="none" strike="noStrike" cap="none" dirty="0"/>
                    </a:p>
                  </a:txBody>
                  <a:tcPr marL="91450" marR="91450" marT="45725" marB="45725"/>
                </a:tc>
                <a:tc>
                  <a:txBody>
                    <a:bodyPr/>
                    <a:lstStyle/>
                    <a:p>
                      <a:pPr marL="0" marR="0" lvl="0" indent="0" algn="just" rtl="0">
                        <a:lnSpc>
                          <a:spcPct val="100000"/>
                        </a:lnSpc>
                        <a:spcBef>
                          <a:spcPts val="0"/>
                        </a:spcBef>
                        <a:spcAft>
                          <a:spcPts val="0"/>
                        </a:spcAft>
                        <a:buClr>
                          <a:srgbClr val="000000"/>
                        </a:buClr>
                        <a:buSzPts val="1050"/>
                        <a:buFont typeface="Arial"/>
                        <a:buNone/>
                      </a:pPr>
                      <a:r>
                        <a:rPr lang="en-US" sz="1050" u="none" strike="noStrike" cap="none" dirty="0"/>
                        <a:t>Delivers an understanding about the size of codes used in the software of cars and comparison of HOLT, ARIMA, SVR, ANN. </a:t>
                      </a:r>
                      <a:endParaRPr sz="1050" u="none" strike="noStrike" cap="none" dirty="0"/>
                    </a:p>
                  </a:txBody>
                  <a:tcPr marL="91450" marR="91450" marT="45725" marB="45725"/>
                </a:tc>
                <a:tc>
                  <a:txBody>
                    <a:bodyPr/>
                    <a:lstStyle/>
                    <a:p>
                      <a:pPr marL="0" marR="0" lvl="0" indent="0" algn="just" rtl="0">
                        <a:lnSpc>
                          <a:spcPct val="100000"/>
                        </a:lnSpc>
                        <a:spcBef>
                          <a:spcPts val="0"/>
                        </a:spcBef>
                        <a:spcAft>
                          <a:spcPts val="0"/>
                        </a:spcAft>
                        <a:buClr>
                          <a:srgbClr val="000000"/>
                        </a:buClr>
                        <a:buSzPts val="1050"/>
                        <a:buFont typeface="Arial"/>
                        <a:buNone/>
                      </a:pPr>
                      <a:r>
                        <a:rPr lang="en-US" sz="1050" dirty="0"/>
                        <a:t>There is no suggested prediction which matches the specific attributes used in the model.</a:t>
                      </a:r>
                      <a:endParaRPr sz="1050" u="none" strike="noStrike" cap="none" dirty="0"/>
                    </a:p>
                  </a:txBody>
                  <a:tcPr marL="91450" marR="91450" marT="45725" marB="45725"/>
                </a:tc>
                <a:extLst>
                  <a:ext uri="{0D108BD9-81ED-4DB2-BD59-A6C34878D82A}">
                    <a16:rowId xmlns:a16="http://schemas.microsoft.com/office/drawing/2014/main" val="10002"/>
                  </a:ext>
                </a:extLst>
              </a:tr>
              <a:tr h="1700450">
                <a:tc>
                  <a:txBody>
                    <a:bodyPr/>
                    <a:lstStyle/>
                    <a:p>
                      <a:pPr marL="0" marR="0" lvl="0" indent="0" algn="just" rtl="0">
                        <a:lnSpc>
                          <a:spcPct val="100000"/>
                        </a:lnSpc>
                        <a:spcBef>
                          <a:spcPts val="0"/>
                        </a:spcBef>
                        <a:spcAft>
                          <a:spcPts val="0"/>
                        </a:spcAft>
                        <a:buClr>
                          <a:srgbClr val="000000"/>
                        </a:buClr>
                        <a:buSzPts val="1050"/>
                        <a:buFont typeface="Arial"/>
                        <a:buNone/>
                      </a:pPr>
                      <a:r>
                        <a:rPr lang="en-US" sz="1050" u="none" strike="noStrike" cap="none" dirty="0"/>
                        <a:t>6</a:t>
                      </a:r>
                    </a:p>
                  </a:txBody>
                  <a:tcPr marL="91450" marR="91450" marT="45725" marB="45725"/>
                </a:tc>
                <a:tc>
                  <a:txBody>
                    <a:bodyPr/>
                    <a:lstStyle/>
                    <a:p>
                      <a:pPr marL="0" marR="0" lvl="0" indent="0" algn="just" rtl="0">
                        <a:lnSpc>
                          <a:spcPct val="100000"/>
                        </a:lnSpc>
                        <a:spcBef>
                          <a:spcPts val="0"/>
                        </a:spcBef>
                        <a:spcAft>
                          <a:spcPts val="0"/>
                        </a:spcAft>
                        <a:buClr>
                          <a:srgbClr val="000000"/>
                        </a:buClr>
                        <a:buSzPts val="1050"/>
                        <a:buFont typeface="Arial"/>
                        <a:buNone/>
                      </a:pPr>
                      <a:r>
                        <a:rPr lang="en-US" sz="1050" dirty="0"/>
                        <a:t>S. </a:t>
                      </a:r>
                      <a:r>
                        <a:rPr lang="en-US" sz="1050" dirty="0" err="1"/>
                        <a:t>Vasavi,K</a:t>
                      </a:r>
                      <a:r>
                        <a:rPr lang="en-US" sz="1050" dirty="0"/>
                        <a:t>. </a:t>
                      </a:r>
                      <a:r>
                        <a:rPr lang="en-US" sz="1050" dirty="0" err="1"/>
                        <a:t>Aswarth</a:t>
                      </a:r>
                      <a:r>
                        <a:rPr lang="en-US" sz="1050" dirty="0"/>
                        <a:t>, Elsevier Ltd, 2021</a:t>
                      </a:r>
                      <a:endParaRPr sz="1050" u="none" strike="noStrike" cap="none" dirty="0"/>
                    </a:p>
                  </a:txBody>
                  <a:tcPr marL="91450" marR="91450" marT="45725" marB="45725"/>
                </a:tc>
                <a:tc>
                  <a:txBody>
                    <a:bodyPr/>
                    <a:lstStyle/>
                    <a:p>
                      <a:pPr marL="0" marR="0" lvl="0" indent="0" algn="just" rtl="0">
                        <a:lnSpc>
                          <a:spcPct val="100000"/>
                        </a:lnSpc>
                        <a:spcBef>
                          <a:spcPts val="0"/>
                        </a:spcBef>
                        <a:spcAft>
                          <a:spcPts val="0"/>
                        </a:spcAft>
                        <a:buClr>
                          <a:srgbClr val="000000"/>
                        </a:buClr>
                        <a:buSzPts val="1050"/>
                        <a:buFont typeface="Arial"/>
                        <a:buNone/>
                      </a:pPr>
                      <a:r>
                        <a:rPr lang="en-US" sz="1050" dirty="0"/>
                        <a:t>Predictive analytics as a service for vehicle health monitoring using edge computing and AK-NN algorithm</a:t>
                      </a:r>
                      <a:endParaRPr sz="1050" u="none" strike="noStrike" cap="none" dirty="0"/>
                    </a:p>
                  </a:txBody>
                  <a:tcPr marL="91450" marR="91450" marT="45725" marB="45725"/>
                </a:tc>
                <a:tc>
                  <a:txBody>
                    <a:bodyPr/>
                    <a:lstStyle/>
                    <a:p>
                      <a:pPr marL="0" marR="0" lvl="0" indent="0" algn="just" rtl="0">
                        <a:lnSpc>
                          <a:spcPct val="100000"/>
                        </a:lnSpc>
                        <a:spcBef>
                          <a:spcPts val="0"/>
                        </a:spcBef>
                        <a:spcAft>
                          <a:spcPts val="0"/>
                        </a:spcAft>
                        <a:buClr>
                          <a:srgbClr val="000000"/>
                        </a:buClr>
                        <a:buSzPts val="1050"/>
                        <a:buFont typeface="Arial"/>
                        <a:buNone/>
                      </a:pPr>
                      <a:r>
                        <a:rPr lang="en-US" sz="1050" dirty="0"/>
                        <a:t>Real time forecasting of vehicle risk is an important task that requires learning from past errors, make an adaption to the current scenario and predict future value with high accuracy. The proposed ensemble model AK-NN is able to provide better accuracy when compared to ANN and k-NN when applied individually.</a:t>
                      </a:r>
                      <a:endParaRPr sz="1050" u="none" strike="noStrike" cap="none" dirty="0"/>
                    </a:p>
                  </a:txBody>
                  <a:tcPr marL="91450" marR="91450" marT="45725" marB="45725"/>
                </a:tc>
                <a:tc>
                  <a:txBody>
                    <a:bodyPr/>
                    <a:lstStyle/>
                    <a:p>
                      <a:pPr marL="0" marR="0" lvl="0" indent="0" algn="just" rtl="0">
                        <a:lnSpc>
                          <a:spcPct val="100000"/>
                        </a:lnSpc>
                        <a:spcBef>
                          <a:spcPts val="0"/>
                        </a:spcBef>
                        <a:spcAft>
                          <a:spcPts val="0"/>
                        </a:spcAft>
                        <a:buClr>
                          <a:srgbClr val="000000"/>
                        </a:buClr>
                        <a:buSzPts val="1050"/>
                        <a:buFont typeface="Arial"/>
                        <a:buNone/>
                      </a:pPr>
                      <a:r>
                        <a:rPr lang="en-US" sz="1050" dirty="0"/>
                        <a:t>It involves more knowledge on the mechanical side of a car and on the IOT devices also. Implementation of ML models is less. </a:t>
                      </a:r>
                      <a:endParaRPr sz="1050" u="none" strike="noStrike" cap="none" dirty="0"/>
                    </a:p>
                  </a:txBody>
                  <a:tcPr marL="91450" marR="91450" marT="45725" marB="45725"/>
                </a:tc>
                <a:extLst>
                  <a:ext uri="{0D108BD9-81ED-4DB2-BD59-A6C34878D82A}">
                    <a16:rowId xmlns:a16="http://schemas.microsoft.com/office/drawing/2014/main" val="10003"/>
                  </a:ext>
                </a:extLst>
              </a:tr>
            </a:tbl>
          </a:graphicData>
        </a:graphic>
      </p:graphicFrame>
      <p:sp>
        <p:nvSpPr>
          <p:cNvPr id="76" name="Google Shape;76;p12"/>
          <p:cNvSpPr txBox="1">
            <a:spLocks noGrp="1"/>
          </p:cNvSpPr>
          <p:nvPr>
            <p:ph type="title"/>
          </p:nvPr>
        </p:nvSpPr>
        <p:spPr>
          <a:xfrm>
            <a:off x="609600" y="614976"/>
            <a:ext cx="10972800" cy="802661"/>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2400"/>
              <a:buFont typeface="Arial"/>
              <a:buNone/>
            </a:pPr>
            <a:r>
              <a:rPr lang="en-US" sz="2400" dirty="0"/>
              <a:t>Literature Review</a:t>
            </a:r>
            <a:endParaRPr sz="2400" dirty="0"/>
          </a:p>
        </p:txBody>
      </p:sp>
    </p:spTree>
    <p:extLst>
      <p:ext uri="{BB962C8B-B14F-4D97-AF65-F5344CB8AC3E}">
        <p14:creationId xmlns:p14="http://schemas.microsoft.com/office/powerpoint/2010/main" val="26478105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graphicFrame>
        <p:nvGraphicFramePr>
          <p:cNvPr id="75" name="Google Shape;75;p12"/>
          <p:cNvGraphicFramePr/>
          <p:nvPr>
            <p:extLst>
              <p:ext uri="{D42A27DB-BD31-4B8C-83A1-F6EECF244321}">
                <p14:modId xmlns:p14="http://schemas.microsoft.com/office/powerpoint/2010/main" val="2763315177"/>
              </p:ext>
            </p:extLst>
          </p:nvPr>
        </p:nvGraphicFramePr>
        <p:xfrm>
          <a:off x="657225" y="1417637"/>
          <a:ext cx="10925175" cy="4914930"/>
        </p:xfrm>
        <a:graphic>
          <a:graphicData uri="http://schemas.openxmlformats.org/drawingml/2006/table">
            <a:tbl>
              <a:tblPr firstRow="1" bandRow="1">
                <a:noFill/>
                <a:tableStyleId>{4CF040E4-9980-4E2B-961A-5F4862535BD2}</a:tableStyleId>
              </a:tblPr>
              <a:tblGrid>
                <a:gridCol w="561975">
                  <a:extLst>
                    <a:ext uri="{9D8B030D-6E8A-4147-A177-3AD203B41FA5}">
                      <a16:colId xmlns:a16="http://schemas.microsoft.com/office/drawing/2014/main" val="20000"/>
                    </a:ext>
                  </a:extLst>
                </a:gridCol>
                <a:gridCol w="2209800">
                  <a:extLst>
                    <a:ext uri="{9D8B030D-6E8A-4147-A177-3AD203B41FA5}">
                      <a16:colId xmlns:a16="http://schemas.microsoft.com/office/drawing/2014/main" val="20001"/>
                    </a:ext>
                  </a:extLst>
                </a:gridCol>
                <a:gridCol w="2971800">
                  <a:extLst>
                    <a:ext uri="{9D8B030D-6E8A-4147-A177-3AD203B41FA5}">
                      <a16:colId xmlns:a16="http://schemas.microsoft.com/office/drawing/2014/main" val="20002"/>
                    </a:ext>
                  </a:extLst>
                </a:gridCol>
                <a:gridCol w="2956560">
                  <a:extLst>
                    <a:ext uri="{9D8B030D-6E8A-4147-A177-3AD203B41FA5}">
                      <a16:colId xmlns:a16="http://schemas.microsoft.com/office/drawing/2014/main" val="20003"/>
                    </a:ext>
                  </a:extLst>
                </a:gridCol>
                <a:gridCol w="2225040">
                  <a:extLst>
                    <a:ext uri="{9D8B030D-6E8A-4147-A177-3AD203B41FA5}">
                      <a16:colId xmlns:a16="http://schemas.microsoft.com/office/drawing/2014/main" val="20004"/>
                    </a:ext>
                  </a:extLst>
                </a:gridCol>
              </a:tblGrid>
              <a:tr h="390906">
                <a:tc>
                  <a:txBody>
                    <a:bodyPr/>
                    <a:lstStyle/>
                    <a:p>
                      <a:pPr marL="0" marR="0" lvl="0" indent="0" algn="just" rtl="0">
                        <a:lnSpc>
                          <a:spcPct val="100000"/>
                        </a:lnSpc>
                        <a:spcBef>
                          <a:spcPts val="0"/>
                        </a:spcBef>
                        <a:spcAft>
                          <a:spcPts val="0"/>
                        </a:spcAft>
                        <a:buClr>
                          <a:srgbClr val="000000"/>
                        </a:buClr>
                        <a:buSzPts val="1050"/>
                        <a:buFont typeface="Arial"/>
                        <a:buNone/>
                      </a:pPr>
                      <a:r>
                        <a:rPr lang="en-US" sz="1050" u="none" strike="noStrike" cap="none" dirty="0"/>
                        <a:t>Sr No</a:t>
                      </a:r>
                      <a:endParaRPr sz="1050" u="none" strike="noStrike" cap="none" dirty="0"/>
                    </a:p>
                  </a:txBody>
                  <a:tcPr marL="91450" marR="91450" marT="45725" marB="45725"/>
                </a:tc>
                <a:tc>
                  <a:txBody>
                    <a:bodyPr/>
                    <a:lstStyle/>
                    <a:p>
                      <a:pPr marL="0" marR="0" lvl="0" indent="0" algn="just" rtl="0">
                        <a:lnSpc>
                          <a:spcPct val="100000"/>
                        </a:lnSpc>
                        <a:spcBef>
                          <a:spcPts val="0"/>
                        </a:spcBef>
                        <a:spcAft>
                          <a:spcPts val="0"/>
                        </a:spcAft>
                        <a:buClr>
                          <a:srgbClr val="000000"/>
                        </a:buClr>
                        <a:buSzPts val="1050"/>
                        <a:buFont typeface="Arial"/>
                        <a:buNone/>
                      </a:pPr>
                      <a:r>
                        <a:rPr lang="en-US" sz="1050" u="none" strike="noStrike" cap="none"/>
                        <a:t>Author, Publisher, Year of publication</a:t>
                      </a:r>
                      <a:endParaRPr sz="1050" u="none" strike="noStrike" cap="none"/>
                    </a:p>
                  </a:txBody>
                  <a:tcPr marL="91450" marR="91450" marT="45725" marB="45725"/>
                </a:tc>
                <a:tc>
                  <a:txBody>
                    <a:bodyPr/>
                    <a:lstStyle/>
                    <a:p>
                      <a:pPr marL="0" marR="0" lvl="0" indent="0" algn="just" rtl="0">
                        <a:lnSpc>
                          <a:spcPct val="100000"/>
                        </a:lnSpc>
                        <a:spcBef>
                          <a:spcPts val="0"/>
                        </a:spcBef>
                        <a:spcAft>
                          <a:spcPts val="0"/>
                        </a:spcAft>
                        <a:buClr>
                          <a:srgbClr val="000000"/>
                        </a:buClr>
                        <a:buSzPts val="1050"/>
                        <a:buFont typeface="Arial"/>
                        <a:buNone/>
                      </a:pPr>
                      <a:r>
                        <a:rPr lang="en-US" sz="1050" u="none" strike="noStrike" cap="none"/>
                        <a:t>Title of the Article</a:t>
                      </a:r>
                      <a:endParaRPr sz="1050" u="none" strike="noStrike" cap="none"/>
                    </a:p>
                  </a:txBody>
                  <a:tcPr marL="91450" marR="91450" marT="45725" marB="45725"/>
                </a:tc>
                <a:tc>
                  <a:txBody>
                    <a:bodyPr/>
                    <a:lstStyle/>
                    <a:p>
                      <a:pPr marL="0" marR="0" lvl="0" indent="0" algn="just" rtl="0">
                        <a:lnSpc>
                          <a:spcPct val="100000"/>
                        </a:lnSpc>
                        <a:spcBef>
                          <a:spcPts val="0"/>
                        </a:spcBef>
                        <a:spcAft>
                          <a:spcPts val="0"/>
                        </a:spcAft>
                        <a:buClr>
                          <a:srgbClr val="000000"/>
                        </a:buClr>
                        <a:buSzPts val="1050"/>
                        <a:buFont typeface="Arial"/>
                        <a:buNone/>
                      </a:pPr>
                      <a:r>
                        <a:rPr lang="en-US" sz="1050" u="none" strike="noStrike" cap="none"/>
                        <a:t>Summary</a:t>
                      </a:r>
                      <a:endParaRPr sz="1050" u="none" strike="noStrike" cap="none"/>
                    </a:p>
                  </a:txBody>
                  <a:tcPr marL="91450" marR="91450" marT="45725" marB="45725"/>
                </a:tc>
                <a:tc>
                  <a:txBody>
                    <a:bodyPr/>
                    <a:lstStyle/>
                    <a:p>
                      <a:pPr marL="0" marR="0" lvl="0" indent="0" algn="just" rtl="0">
                        <a:lnSpc>
                          <a:spcPct val="100000"/>
                        </a:lnSpc>
                        <a:spcBef>
                          <a:spcPts val="0"/>
                        </a:spcBef>
                        <a:spcAft>
                          <a:spcPts val="0"/>
                        </a:spcAft>
                        <a:buClr>
                          <a:srgbClr val="000000"/>
                        </a:buClr>
                        <a:buSzPts val="1050"/>
                        <a:buFont typeface="Arial"/>
                        <a:buNone/>
                      </a:pPr>
                      <a:r>
                        <a:rPr lang="en-US" sz="1050" u="none" strike="noStrike" cap="none" dirty="0"/>
                        <a:t>Gap</a:t>
                      </a:r>
                      <a:endParaRPr sz="1050" u="none" strike="noStrike" cap="none" dirty="0"/>
                    </a:p>
                  </a:txBody>
                  <a:tcPr marL="91450" marR="91450" marT="45725" marB="45725"/>
                </a:tc>
                <a:extLst>
                  <a:ext uri="{0D108BD9-81ED-4DB2-BD59-A6C34878D82A}">
                    <a16:rowId xmlns:a16="http://schemas.microsoft.com/office/drawing/2014/main" val="10000"/>
                  </a:ext>
                </a:extLst>
              </a:tr>
              <a:tr h="352298">
                <a:tc>
                  <a:txBody>
                    <a:bodyPr/>
                    <a:lstStyle/>
                    <a:p>
                      <a:pPr marL="0" marR="0" lvl="0" indent="0" algn="just" rtl="0">
                        <a:lnSpc>
                          <a:spcPct val="100000"/>
                        </a:lnSpc>
                        <a:spcBef>
                          <a:spcPts val="0"/>
                        </a:spcBef>
                        <a:spcAft>
                          <a:spcPts val="0"/>
                        </a:spcAft>
                        <a:buClr>
                          <a:srgbClr val="000000"/>
                        </a:buClr>
                        <a:buSzPts val="1050"/>
                        <a:buFont typeface="Arial"/>
                        <a:buNone/>
                      </a:pPr>
                      <a:r>
                        <a:rPr lang="en-US" sz="1050" u="none" strike="noStrike" cap="none" dirty="0"/>
                        <a:t>7</a:t>
                      </a:r>
                      <a:endParaRPr sz="1050" u="none" strike="noStrike" cap="none" dirty="0"/>
                    </a:p>
                  </a:txBody>
                  <a:tcPr marL="91450" marR="91450" marT="45725" marB="45725"/>
                </a:tc>
                <a:tc>
                  <a:txBody>
                    <a:bodyPr/>
                    <a:lstStyle/>
                    <a:p>
                      <a:pPr marL="0" marR="0" lvl="0" indent="0" algn="just" rtl="0">
                        <a:lnSpc>
                          <a:spcPct val="100000"/>
                        </a:lnSpc>
                        <a:spcBef>
                          <a:spcPts val="0"/>
                        </a:spcBef>
                        <a:spcAft>
                          <a:spcPts val="0"/>
                        </a:spcAft>
                        <a:buClr>
                          <a:srgbClr val="000000"/>
                        </a:buClr>
                        <a:buSzPts val="1050"/>
                        <a:buFont typeface="Arial"/>
                        <a:buNone/>
                      </a:pPr>
                      <a:r>
                        <a:rPr lang="nn-NO" sz="1050" dirty="0"/>
                        <a:t>Jing Ren, Rui Ren, IEEE, 2019</a:t>
                      </a:r>
                      <a:endParaRPr sz="1050" u="none" strike="noStrike" cap="none" dirty="0"/>
                    </a:p>
                  </a:txBody>
                  <a:tcPr marL="91450" marR="91450" marT="45725" marB="45725"/>
                </a:tc>
                <a:tc>
                  <a:txBody>
                    <a:bodyPr/>
                    <a:lstStyle/>
                    <a:p>
                      <a:pPr marL="0" marR="0" lvl="0" indent="0" algn="just" rtl="0">
                        <a:lnSpc>
                          <a:spcPct val="100000"/>
                        </a:lnSpc>
                        <a:spcBef>
                          <a:spcPts val="0"/>
                        </a:spcBef>
                        <a:spcAft>
                          <a:spcPts val="0"/>
                        </a:spcAft>
                        <a:buClr>
                          <a:srgbClr val="000000"/>
                        </a:buClr>
                        <a:buSzPts val="1050"/>
                        <a:buFont typeface="Arial"/>
                        <a:buNone/>
                      </a:pPr>
                      <a:r>
                        <a:rPr lang="en-US" sz="1050" dirty="0"/>
                        <a:t>A Deep Learning Method for Fault Detection of Autonomous Vehicles</a:t>
                      </a:r>
                      <a:endParaRPr sz="1050" u="none" strike="noStrike" cap="none" dirty="0"/>
                    </a:p>
                  </a:txBody>
                  <a:tcPr marL="91450" marR="91450" marT="45725" marB="45725"/>
                </a:tc>
                <a:tc>
                  <a:txBody>
                    <a:bodyPr/>
                    <a:lstStyle/>
                    <a:p>
                      <a:pPr marL="0" marR="0" lvl="0" indent="0" algn="just" rtl="0">
                        <a:lnSpc>
                          <a:spcPct val="100000"/>
                        </a:lnSpc>
                        <a:spcBef>
                          <a:spcPts val="0"/>
                        </a:spcBef>
                        <a:spcAft>
                          <a:spcPts val="0"/>
                        </a:spcAft>
                        <a:buClr>
                          <a:srgbClr val="000000"/>
                        </a:buClr>
                        <a:buSzPts val="1050"/>
                        <a:buFont typeface="Arial"/>
                        <a:buNone/>
                      </a:pPr>
                      <a:r>
                        <a:rPr lang="en-US" sz="1050" dirty="0"/>
                        <a:t>The paper highlights the emergence of deep learning techniques, particularly deep neural networks, as a promising solution for fault detection in dynamic </a:t>
                      </a:r>
                      <a:r>
                        <a:rPr lang="en-US" sz="1050" dirty="0" err="1"/>
                        <a:t>systems.The</a:t>
                      </a:r>
                      <a:r>
                        <a:rPr lang="en-US" sz="1050" dirty="0"/>
                        <a:t> authors discuss the use of different approaches for feature extraction, including signal processing techniques (e.g., statistical analysis, Fourier transform, wavelet transform) and dimensionality reduction methods (e.g., PCA, local discriminant analysis). They also mention the use of various deep learning models for fault diagnosis, such as convolutional neural networks (CNNs), deep belief networks (DBNs), and denoising autoencoders (DAEs).</a:t>
                      </a:r>
                    </a:p>
                    <a:p>
                      <a:pPr marL="0" marR="0" lvl="0" indent="0" algn="just" rtl="0">
                        <a:lnSpc>
                          <a:spcPct val="100000"/>
                        </a:lnSpc>
                        <a:spcBef>
                          <a:spcPts val="0"/>
                        </a:spcBef>
                        <a:spcAft>
                          <a:spcPts val="0"/>
                        </a:spcAft>
                        <a:buClr>
                          <a:srgbClr val="000000"/>
                        </a:buClr>
                        <a:buSzPts val="1050"/>
                        <a:buFont typeface="Arial"/>
                        <a:buNone/>
                      </a:pPr>
                      <a:endParaRPr lang="en-US" sz="1050" dirty="0"/>
                    </a:p>
                  </a:txBody>
                  <a:tcPr marL="91450" marR="91450" marT="45725" marB="45725"/>
                </a:tc>
                <a:tc>
                  <a:txBody>
                    <a:bodyPr/>
                    <a:lstStyle/>
                    <a:p>
                      <a:pPr marL="0" marR="0" lvl="0" indent="0" algn="just" rtl="0">
                        <a:lnSpc>
                          <a:spcPct val="100000"/>
                        </a:lnSpc>
                        <a:spcBef>
                          <a:spcPts val="0"/>
                        </a:spcBef>
                        <a:spcAft>
                          <a:spcPts val="0"/>
                        </a:spcAft>
                        <a:buClr>
                          <a:srgbClr val="000000"/>
                        </a:buClr>
                        <a:buSzPts val="1050"/>
                        <a:buFont typeface="Arial"/>
                        <a:buNone/>
                      </a:pPr>
                      <a:r>
                        <a:rPr lang="en-US" sz="1050" dirty="0"/>
                        <a:t> It provides an overview of related works in the field of fault detection using deep learning techniques, but it does not highlight any specific gaps in the existing literature.</a:t>
                      </a:r>
                      <a:endParaRPr sz="1050" u="none" strike="noStrike" cap="none" dirty="0"/>
                    </a:p>
                  </a:txBody>
                  <a:tcPr marL="91450" marR="91450" marT="45725" marB="45725"/>
                </a:tc>
                <a:extLst>
                  <a:ext uri="{0D108BD9-81ED-4DB2-BD59-A6C34878D82A}">
                    <a16:rowId xmlns:a16="http://schemas.microsoft.com/office/drawing/2014/main" val="10001"/>
                  </a:ext>
                </a:extLst>
              </a:tr>
              <a:tr h="352298">
                <a:tc>
                  <a:txBody>
                    <a:bodyPr/>
                    <a:lstStyle/>
                    <a:p>
                      <a:pPr marL="0" marR="0" lvl="0" indent="0" algn="just" rtl="0">
                        <a:lnSpc>
                          <a:spcPct val="100000"/>
                        </a:lnSpc>
                        <a:spcBef>
                          <a:spcPts val="0"/>
                        </a:spcBef>
                        <a:spcAft>
                          <a:spcPts val="0"/>
                        </a:spcAft>
                        <a:buClr>
                          <a:srgbClr val="000000"/>
                        </a:buClr>
                        <a:buSzPts val="1050"/>
                        <a:buFont typeface="Arial"/>
                        <a:buNone/>
                      </a:pPr>
                      <a:r>
                        <a:rPr lang="en-US" sz="1050" u="none" strike="noStrike" cap="none" dirty="0"/>
                        <a:t>8</a:t>
                      </a:r>
                      <a:endParaRPr sz="1050" u="none" strike="noStrike" cap="none" dirty="0"/>
                    </a:p>
                  </a:txBody>
                  <a:tcPr marL="91450" marR="91450" marT="45725" marB="45725"/>
                </a:tc>
                <a:tc>
                  <a:txBody>
                    <a:bodyPr/>
                    <a:lstStyle/>
                    <a:p>
                      <a:pPr marL="0" marR="0" lvl="0" indent="0" algn="just" rtl="0">
                        <a:lnSpc>
                          <a:spcPct val="100000"/>
                        </a:lnSpc>
                        <a:spcBef>
                          <a:spcPts val="0"/>
                        </a:spcBef>
                        <a:spcAft>
                          <a:spcPts val="0"/>
                        </a:spcAft>
                        <a:buClr>
                          <a:srgbClr val="000000"/>
                        </a:buClr>
                        <a:buSzPts val="1050"/>
                        <a:buFont typeface="Arial"/>
                        <a:buNone/>
                      </a:pPr>
                      <a:r>
                        <a:rPr lang="en-US" sz="1050" dirty="0" err="1"/>
                        <a:t>Chih</a:t>
                      </a:r>
                      <a:r>
                        <a:rPr lang="en-US" sz="1050" dirty="0"/>
                        <a:t>-Hui Simon </a:t>
                      </a:r>
                      <a:r>
                        <a:rPr lang="en-US" sz="1050" dirty="0" err="1"/>
                        <a:t>Su</a:t>
                      </a:r>
                      <a:r>
                        <a:rPr lang="en-US" sz="1050" dirty="0"/>
                        <a:t>, IEEE, 2020</a:t>
                      </a:r>
                      <a:endParaRPr sz="1050" u="none" strike="noStrike" cap="none" dirty="0"/>
                    </a:p>
                  </a:txBody>
                  <a:tcPr marL="91450" marR="91450" marT="45725" marB="45725"/>
                </a:tc>
                <a:tc>
                  <a:txBody>
                    <a:bodyPr/>
                    <a:lstStyle/>
                    <a:p>
                      <a:pPr marL="0" marR="0" lvl="0" indent="0" algn="just" rtl="0">
                        <a:lnSpc>
                          <a:spcPct val="100000"/>
                        </a:lnSpc>
                        <a:spcBef>
                          <a:spcPts val="0"/>
                        </a:spcBef>
                        <a:spcAft>
                          <a:spcPts val="0"/>
                        </a:spcAft>
                        <a:buClr>
                          <a:srgbClr val="000000"/>
                        </a:buClr>
                        <a:buSzPts val="1050"/>
                        <a:buFont typeface="Arial"/>
                        <a:buNone/>
                      </a:pPr>
                      <a:r>
                        <a:rPr lang="en-US" sz="1050" dirty="0"/>
                        <a:t>Machine Learning for Fault Classification on Vehicle Power Transmission System</a:t>
                      </a:r>
                      <a:endParaRPr sz="1050" u="none" strike="noStrike" cap="none" dirty="0"/>
                    </a:p>
                  </a:txBody>
                  <a:tcPr marL="91450" marR="91450" marT="45725" marB="45725"/>
                </a:tc>
                <a:tc>
                  <a:txBody>
                    <a:bodyPr/>
                    <a:lstStyle/>
                    <a:p>
                      <a:pPr marL="0" marR="0" lvl="0" indent="0" algn="just" rtl="0">
                        <a:lnSpc>
                          <a:spcPct val="100000"/>
                        </a:lnSpc>
                        <a:spcBef>
                          <a:spcPts val="0"/>
                        </a:spcBef>
                        <a:spcAft>
                          <a:spcPts val="0"/>
                        </a:spcAft>
                        <a:buClr>
                          <a:srgbClr val="000000"/>
                        </a:buClr>
                        <a:buSzPts val="1050"/>
                        <a:buFont typeface="Arial"/>
                        <a:buNone/>
                      </a:pPr>
                      <a:r>
                        <a:rPr lang="en-US" sz="1050" u="none" strike="noStrike" cap="none" dirty="0"/>
                        <a:t>The article discusses the implementation of machine learning for fault classification in vehicle power transmission systems. It emphasizes the use of sensor data and machine learning algorithms to detect and classify early failures in the transmission system. They also mention previous studies on fault detection using wavelet theory and artificial neural networks. The article concludes by highlighting the advantages of machine learning in terms of accuracy and efficiency compared to traditional manual methods.</a:t>
                      </a:r>
                    </a:p>
                  </a:txBody>
                  <a:tcPr marL="91450" marR="91450" marT="45725" marB="45725"/>
                </a:tc>
                <a:tc>
                  <a:txBody>
                    <a:bodyPr/>
                    <a:lstStyle/>
                    <a:p>
                      <a:pPr marL="0" marR="0" lvl="0" indent="0" algn="just" rtl="0">
                        <a:lnSpc>
                          <a:spcPct val="100000"/>
                        </a:lnSpc>
                        <a:spcBef>
                          <a:spcPts val="0"/>
                        </a:spcBef>
                        <a:spcAft>
                          <a:spcPts val="0"/>
                        </a:spcAft>
                        <a:buClr>
                          <a:srgbClr val="000000"/>
                        </a:buClr>
                        <a:buSzPts val="1050"/>
                        <a:buFont typeface="Arial"/>
                        <a:buNone/>
                      </a:pPr>
                      <a:r>
                        <a:rPr lang="en-US" sz="1050" dirty="0"/>
                        <a:t>There is no detailed discussion or evaluation of the performance of different machine learning algorithms in accurately classifying these faults. Further research could focus on conducting a comprehensive evaluation of various algorithms and comparing their effectiveness in fault prediction.</a:t>
                      </a:r>
                      <a:endParaRPr sz="1050" u="none" strike="noStrike" cap="none" dirty="0"/>
                    </a:p>
                  </a:txBody>
                  <a:tcPr marL="91450" marR="91450" marT="45725" marB="45725"/>
                </a:tc>
                <a:extLst>
                  <a:ext uri="{0D108BD9-81ED-4DB2-BD59-A6C34878D82A}">
                    <a16:rowId xmlns:a16="http://schemas.microsoft.com/office/drawing/2014/main" val="10002"/>
                  </a:ext>
                </a:extLst>
              </a:tr>
            </a:tbl>
          </a:graphicData>
        </a:graphic>
      </p:graphicFrame>
      <p:sp>
        <p:nvSpPr>
          <p:cNvPr id="76" name="Google Shape;76;p12"/>
          <p:cNvSpPr txBox="1">
            <a:spLocks noGrp="1"/>
          </p:cNvSpPr>
          <p:nvPr>
            <p:ph type="title"/>
          </p:nvPr>
        </p:nvSpPr>
        <p:spPr>
          <a:xfrm>
            <a:off x="609600" y="614976"/>
            <a:ext cx="10972800" cy="802661"/>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2400"/>
              <a:buFont typeface="Arial"/>
              <a:buNone/>
            </a:pPr>
            <a:r>
              <a:rPr lang="en-US" sz="2400" dirty="0"/>
              <a:t>Literature Review</a:t>
            </a:r>
            <a:endParaRPr sz="2400" dirty="0"/>
          </a:p>
        </p:txBody>
      </p:sp>
    </p:spTree>
    <p:extLst>
      <p:ext uri="{BB962C8B-B14F-4D97-AF65-F5344CB8AC3E}">
        <p14:creationId xmlns:p14="http://schemas.microsoft.com/office/powerpoint/2010/main" val="8692451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graphicFrame>
        <p:nvGraphicFramePr>
          <p:cNvPr id="75" name="Google Shape;75;p12"/>
          <p:cNvGraphicFramePr/>
          <p:nvPr>
            <p:extLst>
              <p:ext uri="{D42A27DB-BD31-4B8C-83A1-F6EECF244321}">
                <p14:modId xmlns:p14="http://schemas.microsoft.com/office/powerpoint/2010/main" val="1418427786"/>
              </p:ext>
            </p:extLst>
          </p:nvPr>
        </p:nvGraphicFramePr>
        <p:xfrm>
          <a:off x="609600" y="1417637"/>
          <a:ext cx="10972800" cy="4754910"/>
        </p:xfrm>
        <a:graphic>
          <a:graphicData uri="http://schemas.openxmlformats.org/drawingml/2006/table">
            <a:tbl>
              <a:tblPr firstRow="1" bandRow="1">
                <a:noFill/>
                <a:tableStyleId>{4CF040E4-9980-4E2B-961A-5F4862535BD2}</a:tableStyleId>
              </a:tblPr>
              <a:tblGrid>
                <a:gridCol w="533400">
                  <a:extLst>
                    <a:ext uri="{9D8B030D-6E8A-4147-A177-3AD203B41FA5}">
                      <a16:colId xmlns:a16="http://schemas.microsoft.com/office/drawing/2014/main" val="20000"/>
                    </a:ext>
                  </a:extLst>
                </a:gridCol>
                <a:gridCol w="2286000">
                  <a:extLst>
                    <a:ext uri="{9D8B030D-6E8A-4147-A177-3AD203B41FA5}">
                      <a16:colId xmlns:a16="http://schemas.microsoft.com/office/drawing/2014/main" val="20001"/>
                    </a:ext>
                  </a:extLst>
                </a:gridCol>
                <a:gridCol w="2971800">
                  <a:extLst>
                    <a:ext uri="{9D8B030D-6E8A-4147-A177-3AD203B41FA5}">
                      <a16:colId xmlns:a16="http://schemas.microsoft.com/office/drawing/2014/main" val="20002"/>
                    </a:ext>
                  </a:extLst>
                </a:gridCol>
                <a:gridCol w="2956560">
                  <a:extLst>
                    <a:ext uri="{9D8B030D-6E8A-4147-A177-3AD203B41FA5}">
                      <a16:colId xmlns:a16="http://schemas.microsoft.com/office/drawing/2014/main" val="20003"/>
                    </a:ext>
                  </a:extLst>
                </a:gridCol>
                <a:gridCol w="2225040">
                  <a:extLst>
                    <a:ext uri="{9D8B030D-6E8A-4147-A177-3AD203B41FA5}">
                      <a16:colId xmlns:a16="http://schemas.microsoft.com/office/drawing/2014/main" val="20004"/>
                    </a:ext>
                  </a:extLst>
                </a:gridCol>
              </a:tblGrid>
              <a:tr h="390906">
                <a:tc>
                  <a:txBody>
                    <a:bodyPr/>
                    <a:lstStyle/>
                    <a:p>
                      <a:pPr marL="0" marR="0" lvl="0" indent="0" algn="just" rtl="0">
                        <a:lnSpc>
                          <a:spcPct val="100000"/>
                        </a:lnSpc>
                        <a:spcBef>
                          <a:spcPts val="0"/>
                        </a:spcBef>
                        <a:spcAft>
                          <a:spcPts val="0"/>
                        </a:spcAft>
                        <a:buClr>
                          <a:srgbClr val="000000"/>
                        </a:buClr>
                        <a:buSzPts val="1050"/>
                        <a:buFont typeface="Arial"/>
                        <a:buNone/>
                      </a:pPr>
                      <a:r>
                        <a:rPr lang="en-US" sz="1050" u="none" strike="noStrike" cap="none" dirty="0"/>
                        <a:t>Sr No</a:t>
                      </a:r>
                      <a:endParaRPr sz="1050" u="none" strike="noStrike" cap="none" dirty="0"/>
                    </a:p>
                  </a:txBody>
                  <a:tcPr marL="91450" marR="91450" marT="45725" marB="45725"/>
                </a:tc>
                <a:tc>
                  <a:txBody>
                    <a:bodyPr/>
                    <a:lstStyle/>
                    <a:p>
                      <a:pPr marL="0" marR="0" lvl="0" indent="0" algn="just" rtl="0">
                        <a:lnSpc>
                          <a:spcPct val="100000"/>
                        </a:lnSpc>
                        <a:spcBef>
                          <a:spcPts val="0"/>
                        </a:spcBef>
                        <a:spcAft>
                          <a:spcPts val="0"/>
                        </a:spcAft>
                        <a:buClr>
                          <a:srgbClr val="000000"/>
                        </a:buClr>
                        <a:buSzPts val="1050"/>
                        <a:buFont typeface="Arial"/>
                        <a:buNone/>
                      </a:pPr>
                      <a:r>
                        <a:rPr lang="en-US" sz="1050" u="none" strike="noStrike" cap="none"/>
                        <a:t>Author, Publisher, Year of publication</a:t>
                      </a:r>
                      <a:endParaRPr sz="1050" u="none" strike="noStrike" cap="none"/>
                    </a:p>
                  </a:txBody>
                  <a:tcPr marL="91450" marR="91450" marT="45725" marB="45725"/>
                </a:tc>
                <a:tc>
                  <a:txBody>
                    <a:bodyPr/>
                    <a:lstStyle/>
                    <a:p>
                      <a:pPr marL="0" marR="0" lvl="0" indent="0" algn="just" rtl="0">
                        <a:lnSpc>
                          <a:spcPct val="100000"/>
                        </a:lnSpc>
                        <a:spcBef>
                          <a:spcPts val="0"/>
                        </a:spcBef>
                        <a:spcAft>
                          <a:spcPts val="0"/>
                        </a:spcAft>
                        <a:buClr>
                          <a:srgbClr val="000000"/>
                        </a:buClr>
                        <a:buSzPts val="1050"/>
                        <a:buFont typeface="Arial"/>
                        <a:buNone/>
                      </a:pPr>
                      <a:r>
                        <a:rPr lang="en-US" sz="1050" u="none" strike="noStrike" cap="none"/>
                        <a:t>Title of the Article</a:t>
                      </a:r>
                      <a:endParaRPr sz="1050" u="none" strike="noStrike" cap="none"/>
                    </a:p>
                  </a:txBody>
                  <a:tcPr marL="91450" marR="91450" marT="45725" marB="45725"/>
                </a:tc>
                <a:tc>
                  <a:txBody>
                    <a:bodyPr/>
                    <a:lstStyle/>
                    <a:p>
                      <a:pPr marL="0" marR="0" lvl="0" indent="0" algn="just" rtl="0">
                        <a:lnSpc>
                          <a:spcPct val="100000"/>
                        </a:lnSpc>
                        <a:spcBef>
                          <a:spcPts val="0"/>
                        </a:spcBef>
                        <a:spcAft>
                          <a:spcPts val="0"/>
                        </a:spcAft>
                        <a:buClr>
                          <a:srgbClr val="000000"/>
                        </a:buClr>
                        <a:buSzPts val="1050"/>
                        <a:buFont typeface="Arial"/>
                        <a:buNone/>
                      </a:pPr>
                      <a:r>
                        <a:rPr lang="en-US" sz="1050" u="none" strike="noStrike" cap="none"/>
                        <a:t>Summary</a:t>
                      </a:r>
                      <a:endParaRPr sz="1050" u="none" strike="noStrike" cap="none"/>
                    </a:p>
                  </a:txBody>
                  <a:tcPr marL="91450" marR="91450" marT="45725" marB="45725"/>
                </a:tc>
                <a:tc>
                  <a:txBody>
                    <a:bodyPr/>
                    <a:lstStyle/>
                    <a:p>
                      <a:pPr marL="0" marR="0" lvl="0" indent="0" algn="just" rtl="0">
                        <a:lnSpc>
                          <a:spcPct val="100000"/>
                        </a:lnSpc>
                        <a:spcBef>
                          <a:spcPts val="0"/>
                        </a:spcBef>
                        <a:spcAft>
                          <a:spcPts val="0"/>
                        </a:spcAft>
                        <a:buClr>
                          <a:srgbClr val="000000"/>
                        </a:buClr>
                        <a:buSzPts val="1050"/>
                        <a:buFont typeface="Arial"/>
                        <a:buNone/>
                      </a:pPr>
                      <a:r>
                        <a:rPr lang="en-US" sz="1050" u="none" strike="noStrike" cap="none" dirty="0"/>
                        <a:t>Gap</a:t>
                      </a:r>
                      <a:endParaRPr sz="1050" u="none" strike="noStrike" cap="none" dirty="0"/>
                    </a:p>
                  </a:txBody>
                  <a:tcPr marL="91450" marR="91450" marT="45725" marB="45725"/>
                </a:tc>
                <a:extLst>
                  <a:ext uri="{0D108BD9-81ED-4DB2-BD59-A6C34878D82A}">
                    <a16:rowId xmlns:a16="http://schemas.microsoft.com/office/drawing/2014/main" val="10000"/>
                  </a:ext>
                </a:extLst>
              </a:tr>
              <a:tr h="352298">
                <a:tc>
                  <a:txBody>
                    <a:bodyPr/>
                    <a:lstStyle/>
                    <a:p>
                      <a:pPr marL="0" marR="0" lvl="0" indent="0" algn="just" rtl="0">
                        <a:lnSpc>
                          <a:spcPct val="100000"/>
                        </a:lnSpc>
                        <a:spcBef>
                          <a:spcPts val="0"/>
                        </a:spcBef>
                        <a:spcAft>
                          <a:spcPts val="0"/>
                        </a:spcAft>
                        <a:buClr>
                          <a:srgbClr val="000000"/>
                        </a:buClr>
                        <a:buSzPts val="1050"/>
                        <a:buFont typeface="Arial"/>
                        <a:buNone/>
                      </a:pPr>
                      <a:r>
                        <a:rPr lang="en-US" sz="1050" u="none" strike="noStrike" cap="none" dirty="0"/>
                        <a:t>9</a:t>
                      </a:r>
                      <a:endParaRPr sz="1050" u="none" strike="noStrike" cap="none" dirty="0"/>
                    </a:p>
                  </a:txBody>
                  <a:tcPr marL="91450" marR="91450" marT="45725" marB="45725"/>
                </a:tc>
                <a:tc>
                  <a:txBody>
                    <a:bodyPr/>
                    <a:lstStyle/>
                    <a:p>
                      <a:pPr marL="0" marR="0" lvl="0" indent="0" algn="just" rtl="0">
                        <a:lnSpc>
                          <a:spcPct val="100000"/>
                        </a:lnSpc>
                        <a:spcBef>
                          <a:spcPts val="0"/>
                        </a:spcBef>
                        <a:spcAft>
                          <a:spcPts val="0"/>
                        </a:spcAft>
                        <a:buClr>
                          <a:srgbClr val="000000"/>
                        </a:buClr>
                        <a:buSzPts val="1050"/>
                        <a:buFont typeface="Arial"/>
                        <a:buNone/>
                      </a:pPr>
                      <a:r>
                        <a:rPr lang="en-US" sz="1050" dirty="0"/>
                        <a:t>Rahat Iqbal, Tomasz Mainak, IEEE, 2018</a:t>
                      </a:r>
                      <a:endParaRPr sz="1050" u="none" strike="noStrike" cap="none" dirty="0"/>
                    </a:p>
                  </a:txBody>
                  <a:tcPr marL="91450" marR="91450" marT="45725" marB="45725"/>
                </a:tc>
                <a:tc>
                  <a:txBody>
                    <a:bodyPr/>
                    <a:lstStyle/>
                    <a:p>
                      <a:pPr marL="0" marR="0" lvl="0" indent="0" algn="just" rtl="0">
                        <a:lnSpc>
                          <a:spcPct val="100000"/>
                        </a:lnSpc>
                        <a:spcBef>
                          <a:spcPts val="0"/>
                        </a:spcBef>
                        <a:spcAft>
                          <a:spcPts val="0"/>
                        </a:spcAft>
                        <a:buClr>
                          <a:srgbClr val="000000"/>
                        </a:buClr>
                        <a:buSzPts val="1050"/>
                        <a:buFont typeface="Arial"/>
                        <a:buNone/>
                      </a:pPr>
                      <a:r>
                        <a:rPr lang="en-US" sz="1050" dirty="0"/>
                        <a:t>Fault Detection and Isolation in Industrial Processes Using Deep Learning Approaches </a:t>
                      </a:r>
                      <a:endParaRPr sz="1050" u="none" strike="noStrike" cap="none" dirty="0"/>
                    </a:p>
                  </a:txBody>
                  <a:tcPr marL="91450" marR="91450" marT="45725" marB="45725"/>
                </a:tc>
                <a:tc>
                  <a:txBody>
                    <a:bodyPr/>
                    <a:lstStyle/>
                    <a:p>
                      <a:pPr marL="0" marR="0" lvl="0" indent="0" algn="just" rtl="0">
                        <a:lnSpc>
                          <a:spcPct val="100000"/>
                        </a:lnSpc>
                        <a:spcBef>
                          <a:spcPts val="0"/>
                        </a:spcBef>
                        <a:spcAft>
                          <a:spcPts val="0"/>
                        </a:spcAft>
                        <a:buClr>
                          <a:srgbClr val="000000"/>
                        </a:buClr>
                        <a:buSzPts val="1050"/>
                        <a:buFont typeface="Arial"/>
                        <a:buNone/>
                      </a:pPr>
                      <a:r>
                        <a:rPr lang="en-US" sz="1050" dirty="0"/>
                        <a:t>The main elements of the proposed approach include data transformation, encoding of individual signals, creation of input vectors, and the use of deep auto-encoders (DAEs) for learning a vector space embedding. Hierarchical clustering is performed on the transformed features to extract probable states of the system. The approach combines spatial pooling and temporal sequence learning to train the model on temporal correlations.</a:t>
                      </a:r>
                    </a:p>
                    <a:p>
                      <a:pPr marL="0" marR="0" lvl="0" indent="0" algn="just" rtl="0">
                        <a:lnSpc>
                          <a:spcPct val="100000"/>
                        </a:lnSpc>
                        <a:spcBef>
                          <a:spcPts val="0"/>
                        </a:spcBef>
                        <a:spcAft>
                          <a:spcPts val="0"/>
                        </a:spcAft>
                        <a:buClr>
                          <a:srgbClr val="000000"/>
                        </a:buClr>
                        <a:buSzPts val="1050"/>
                        <a:buFont typeface="Arial"/>
                        <a:buNone/>
                      </a:pPr>
                      <a:endParaRPr lang="en-US" sz="1050" dirty="0"/>
                    </a:p>
                  </a:txBody>
                  <a:tcPr marL="91450" marR="91450" marT="45725" marB="45725"/>
                </a:tc>
                <a:tc>
                  <a:txBody>
                    <a:bodyPr/>
                    <a:lstStyle/>
                    <a:p>
                      <a:pPr marL="0" marR="0" lvl="0" indent="0" algn="just" rtl="0">
                        <a:lnSpc>
                          <a:spcPct val="100000"/>
                        </a:lnSpc>
                        <a:spcBef>
                          <a:spcPts val="0"/>
                        </a:spcBef>
                        <a:spcAft>
                          <a:spcPts val="0"/>
                        </a:spcAft>
                        <a:buClr>
                          <a:srgbClr val="000000"/>
                        </a:buClr>
                        <a:buSzPts val="1050"/>
                        <a:buFont typeface="Arial"/>
                        <a:buNone/>
                      </a:pPr>
                      <a:r>
                        <a:rPr lang="en-US" sz="1050" dirty="0"/>
                        <a:t>There is a research gap in developing deep learning approaches that can effectively detect faults at an early stage, adapt to changing fault sources, and learn new fault types in real-time production environments.</a:t>
                      </a:r>
                      <a:endParaRPr sz="1050" u="none" strike="noStrike" cap="none" dirty="0"/>
                    </a:p>
                  </a:txBody>
                  <a:tcPr marL="91450" marR="91450" marT="45725" marB="45725"/>
                </a:tc>
                <a:extLst>
                  <a:ext uri="{0D108BD9-81ED-4DB2-BD59-A6C34878D82A}">
                    <a16:rowId xmlns:a16="http://schemas.microsoft.com/office/drawing/2014/main" val="10001"/>
                  </a:ext>
                </a:extLst>
              </a:tr>
              <a:tr h="352298">
                <a:tc>
                  <a:txBody>
                    <a:bodyPr/>
                    <a:lstStyle/>
                    <a:p>
                      <a:pPr marL="0" marR="0" lvl="0" indent="0" algn="just" rtl="0">
                        <a:lnSpc>
                          <a:spcPct val="100000"/>
                        </a:lnSpc>
                        <a:spcBef>
                          <a:spcPts val="0"/>
                        </a:spcBef>
                        <a:spcAft>
                          <a:spcPts val="0"/>
                        </a:spcAft>
                        <a:buClr>
                          <a:srgbClr val="000000"/>
                        </a:buClr>
                        <a:buSzPts val="1050"/>
                        <a:buFont typeface="Arial"/>
                        <a:buNone/>
                      </a:pPr>
                      <a:r>
                        <a:rPr lang="en-US" sz="1050" u="none" strike="noStrike" cap="none" dirty="0"/>
                        <a:t>10</a:t>
                      </a:r>
                      <a:endParaRPr sz="1050" u="none" strike="noStrike" cap="none" dirty="0"/>
                    </a:p>
                  </a:txBody>
                  <a:tcPr marL="91450" marR="91450" marT="45725" marB="45725"/>
                </a:tc>
                <a:tc>
                  <a:txBody>
                    <a:bodyPr/>
                    <a:lstStyle/>
                    <a:p>
                      <a:pPr marL="0" marR="0" lvl="0" indent="0" algn="just" rtl="0">
                        <a:lnSpc>
                          <a:spcPct val="100000"/>
                        </a:lnSpc>
                        <a:spcBef>
                          <a:spcPts val="0"/>
                        </a:spcBef>
                        <a:spcAft>
                          <a:spcPts val="0"/>
                        </a:spcAft>
                        <a:buClr>
                          <a:srgbClr val="000000"/>
                        </a:buClr>
                        <a:buSzPts val="1050"/>
                        <a:buFont typeface="Arial"/>
                        <a:buNone/>
                      </a:pPr>
                      <a:r>
                        <a:rPr lang="en-US" sz="1050" dirty="0"/>
                        <a:t>Qian Shi and Hui Zhang , IEEE, 2020</a:t>
                      </a:r>
                      <a:endParaRPr sz="1050" u="none" strike="noStrike" cap="none" dirty="0"/>
                    </a:p>
                  </a:txBody>
                  <a:tcPr marL="91450" marR="91450" marT="45725" marB="45725"/>
                </a:tc>
                <a:tc>
                  <a:txBody>
                    <a:bodyPr/>
                    <a:lstStyle/>
                    <a:p>
                      <a:pPr marL="0" marR="0" lvl="0" indent="0" algn="just" rtl="0">
                        <a:lnSpc>
                          <a:spcPct val="100000"/>
                        </a:lnSpc>
                        <a:spcBef>
                          <a:spcPts val="0"/>
                        </a:spcBef>
                        <a:spcAft>
                          <a:spcPts val="0"/>
                        </a:spcAft>
                        <a:buClr>
                          <a:srgbClr val="000000"/>
                        </a:buClr>
                        <a:buSzPts val="1050"/>
                        <a:buFont typeface="Arial"/>
                        <a:buNone/>
                      </a:pPr>
                      <a:r>
                        <a:rPr lang="en-US" sz="1050" dirty="0"/>
                        <a:t>Fault diagnosis of an autonomous vehicle with an improved SVM algorithm subject to unbalanced datasets</a:t>
                      </a:r>
                      <a:endParaRPr sz="1050" u="none" strike="noStrike" cap="none" dirty="0"/>
                    </a:p>
                  </a:txBody>
                  <a:tcPr marL="91450" marR="91450" marT="45725" marB="45725"/>
                </a:tc>
                <a:tc>
                  <a:txBody>
                    <a:bodyPr/>
                    <a:lstStyle/>
                    <a:p>
                      <a:pPr marL="0" marR="0" lvl="0" indent="0" algn="just" rtl="0">
                        <a:lnSpc>
                          <a:spcPct val="100000"/>
                        </a:lnSpc>
                        <a:spcBef>
                          <a:spcPts val="0"/>
                        </a:spcBef>
                        <a:spcAft>
                          <a:spcPts val="0"/>
                        </a:spcAft>
                        <a:buClr>
                          <a:srgbClr val="000000"/>
                        </a:buClr>
                        <a:buSzPts val="1050"/>
                        <a:buFont typeface="Arial"/>
                        <a:buNone/>
                      </a:pPr>
                      <a:r>
                        <a:rPr lang="en-US" sz="1050" u="none" strike="noStrike" cap="none" dirty="0"/>
                        <a:t>The paper discusses the fault diagnosis of an autonomous vehicle's steering actuator using a model-based Support Vector Machine (SVM) classification approach. The authors propose a hybrid method that combines a model-based residual generator and an improved SVM </a:t>
                      </a:r>
                      <a:r>
                        <a:rPr lang="en-US" sz="1050" u="none" strike="noStrike" cap="none" dirty="0" err="1"/>
                        <a:t>algorithm.The</a:t>
                      </a:r>
                      <a:r>
                        <a:rPr lang="en-US" sz="1050" u="none" strike="noStrike" cap="none" dirty="0"/>
                        <a:t> proposed algorithm is compared with existing methods using widely-used datasets, and experimental results on an automated vehicle validate its effectiveness in steering actuator fault diagnosis.</a:t>
                      </a:r>
                    </a:p>
                  </a:txBody>
                  <a:tcPr marL="91450" marR="91450" marT="45725" marB="45725"/>
                </a:tc>
                <a:tc>
                  <a:txBody>
                    <a:bodyPr/>
                    <a:lstStyle/>
                    <a:p>
                      <a:pPr marL="0" marR="0" lvl="0" indent="0" algn="just" rtl="0">
                        <a:lnSpc>
                          <a:spcPct val="100000"/>
                        </a:lnSpc>
                        <a:spcBef>
                          <a:spcPts val="0"/>
                        </a:spcBef>
                        <a:spcAft>
                          <a:spcPts val="0"/>
                        </a:spcAft>
                        <a:buClr>
                          <a:srgbClr val="000000"/>
                        </a:buClr>
                        <a:buSzPts val="1050"/>
                        <a:buFont typeface="Arial"/>
                        <a:buNone/>
                      </a:pPr>
                      <a:r>
                        <a:rPr lang="en-US" sz="1050" dirty="0"/>
                        <a:t>The research gap lies in the integration of model-based fault diagnosis with SVM classification and the specific focus on unbalanced datasets in the context of autonomous vehicle fault diagnosis. The proposed method and techniques contribute to advancing the field by improving fault diagnosis accuracy and handling data imbalance, which are critical aspects for ensuring the safety and reliability of autonomous vehicles.</a:t>
                      </a:r>
                      <a:endParaRPr sz="1050" u="none" strike="noStrike" cap="none" dirty="0"/>
                    </a:p>
                  </a:txBody>
                  <a:tcPr marL="91450" marR="91450" marT="45725" marB="45725"/>
                </a:tc>
                <a:extLst>
                  <a:ext uri="{0D108BD9-81ED-4DB2-BD59-A6C34878D82A}">
                    <a16:rowId xmlns:a16="http://schemas.microsoft.com/office/drawing/2014/main" val="10002"/>
                  </a:ext>
                </a:extLst>
              </a:tr>
            </a:tbl>
          </a:graphicData>
        </a:graphic>
      </p:graphicFrame>
      <p:sp>
        <p:nvSpPr>
          <p:cNvPr id="76" name="Google Shape;76;p12"/>
          <p:cNvSpPr txBox="1">
            <a:spLocks noGrp="1"/>
          </p:cNvSpPr>
          <p:nvPr>
            <p:ph type="title"/>
          </p:nvPr>
        </p:nvSpPr>
        <p:spPr>
          <a:xfrm>
            <a:off x="609600" y="614976"/>
            <a:ext cx="10972800" cy="802661"/>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2400"/>
              <a:buFont typeface="Arial"/>
              <a:buNone/>
            </a:pPr>
            <a:r>
              <a:rPr lang="en-US" sz="2400" dirty="0"/>
              <a:t>Literature Review</a:t>
            </a:r>
            <a:endParaRPr sz="2400" dirty="0"/>
          </a:p>
        </p:txBody>
      </p:sp>
    </p:spTree>
    <p:extLst>
      <p:ext uri="{BB962C8B-B14F-4D97-AF65-F5344CB8AC3E}">
        <p14:creationId xmlns:p14="http://schemas.microsoft.com/office/powerpoint/2010/main" val="38527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graphicFrame>
        <p:nvGraphicFramePr>
          <p:cNvPr id="75" name="Google Shape;75;p12"/>
          <p:cNvGraphicFramePr/>
          <p:nvPr>
            <p:extLst>
              <p:ext uri="{D42A27DB-BD31-4B8C-83A1-F6EECF244321}">
                <p14:modId xmlns:p14="http://schemas.microsoft.com/office/powerpoint/2010/main" val="2381955380"/>
              </p:ext>
            </p:extLst>
          </p:nvPr>
        </p:nvGraphicFramePr>
        <p:xfrm>
          <a:off x="609600" y="1417637"/>
          <a:ext cx="10972800" cy="4274850"/>
        </p:xfrm>
        <a:graphic>
          <a:graphicData uri="http://schemas.openxmlformats.org/drawingml/2006/table">
            <a:tbl>
              <a:tblPr firstRow="1" bandRow="1">
                <a:noFill/>
                <a:tableStyleId>{4CF040E4-9980-4E2B-961A-5F4862535BD2}</a:tableStyleId>
              </a:tblPr>
              <a:tblGrid>
                <a:gridCol w="533400">
                  <a:extLst>
                    <a:ext uri="{9D8B030D-6E8A-4147-A177-3AD203B41FA5}">
                      <a16:colId xmlns:a16="http://schemas.microsoft.com/office/drawing/2014/main" val="20000"/>
                    </a:ext>
                  </a:extLst>
                </a:gridCol>
                <a:gridCol w="2286000">
                  <a:extLst>
                    <a:ext uri="{9D8B030D-6E8A-4147-A177-3AD203B41FA5}">
                      <a16:colId xmlns:a16="http://schemas.microsoft.com/office/drawing/2014/main" val="20001"/>
                    </a:ext>
                  </a:extLst>
                </a:gridCol>
                <a:gridCol w="2971800">
                  <a:extLst>
                    <a:ext uri="{9D8B030D-6E8A-4147-A177-3AD203B41FA5}">
                      <a16:colId xmlns:a16="http://schemas.microsoft.com/office/drawing/2014/main" val="20002"/>
                    </a:ext>
                  </a:extLst>
                </a:gridCol>
                <a:gridCol w="2956560">
                  <a:extLst>
                    <a:ext uri="{9D8B030D-6E8A-4147-A177-3AD203B41FA5}">
                      <a16:colId xmlns:a16="http://schemas.microsoft.com/office/drawing/2014/main" val="20003"/>
                    </a:ext>
                  </a:extLst>
                </a:gridCol>
                <a:gridCol w="2225040">
                  <a:extLst>
                    <a:ext uri="{9D8B030D-6E8A-4147-A177-3AD203B41FA5}">
                      <a16:colId xmlns:a16="http://schemas.microsoft.com/office/drawing/2014/main" val="20004"/>
                    </a:ext>
                  </a:extLst>
                </a:gridCol>
              </a:tblGrid>
              <a:tr h="390906">
                <a:tc>
                  <a:txBody>
                    <a:bodyPr/>
                    <a:lstStyle/>
                    <a:p>
                      <a:pPr marL="0" marR="0" lvl="0" indent="0" algn="just" rtl="0">
                        <a:lnSpc>
                          <a:spcPct val="100000"/>
                        </a:lnSpc>
                        <a:spcBef>
                          <a:spcPts val="0"/>
                        </a:spcBef>
                        <a:spcAft>
                          <a:spcPts val="0"/>
                        </a:spcAft>
                        <a:buClr>
                          <a:srgbClr val="000000"/>
                        </a:buClr>
                        <a:buSzPts val="1050"/>
                        <a:buFont typeface="Arial"/>
                        <a:buNone/>
                      </a:pPr>
                      <a:r>
                        <a:rPr lang="en-US" sz="1050" u="none" strike="noStrike" cap="none" dirty="0"/>
                        <a:t>Sr No</a:t>
                      </a:r>
                      <a:endParaRPr sz="1050" u="none" strike="noStrike" cap="none" dirty="0"/>
                    </a:p>
                  </a:txBody>
                  <a:tcPr marL="91450" marR="91450" marT="45725" marB="45725"/>
                </a:tc>
                <a:tc>
                  <a:txBody>
                    <a:bodyPr/>
                    <a:lstStyle/>
                    <a:p>
                      <a:pPr marL="0" marR="0" lvl="0" indent="0" algn="just" rtl="0">
                        <a:lnSpc>
                          <a:spcPct val="100000"/>
                        </a:lnSpc>
                        <a:spcBef>
                          <a:spcPts val="0"/>
                        </a:spcBef>
                        <a:spcAft>
                          <a:spcPts val="0"/>
                        </a:spcAft>
                        <a:buClr>
                          <a:srgbClr val="000000"/>
                        </a:buClr>
                        <a:buSzPts val="1050"/>
                        <a:buFont typeface="Arial"/>
                        <a:buNone/>
                      </a:pPr>
                      <a:r>
                        <a:rPr lang="en-US" sz="1050" u="none" strike="noStrike" cap="none"/>
                        <a:t>Author, Publisher, Year of publication</a:t>
                      </a:r>
                      <a:endParaRPr sz="1050" u="none" strike="noStrike" cap="none"/>
                    </a:p>
                  </a:txBody>
                  <a:tcPr marL="91450" marR="91450" marT="45725" marB="45725"/>
                </a:tc>
                <a:tc>
                  <a:txBody>
                    <a:bodyPr/>
                    <a:lstStyle/>
                    <a:p>
                      <a:pPr marL="0" marR="0" lvl="0" indent="0" algn="just" rtl="0">
                        <a:lnSpc>
                          <a:spcPct val="100000"/>
                        </a:lnSpc>
                        <a:spcBef>
                          <a:spcPts val="0"/>
                        </a:spcBef>
                        <a:spcAft>
                          <a:spcPts val="0"/>
                        </a:spcAft>
                        <a:buClr>
                          <a:srgbClr val="000000"/>
                        </a:buClr>
                        <a:buSzPts val="1050"/>
                        <a:buFont typeface="Arial"/>
                        <a:buNone/>
                      </a:pPr>
                      <a:r>
                        <a:rPr lang="en-US" sz="1050" u="none" strike="noStrike" cap="none"/>
                        <a:t>Title of the Article</a:t>
                      </a:r>
                      <a:endParaRPr sz="1050" u="none" strike="noStrike" cap="none"/>
                    </a:p>
                  </a:txBody>
                  <a:tcPr marL="91450" marR="91450" marT="45725" marB="45725"/>
                </a:tc>
                <a:tc>
                  <a:txBody>
                    <a:bodyPr/>
                    <a:lstStyle/>
                    <a:p>
                      <a:pPr marL="0" marR="0" lvl="0" indent="0" algn="just" rtl="0">
                        <a:lnSpc>
                          <a:spcPct val="100000"/>
                        </a:lnSpc>
                        <a:spcBef>
                          <a:spcPts val="0"/>
                        </a:spcBef>
                        <a:spcAft>
                          <a:spcPts val="0"/>
                        </a:spcAft>
                        <a:buClr>
                          <a:srgbClr val="000000"/>
                        </a:buClr>
                        <a:buSzPts val="1050"/>
                        <a:buFont typeface="Arial"/>
                        <a:buNone/>
                      </a:pPr>
                      <a:r>
                        <a:rPr lang="en-US" sz="1050" u="none" strike="noStrike" cap="none"/>
                        <a:t>Summary</a:t>
                      </a:r>
                      <a:endParaRPr sz="1050" u="none" strike="noStrike" cap="none"/>
                    </a:p>
                  </a:txBody>
                  <a:tcPr marL="91450" marR="91450" marT="45725" marB="45725"/>
                </a:tc>
                <a:tc>
                  <a:txBody>
                    <a:bodyPr/>
                    <a:lstStyle/>
                    <a:p>
                      <a:pPr marL="0" marR="0" lvl="0" indent="0" algn="just" rtl="0">
                        <a:lnSpc>
                          <a:spcPct val="100000"/>
                        </a:lnSpc>
                        <a:spcBef>
                          <a:spcPts val="0"/>
                        </a:spcBef>
                        <a:spcAft>
                          <a:spcPts val="0"/>
                        </a:spcAft>
                        <a:buClr>
                          <a:srgbClr val="000000"/>
                        </a:buClr>
                        <a:buSzPts val="1050"/>
                        <a:buFont typeface="Arial"/>
                        <a:buNone/>
                      </a:pPr>
                      <a:r>
                        <a:rPr lang="en-US" sz="1050" u="none" strike="noStrike" cap="none" dirty="0"/>
                        <a:t>Gap</a:t>
                      </a:r>
                      <a:endParaRPr sz="1050" u="none" strike="noStrike" cap="none" dirty="0"/>
                    </a:p>
                  </a:txBody>
                  <a:tcPr marL="91450" marR="91450" marT="45725" marB="45725"/>
                </a:tc>
                <a:extLst>
                  <a:ext uri="{0D108BD9-81ED-4DB2-BD59-A6C34878D82A}">
                    <a16:rowId xmlns:a16="http://schemas.microsoft.com/office/drawing/2014/main" val="10000"/>
                  </a:ext>
                </a:extLst>
              </a:tr>
              <a:tr h="352298">
                <a:tc>
                  <a:txBody>
                    <a:bodyPr/>
                    <a:lstStyle/>
                    <a:p>
                      <a:pPr marL="0" marR="0" lvl="0" indent="0" algn="just" rtl="0">
                        <a:lnSpc>
                          <a:spcPct val="100000"/>
                        </a:lnSpc>
                        <a:spcBef>
                          <a:spcPts val="0"/>
                        </a:spcBef>
                        <a:spcAft>
                          <a:spcPts val="0"/>
                        </a:spcAft>
                        <a:buClr>
                          <a:srgbClr val="000000"/>
                        </a:buClr>
                        <a:buSzPts val="1050"/>
                        <a:buFont typeface="Arial"/>
                        <a:buNone/>
                      </a:pPr>
                      <a:r>
                        <a:rPr lang="en-US" sz="1050" u="none" strike="noStrike" cap="none" dirty="0"/>
                        <a:t>11</a:t>
                      </a:r>
                      <a:endParaRPr sz="1050" u="none" strike="noStrike" cap="none" dirty="0"/>
                    </a:p>
                  </a:txBody>
                  <a:tcPr marL="91450" marR="91450" marT="45725" marB="45725"/>
                </a:tc>
                <a:tc>
                  <a:txBody>
                    <a:bodyPr/>
                    <a:lstStyle/>
                    <a:p>
                      <a:pPr marL="0" marR="0" lvl="0" indent="0" algn="just" rtl="0">
                        <a:lnSpc>
                          <a:spcPct val="100000"/>
                        </a:lnSpc>
                        <a:spcBef>
                          <a:spcPts val="0"/>
                        </a:spcBef>
                        <a:spcAft>
                          <a:spcPts val="0"/>
                        </a:spcAft>
                        <a:buClr>
                          <a:srgbClr val="000000"/>
                        </a:buClr>
                        <a:buSzPts val="1050"/>
                        <a:buFont typeface="Arial"/>
                        <a:buNone/>
                      </a:pPr>
                      <a:r>
                        <a:rPr lang="en-US" sz="1050" dirty="0" err="1"/>
                        <a:t>Cumhur</a:t>
                      </a:r>
                      <a:r>
                        <a:rPr lang="en-US" sz="1050" dirty="0"/>
                        <a:t> Erkan </a:t>
                      </a:r>
                      <a:r>
                        <a:rPr lang="en-US" sz="1050" dirty="0" err="1"/>
                        <a:t>Tuncali</a:t>
                      </a:r>
                      <a:r>
                        <a:rPr lang="en-US" sz="1050" dirty="0"/>
                        <a:t>, Georgios </a:t>
                      </a:r>
                      <a:r>
                        <a:rPr lang="en-US" sz="1050" dirty="0" err="1"/>
                        <a:t>Fainekos</a:t>
                      </a:r>
                      <a:r>
                        <a:rPr lang="en-US" sz="1050" dirty="0"/>
                        <a:t>, </a:t>
                      </a:r>
                      <a:r>
                        <a:rPr lang="en-US" sz="1050" dirty="0" err="1"/>
                        <a:t>Danil</a:t>
                      </a:r>
                      <a:r>
                        <a:rPr lang="en-US" sz="1050" dirty="0"/>
                        <a:t> Prokhorov, Tomasz Mainak, IEEE, 2019</a:t>
                      </a:r>
                      <a:endParaRPr sz="1050" u="none" strike="noStrike" cap="none" dirty="0"/>
                    </a:p>
                  </a:txBody>
                  <a:tcPr marL="91450" marR="91450" marT="45725" marB="45725"/>
                </a:tc>
                <a:tc>
                  <a:txBody>
                    <a:bodyPr/>
                    <a:lstStyle/>
                    <a:p>
                      <a:pPr marL="0" marR="0" lvl="0" indent="0" algn="just" rtl="0">
                        <a:lnSpc>
                          <a:spcPct val="100000"/>
                        </a:lnSpc>
                        <a:spcBef>
                          <a:spcPts val="0"/>
                        </a:spcBef>
                        <a:spcAft>
                          <a:spcPts val="0"/>
                        </a:spcAft>
                        <a:buClr>
                          <a:srgbClr val="000000"/>
                        </a:buClr>
                        <a:buSzPts val="1050"/>
                        <a:buFont typeface="Arial"/>
                        <a:buNone/>
                      </a:pPr>
                      <a:r>
                        <a:rPr lang="en-US" sz="1050" dirty="0"/>
                        <a:t>Requirements-driven Test Generation for Autonomous Vehicles with Machine Learning Components</a:t>
                      </a:r>
                      <a:endParaRPr sz="1050" u="none" strike="noStrike" cap="none" dirty="0"/>
                    </a:p>
                  </a:txBody>
                  <a:tcPr marL="91450" marR="91450" marT="45725" marB="45725"/>
                </a:tc>
                <a:tc>
                  <a:txBody>
                    <a:bodyPr/>
                    <a:lstStyle/>
                    <a:p>
                      <a:pPr marL="0" marR="0" lvl="0" indent="0" algn="just" rtl="0">
                        <a:lnSpc>
                          <a:spcPct val="100000"/>
                        </a:lnSpc>
                        <a:spcBef>
                          <a:spcPts val="0"/>
                        </a:spcBef>
                        <a:spcAft>
                          <a:spcPts val="0"/>
                        </a:spcAft>
                        <a:buClr>
                          <a:srgbClr val="000000"/>
                        </a:buClr>
                        <a:buSzPts val="1050"/>
                        <a:buFont typeface="Arial"/>
                        <a:buNone/>
                      </a:pPr>
                      <a:r>
                        <a:rPr lang="en-US" sz="1050" dirty="0"/>
                        <a:t>Highlighted the challenges of testing and debugging complex autonomous vehicle systems and emphasize the importance of a requirements-driven approach in the development process. They introduce the concept of using STL formulae to evaluate test cases and automatically identify cases that fail to meet the requirements.</a:t>
                      </a:r>
                    </a:p>
                  </a:txBody>
                  <a:tcPr marL="91450" marR="91450" marT="45725" marB="45725"/>
                </a:tc>
                <a:tc>
                  <a:txBody>
                    <a:bodyPr/>
                    <a:lstStyle/>
                    <a:p>
                      <a:pPr marL="0" marR="0" lvl="0" indent="0" algn="just" rtl="0">
                        <a:lnSpc>
                          <a:spcPct val="100000"/>
                        </a:lnSpc>
                        <a:spcBef>
                          <a:spcPts val="0"/>
                        </a:spcBef>
                        <a:spcAft>
                          <a:spcPts val="0"/>
                        </a:spcAft>
                        <a:buClr>
                          <a:srgbClr val="000000"/>
                        </a:buClr>
                        <a:buSzPts val="1050"/>
                        <a:buFont typeface="Arial"/>
                        <a:buNone/>
                      </a:pPr>
                      <a:r>
                        <a:rPr lang="en-US" sz="1050" dirty="0"/>
                        <a:t>This research gap focuses on developing advanced methods to generate test cases specifically tailored for autonomous vehicles that incorporate machine learning components. It emphasizes the need for techniques that can effectively evaluate the reliability and safety of these vehicles in real-world driving conditions.</a:t>
                      </a:r>
                      <a:endParaRPr sz="1050" u="none" strike="noStrike" cap="none" dirty="0"/>
                    </a:p>
                  </a:txBody>
                  <a:tcPr marL="91450" marR="91450" marT="45725" marB="45725"/>
                </a:tc>
                <a:extLst>
                  <a:ext uri="{0D108BD9-81ED-4DB2-BD59-A6C34878D82A}">
                    <a16:rowId xmlns:a16="http://schemas.microsoft.com/office/drawing/2014/main" val="10001"/>
                  </a:ext>
                </a:extLst>
              </a:tr>
              <a:tr h="298611">
                <a:tc>
                  <a:txBody>
                    <a:bodyPr/>
                    <a:lstStyle/>
                    <a:p>
                      <a:pPr marL="0" marR="0" lvl="0" indent="0" algn="just" rtl="0">
                        <a:lnSpc>
                          <a:spcPct val="100000"/>
                        </a:lnSpc>
                        <a:spcBef>
                          <a:spcPts val="0"/>
                        </a:spcBef>
                        <a:spcAft>
                          <a:spcPts val="0"/>
                        </a:spcAft>
                        <a:buClr>
                          <a:srgbClr val="000000"/>
                        </a:buClr>
                        <a:buSzPts val="1050"/>
                        <a:buFont typeface="Arial"/>
                        <a:buNone/>
                      </a:pPr>
                      <a:r>
                        <a:rPr lang="en-US" sz="1050" u="none" strike="noStrike" cap="none" dirty="0"/>
                        <a:t>12</a:t>
                      </a:r>
                      <a:endParaRPr sz="1050" u="none" strike="noStrike" cap="none" dirty="0"/>
                    </a:p>
                  </a:txBody>
                  <a:tcPr marL="91450" marR="91450" marT="45725" marB="45725"/>
                </a:tc>
                <a:tc>
                  <a:txBody>
                    <a:bodyPr/>
                    <a:lstStyle/>
                    <a:p>
                      <a:pPr marL="0" marR="0" lvl="0" indent="0" algn="just" rtl="0">
                        <a:lnSpc>
                          <a:spcPct val="100000"/>
                        </a:lnSpc>
                        <a:spcBef>
                          <a:spcPts val="0"/>
                        </a:spcBef>
                        <a:spcAft>
                          <a:spcPts val="0"/>
                        </a:spcAft>
                        <a:buClr>
                          <a:srgbClr val="000000"/>
                        </a:buClr>
                        <a:buSzPts val="1050"/>
                        <a:buFont typeface="Arial"/>
                        <a:buNone/>
                      </a:pPr>
                      <a:r>
                        <a:rPr lang="en-US" sz="1050" dirty="0" err="1"/>
                        <a:t>Yaguo</a:t>
                      </a:r>
                      <a:r>
                        <a:rPr lang="en-US" sz="1050" dirty="0"/>
                        <a:t> Lei, Bin Yang, </a:t>
                      </a:r>
                      <a:r>
                        <a:rPr lang="en-US" sz="1050" dirty="0" err="1"/>
                        <a:t>Xinwei</a:t>
                      </a:r>
                      <a:r>
                        <a:rPr lang="en-US" sz="1050" dirty="0"/>
                        <a:t> Jiang, IEEE, 2019</a:t>
                      </a:r>
                      <a:endParaRPr sz="1050" u="none" strike="noStrike" cap="none" dirty="0"/>
                    </a:p>
                  </a:txBody>
                  <a:tcPr marL="91450" marR="91450" marT="45725" marB="45725"/>
                </a:tc>
                <a:tc>
                  <a:txBody>
                    <a:bodyPr/>
                    <a:lstStyle/>
                    <a:p>
                      <a:pPr marL="0" marR="0" lvl="0" indent="0" algn="just" rtl="0">
                        <a:lnSpc>
                          <a:spcPct val="100000"/>
                        </a:lnSpc>
                        <a:spcBef>
                          <a:spcPts val="0"/>
                        </a:spcBef>
                        <a:spcAft>
                          <a:spcPts val="0"/>
                        </a:spcAft>
                        <a:buClr>
                          <a:srgbClr val="000000"/>
                        </a:buClr>
                        <a:buSzPts val="1050"/>
                        <a:buFont typeface="Arial"/>
                        <a:buNone/>
                      </a:pPr>
                      <a:r>
                        <a:rPr lang="en-US" sz="1050" dirty="0"/>
                        <a:t>Applications of machine learning to machine fault diagnosis: A review and roadmap</a:t>
                      </a:r>
                      <a:endParaRPr sz="1050" u="none" strike="noStrike" cap="none" dirty="0"/>
                    </a:p>
                  </a:txBody>
                  <a:tcPr marL="91450" marR="91450" marT="45725" marB="45725"/>
                </a:tc>
                <a:tc>
                  <a:txBody>
                    <a:bodyPr/>
                    <a:lstStyle/>
                    <a:p>
                      <a:pPr marL="0" marR="0" lvl="0" indent="0" algn="just" rtl="0">
                        <a:lnSpc>
                          <a:spcPct val="100000"/>
                        </a:lnSpc>
                        <a:spcBef>
                          <a:spcPts val="0"/>
                        </a:spcBef>
                        <a:spcAft>
                          <a:spcPts val="0"/>
                        </a:spcAft>
                        <a:buClr>
                          <a:srgbClr val="000000"/>
                        </a:buClr>
                        <a:buSzPts val="1050"/>
                        <a:buFont typeface="Arial"/>
                        <a:buNone/>
                      </a:pPr>
                      <a:r>
                        <a:rPr lang="en-US" sz="1050" u="none" strike="noStrike" cap="none" dirty="0"/>
                        <a:t>The research is in three periods: the past, where traditional machine learning theories were applied; the present, where deep learning has made significant advancements in IFD; and the future, which focuses on the potential applications of transfer learning to overcome limitations in engineering scenarios. Transfer learning aims to leverage knowledge learned from one or multiple diagnosis tasks and apply it to related but novel tasks. By transferring diagnosis knowledge, it becomes possible to overcome the scarcity of labeled samples in engineering scenarios.</a:t>
                      </a:r>
                    </a:p>
                  </a:txBody>
                  <a:tcPr marL="91450" marR="91450" marT="45725" marB="45725"/>
                </a:tc>
                <a:tc>
                  <a:txBody>
                    <a:bodyPr/>
                    <a:lstStyle/>
                    <a:p>
                      <a:pPr marL="0" marR="0" lvl="0" indent="0" algn="just" rtl="0">
                        <a:lnSpc>
                          <a:spcPct val="100000"/>
                        </a:lnSpc>
                        <a:spcBef>
                          <a:spcPts val="0"/>
                        </a:spcBef>
                        <a:spcAft>
                          <a:spcPts val="0"/>
                        </a:spcAft>
                        <a:buClr>
                          <a:srgbClr val="000000"/>
                        </a:buClr>
                        <a:buSzPts val="1050"/>
                        <a:buFont typeface="Arial"/>
                        <a:buNone/>
                      </a:pPr>
                      <a:r>
                        <a:rPr lang="en-US" sz="1050" dirty="0"/>
                        <a:t>The existing reviews typically cover publications up until 2017, while the number of publications in IFD has continued to increase rapidly in recent years. Therefore, this paper aims to fill these gaps by providing a systematic review of the development of IFD and presenting a roadmap for future directions.</a:t>
                      </a:r>
                      <a:endParaRPr sz="1050" u="none" strike="noStrike" cap="none" dirty="0"/>
                    </a:p>
                  </a:txBody>
                  <a:tcPr marL="91450" marR="91450" marT="45725" marB="45725"/>
                </a:tc>
                <a:extLst>
                  <a:ext uri="{0D108BD9-81ED-4DB2-BD59-A6C34878D82A}">
                    <a16:rowId xmlns:a16="http://schemas.microsoft.com/office/drawing/2014/main" val="10002"/>
                  </a:ext>
                </a:extLst>
              </a:tr>
            </a:tbl>
          </a:graphicData>
        </a:graphic>
      </p:graphicFrame>
      <p:sp>
        <p:nvSpPr>
          <p:cNvPr id="76" name="Google Shape;76;p12"/>
          <p:cNvSpPr txBox="1">
            <a:spLocks noGrp="1"/>
          </p:cNvSpPr>
          <p:nvPr>
            <p:ph type="title"/>
          </p:nvPr>
        </p:nvSpPr>
        <p:spPr>
          <a:xfrm>
            <a:off x="609600" y="614976"/>
            <a:ext cx="10972800" cy="802661"/>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2400"/>
              <a:buFont typeface="Arial"/>
              <a:buNone/>
            </a:pPr>
            <a:r>
              <a:rPr lang="en-US" sz="2400" dirty="0"/>
              <a:t>Literature Review</a:t>
            </a:r>
            <a:endParaRPr sz="2400" dirty="0"/>
          </a:p>
        </p:txBody>
      </p:sp>
    </p:spTree>
    <p:extLst>
      <p:ext uri="{BB962C8B-B14F-4D97-AF65-F5344CB8AC3E}">
        <p14:creationId xmlns:p14="http://schemas.microsoft.com/office/powerpoint/2010/main" val="28934564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graphicFrame>
        <p:nvGraphicFramePr>
          <p:cNvPr id="75" name="Google Shape;75;p12"/>
          <p:cNvGraphicFramePr/>
          <p:nvPr>
            <p:extLst>
              <p:ext uri="{D42A27DB-BD31-4B8C-83A1-F6EECF244321}">
                <p14:modId xmlns:p14="http://schemas.microsoft.com/office/powerpoint/2010/main" val="438785041"/>
              </p:ext>
            </p:extLst>
          </p:nvPr>
        </p:nvGraphicFramePr>
        <p:xfrm>
          <a:off x="352425" y="919925"/>
          <a:ext cx="11487150" cy="4800630"/>
        </p:xfrm>
        <a:graphic>
          <a:graphicData uri="http://schemas.openxmlformats.org/drawingml/2006/table">
            <a:tbl>
              <a:tblPr firstRow="1" bandRow="1">
                <a:noFill/>
                <a:tableStyleId>{4CF040E4-9980-4E2B-961A-5F4862535BD2}</a:tableStyleId>
              </a:tblPr>
              <a:tblGrid>
                <a:gridCol w="558403">
                  <a:extLst>
                    <a:ext uri="{9D8B030D-6E8A-4147-A177-3AD203B41FA5}">
                      <a16:colId xmlns:a16="http://schemas.microsoft.com/office/drawing/2014/main" val="20000"/>
                    </a:ext>
                  </a:extLst>
                </a:gridCol>
                <a:gridCol w="1934012">
                  <a:extLst>
                    <a:ext uri="{9D8B030D-6E8A-4147-A177-3AD203B41FA5}">
                      <a16:colId xmlns:a16="http://schemas.microsoft.com/office/drawing/2014/main" val="20001"/>
                    </a:ext>
                  </a:extLst>
                </a:gridCol>
                <a:gridCol w="3336041">
                  <a:extLst>
                    <a:ext uri="{9D8B030D-6E8A-4147-A177-3AD203B41FA5}">
                      <a16:colId xmlns:a16="http://schemas.microsoft.com/office/drawing/2014/main" val="20002"/>
                    </a:ext>
                  </a:extLst>
                </a:gridCol>
                <a:gridCol w="2951544">
                  <a:extLst>
                    <a:ext uri="{9D8B030D-6E8A-4147-A177-3AD203B41FA5}">
                      <a16:colId xmlns:a16="http://schemas.microsoft.com/office/drawing/2014/main" val="20003"/>
                    </a:ext>
                  </a:extLst>
                </a:gridCol>
                <a:gridCol w="2707150">
                  <a:extLst>
                    <a:ext uri="{9D8B030D-6E8A-4147-A177-3AD203B41FA5}">
                      <a16:colId xmlns:a16="http://schemas.microsoft.com/office/drawing/2014/main" val="20004"/>
                    </a:ext>
                  </a:extLst>
                </a:gridCol>
              </a:tblGrid>
              <a:tr h="390906">
                <a:tc>
                  <a:txBody>
                    <a:bodyPr/>
                    <a:lstStyle/>
                    <a:p>
                      <a:pPr marL="0" marR="0" lvl="0" indent="0" algn="just" rtl="0">
                        <a:lnSpc>
                          <a:spcPct val="100000"/>
                        </a:lnSpc>
                        <a:spcBef>
                          <a:spcPts val="0"/>
                        </a:spcBef>
                        <a:spcAft>
                          <a:spcPts val="0"/>
                        </a:spcAft>
                        <a:buClr>
                          <a:srgbClr val="000000"/>
                        </a:buClr>
                        <a:buSzPts val="1050"/>
                        <a:buFont typeface="Arial"/>
                        <a:buNone/>
                      </a:pPr>
                      <a:r>
                        <a:rPr lang="en-US" sz="1100" u="none" strike="noStrike" cap="none" dirty="0"/>
                        <a:t>Sr No</a:t>
                      </a:r>
                      <a:endParaRPr sz="1100" u="none" strike="noStrike" cap="none" dirty="0"/>
                    </a:p>
                  </a:txBody>
                  <a:tcPr marL="91450" marR="91450" marT="45725" marB="45725"/>
                </a:tc>
                <a:tc>
                  <a:txBody>
                    <a:bodyPr/>
                    <a:lstStyle/>
                    <a:p>
                      <a:pPr marL="0" marR="0" lvl="0" indent="0" algn="just" rtl="0">
                        <a:lnSpc>
                          <a:spcPct val="100000"/>
                        </a:lnSpc>
                        <a:spcBef>
                          <a:spcPts val="0"/>
                        </a:spcBef>
                        <a:spcAft>
                          <a:spcPts val="0"/>
                        </a:spcAft>
                        <a:buClr>
                          <a:srgbClr val="000000"/>
                        </a:buClr>
                        <a:buSzPts val="1050"/>
                        <a:buFont typeface="Arial"/>
                        <a:buNone/>
                      </a:pPr>
                      <a:r>
                        <a:rPr lang="en-US" sz="1100" u="none" strike="noStrike" cap="none"/>
                        <a:t>Author, Publisher, Year of publication</a:t>
                      </a:r>
                      <a:endParaRPr sz="1100" u="none" strike="noStrike" cap="none"/>
                    </a:p>
                  </a:txBody>
                  <a:tcPr marL="91450" marR="91450" marT="45725" marB="45725"/>
                </a:tc>
                <a:tc>
                  <a:txBody>
                    <a:bodyPr/>
                    <a:lstStyle/>
                    <a:p>
                      <a:pPr marL="0" marR="0" lvl="0" indent="0" algn="just" rtl="0">
                        <a:lnSpc>
                          <a:spcPct val="100000"/>
                        </a:lnSpc>
                        <a:spcBef>
                          <a:spcPts val="0"/>
                        </a:spcBef>
                        <a:spcAft>
                          <a:spcPts val="0"/>
                        </a:spcAft>
                        <a:buClr>
                          <a:srgbClr val="000000"/>
                        </a:buClr>
                        <a:buSzPts val="1050"/>
                        <a:buFont typeface="Arial"/>
                        <a:buNone/>
                      </a:pPr>
                      <a:r>
                        <a:rPr lang="en-US" sz="1100" u="none" strike="noStrike" cap="none"/>
                        <a:t>Title of the Article</a:t>
                      </a:r>
                      <a:endParaRPr sz="1100" u="none" strike="noStrike" cap="none"/>
                    </a:p>
                  </a:txBody>
                  <a:tcPr marL="91450" marR="91450" marT="45725" marB="45725"/>
                </a:tc>
                <a:tc>
                  <a:txBody>
                    <a:bodyPr/>
                    <a:lstStyle/>
                    <a:p>
                      <a:pPr marL="0" marR="0" lvl="0" indent="0" algn="just" rtl="0">
                        <a:lnSpc>
                          <a:spcPct val="100000"/>
                        </a:lnSpc>
                        <a:spcBef>
                          <a:spcPts val="0"/>
                        </a:spcBef>
                        <a:spcAft>
                          <a:spcPts val="0"/>
                        </a:spcAft>
                        <a:buClr>
                          <a:srgbClr val="000000"/>
                        </a:buClr>
                        <a:buSzPts val="1050"/>
                        <a:buFont typeface="Arial"/>
                        <a:buNone/>
                      </a:pPr>
                      <a:r>
                        <a:rPr lang="en-US" sz="1100" u="none" strike="noStrike" cap="none"/>
                        <a:t>Summary</a:t>
                      </a:r>
                      <a:endParaRPr sz="1100" u="none" strike="noStrike" cap="none"/>
                    </a:p>
                  </a:txBody>
                  <a:tcPr marL="91450" marR="91450" marT="45725" marB="45725"/>
                </a:tc>
                <a:tc>
                  <a:txBody>
                    <a:bodyPr/>
                    <a:lstStyle/>
                    <a:p>
                      <a:pPr marL="0" marR="0" lvl="0" indent="0" algn="just" rtl="0">
                        <a:lnSpc>
                          <a:spcPct val="100000"/>
                        </a:lnSpc>
                        <a:spcBef>
                          <a:spcPts val="0"/>
                        </a:spcBef>
                        <a:spcAft>
                          <a:spcPts val="0"/>
                        </a:spcAft>
                        <a:buClr>
                          <a:srgbClr val="000000"/>
                        </a:buClr>
                        <a:buSzPts val="1050"/>
                        <a:buFont typeface="Arial"/>
                        <a:buNone/>
                      </a:pPr>
                      <a:r>
                        <a:rPr lang="en-US" sz="1100" u="none" strike="noStrike" cap="none" dirty="0"/>
                        <a:t>Gap</a:t>
                      </a:r>
                      <a:endParaRPr sz="1100" u="none" strike="noStrike" cap="none" dirty="0"/>
                    </a:p>
                  </a:txBody>
                  <a:tcPr marL="91450" marR="91450" marT="45725" marB="45725"/>
                </a:tc>
                <a:extLst>
                  <a:ext uri="{0D108BD9-81ED-4DB2-BD59-A6C34878D82A}">
                    <a16:rowId xmlns:a16="http://schemas.microsoft.com/office/drawing/2014/main" val="10000"/>
                  </a:ext>
                </a:extLst>
              </a:tr>
              <a:tr h="175102">
                <a:tc>
                  <a:txBody>
                    <a:bodyPr/>
                    <a:lstStyle/>
                    <a:p>
                      <a:pPr marL="0" marR="0" lvl="0" indent="0" algn="just" rtl="0">
                        <a:lnSpc>
                          <a:spcPct val="100000"/>
                        </a:lnSpc>
                        <a:spcBef>
                          <a:spcPts val="0"/>
                        </a:spcBef>
                        <a:spcAft>
                          <a:spcPts val="0"/>
                        </a:spcAft>
                        <a:buClr>
                          <a:srgbClr val="000000"/>
                        </a:buClr>
                        <a:buSzPts val="1050"/>
                        <a:buFont typeface="Arial"/>
                        <a:buNone/>
                      </a:pPr>
                      <a:r>
                        <a:rPr lang="en-US" sz="1100" u="none" strike="noStrike" cap="none" dirty="0"/>
                        <a:t>13</a:t>
                      </a:r>
                      <a:endParaRPr sz="1100" u="none" strike="noStrike" cap="none" dirty="0"/>
                    </a:p>
                  </a:txBody>
                  <a:tcPr marL="91450" marR="91450" marT="45725" marB="45725"/>
                </a:tc>
                <a:tc>
                  <a:txBody>
                    <a:bodyPr/>
                    <a:lstStyle/>
                    <a:p>
                      <a:r>
                        <a:rPr lang="en-US" sz="1400" b="0" i="0" u="none" strike="noStrike" cap="none" dirty="0" err="1">
                          <a:solidFill>
                            <a:schemeClr val="dk1"/>
                          </a:solidFill>
                          <a:effectLst/>
                          <a:latin typeface="Arial"/>
                          <a:ea typeface="Arial"/>
                          <a:cs typeface="Arial"/>
                          <a:sym typeface="Arial"/>
                        </a:rPr>
                        <a:t>Rongjia</a:t>
                      </a:r>
                      <a:r>
                        <a:rPr lang="en-US" sz="1400" b="0" i="0" u="none" strike="noStrike" cap="none" dirty="0">
                          <a:solidFill>
                            <a:schemeClr val="dk1"/>
                          </a:solidFill>
                          <a:effectLst/>
                          <a:latin typeface="Arial"/>
                          <a:ea typeface="Arial"/>
                          <a:cs typeface="Arial"/>
                          <a:sym typeface="Arial"/>
                        </a:rPr>
                        <a:t> Song, Yihan </a:t>
                      </a:r>
                      <a:r>
                        <a:rPr lang="en-US" sz="1400" b="0" i="0" u="none" strike="noStrike" cap="none" dirty="0" err="1">
                          <a:solidFill>
                            <a:schemeClr val="dk1"/>
                          </a:solidFill>
                          <a:effectLst/>
                          <a:latin typeface="Arial"/>
                          <a:ea typeface="Arial"/>
                          <a:cs typeface="Arial"/>
                          <a:sym typeface="Arial"/>
                        </a:rPr>
                        <a:t>Xue</a:t>
                      </a:r>
                      <a:r>
                        <a:rPr lang="en-US" sz="1400" b="0" i="0" u="none" strike="noStrike" cap="none" dirty="0">
                          <a:solidFill>
                            <a:schemeClr val="dk1"/>
                          </a:solidFill>
                          <a:effectLst/>
                          <a:latin typeface="Arial"/>
                          <a:ea typeface="Arial"/>
                          <a:cs typeface="Arial"/>
                          <a:sym typeface="Arial"/>
                        </a:rPr>
                        <a:t>, Lei Huang, Jan </a:t>
                      </a:r>
                      <a:r>
                        <a:rPr lang="en-US" sz="1400" b="0" i="0" u="none" strike="noStrike" cap="none" dirty="0" err="1">
                          <a:solidFill>
                            <a:schemeClr val="dk1"/>
                          </a:solidFill>
                          <a:effectLst/>
                          <a:latin typeface="Arial"/>
                          <a:ea typeface="Arial"/>
                          <a:cs typeface="Arial"/>
                          <a:sym typeface="Arial"/>
                        </a:rPr>
                        <a:t>Vanthienen</a:t>
                      </a:r>
                      <a:endParaRPr lang="en-US" sz="1400" b="0" i="0" u="none" strike="noStrike" cap="none" dirty="0">
                        <a:solidFill>
                          <a:schemeClr val="dk1"/>
                        </a:solidFill>
                        <a:effectLst/>
                        <a:latin typeface="Arial"/>
                        <a:ea typeface="Arial"/>
                        <a:cs typeface="Arial"/>
                        <a:sym typeface="Arial"/>
                      </a:endParaRPr>
                    </a:p>
                    <a:p>
                      <a:r>
                        <a:rPr lang="en-US" sz="1400" b="0" i="1" u="none" strike="noStrike" cap="none" dirty="0">
                          <a:solidFill>
                            <a:schemeClr val="dk1"/>
                          </a:solidFill>
                          <a:effectLst/>
                          <a:latin typeface="Arial"/>
                          <a:ea typeface="Arial"/>
                          <a:cs typeface="Arial"/>
                          <a:sym typeface="Arial"/>
                        </a:rPr>
                        <a:t>International Conference on Logistics, Informatics and Service Science</a:t>
                      </a:r>
                      <a:endParaRPr lang="en-US" sz="1400" b="0" i="0" u="none" strike="noStrike" cap="none" dirty="0">
                        <a:solidFill>
                          <a:schemeClr val="dk1"/>
                        </a:solidFill>
                        <a:effectLst/>
                        <a:latin typeface="Arial"/>
                        <a:ea typeface="Arial"/>
                        <a:cs typeface="Arial"/>
                        <a:sym typeface="Arial"/>
                      </a:endParaRPr>
                    </a:p>
                    <a:p>
                      <a:r>
                        <a:rPr lang="en-US" sz="1400" b="0" i="0" u="none" strike="noStrike" cap="none" dirty="0">
                          <a:solidFill>
                            <a:schemeClr val="dk1"/>
                          </a:solidFill>
                          <a:effectLst/>
                          <a:latin typeface="Arial"/>
                          <a:ea typeface="Arial"/>
                          <a:cs typeface="Arial"/>
                          <a:sym typeface="Arial"/>
                        </a:rPr>
                        <a:t>2018</a:t>
                      </a:r>
                    </a:p>
                  </a:txBody>
                  <a:tcPr marL="91450" marR="91450" marT="45725" marB="45725"/>
                </a:tc>
                <a:tc>
                  <a:txBody>
                    <a:bodyPr/>
                    <a:lstStyle/>
                    <a:p>
                      <a:pPr marL="0" marR="0" lvl="0" indent="0" algn="just" rtl="0">
                        <a:lnSpc>
                          <a:spcPct val="100000"/>
                        </a:lnSpc>
                        <a:spcBef>
                          <a:spcPts val="0"/>
                        </a:spcBef>
                        <a:spcAft>
                          <a:spcPts val="0"/>
                        </a:spcAft>
                        <a:buClr>
                          <a:srgbClr val="000000"/>
                        </a:buClr>
                        <a:buSzPts val="1050"/>
                        <a:buFont typeface="Arial"/>
                        <a:buNone/>
                      </a:pPr>
                      <a:r>
                        <a:rPr lang="en-US" sz="1100" dirty="0"/>
                        <a:t>A Data-driven Fault Prediction Method for LNG Engine City Buses</a:t>
                      </a:r>
                      <a:endParaRPr sz="1100" u="none" strike="noStrike" cap="none" dirty="0"/>
                    </a:p>
                  </a:txBody>
                  <a:tcPr marL="91450" marR="91450" marT="45725" marB="45725"/>
                </a:tc>
                <a:tc>
                  <a:txBody>
                    <a:bodyPr/>
                    <a:lstStyle/>
                    <a:p>
                      <a:pPr marL="0" marR="0" lvl="0" indent="0" algn="just" rtl="0">
                        <a:lnSpc>
                          <a:spcPct val="100000"/>
                        </a:lnSpc>
                        <a:spcBef>
                          <a:spcPts val="0"/>
                        </a:spcBef>
                        <a:spcAft>
                          <a:spcPts val="0"/>
                        </a:spcAft>
                        <a:buClr>
                          <a:srgbClr val="000000"/>
                        </a:buClr>
                        <a:buSzPts val="1050"/>
                        <a:buFont typeface="Arial"/>
                        <a:buNone/>
                      </a:pPr>
                      <a:r>
                        <a:rPr lang="en-US" sz="1100" b="0" i="0" u="none" strike="noStrike" cap="none" dirty="0">
                          <a:solidFill>
                            <a:schemeClr val="dk1"/>
                          </a:solidFill>
                          <a:effectLst/>
                          <a:latin typeface="Arial"/>
                          <a:ea typeface="Arial"/>
                          <a:cs typeface="Arial"/>
                          <a:sym typeface="Arial"/>
                        </a:rPr>
                        <a:t>This paper presents a data-driven approach using rough set theory and Random Forest algorithm to predict engine faults in LNG city buses. The experimental results show that the predictive model is effective, with precision, recall, and F1-score all above 80%.</a:t>
                      </a:r>
                      <a:endParaRPr lang="en-US" sz="1100" dirty="0"/>
                    </a:p>
                  </a:txBody>
                  <a:tcPr marL="91450" marR="91450" marT="45725" marB="45725"/>
                </a:tc>
                <a:tc>
                  <a:txBody>
                    <a:bodyPr/>
                    <a:lstStyle/>
                    <a:p>
                      <a:pPr marL="0" marR="0" lvl="0" indent="0" algn="just" rtl="0">
                        <a:lnSpc>
                          <a:spcPct val="100000"/>
                        </a:lnSpc>
                        <a:spcBef>
                          <a:spcPts val="0"/>
                        </a:spcBef>
                        <a:spcAft>
                          <a:spcPts val="0"/>
                        </a:spcAft>
                        <a:buClr>
                          <a:srgbClr val="000000"/>
                        </a:buClr>
                        <a:buSzPts val="1050"/>
                        <a:buFont typeface="Arial"/>
                        <a:buNone/>
                      </a:pPr>
                      <a:r>
                        <a:rPr lang="en-US" sz="1100" b="0" i="0" u="none" strike="noStrike" cap="none" dirty="0">
                          <a:solidFill>
                            <a:schemeClr val="dk1"/>
                          </a:solidFill>
                          <a:effectLst/>
                          <a:latin typeface="Arial"/>
                          <a:ea typeface="Arial"/>
                          <a:cs typeface="Arial"/>
                          <a:sym typeface="Arial"/>
                        </a:rPr>
                        <a:t>ne research gap in this paper is the lack of comparison with other machine learning algorithms for constructing the predictive model. While the Random Forest algorithm is shown to be effective in predicting engine faults in LNG city buses, it would be valuable to compare its performance with other algorithms such as Support Vector Machines or Neural Networks to determine the most accurate and efficient approach for fault prediction</a:t>
                      </a:r>
                      <a:endParaRPr sz="1100" u="none" strike="noStrike" cap="none" dirty="0"/>
                    </a:p>
                  </a:txBody>
                  <a:tcPr marL="91450" marR="91450" marT="45725" marB="45725"/>
                </a:tc>
                <a:extLst>
                  <a:ext uri="{0D108BD9-81ED-4DB2-BD59-A6C34878D82A}">
                    <a16:rowId xmlns:a16="http://schemas.microsoft.com/office/drawing/2014/main" val="10001"/>
                  </a:ext>
                </a:extLst>
              </a:tr>
              <a:tr h="352298">
                <a:tc>
                  <a:txBody>
                    <a:bodyPr/>
                    <a:lstStyle/>
                    <a:p>
                      <a:pPr marL="0" marR="0" lvl="0" indent="0" algn="just" rtl="0">
                        <a:lnSpc>
                          <a:spcPct val="100000"/>
                        </a:lnSpc>
                        <a:spcBef>
                          <a:spcPts val="0"/>
                        </a:spcBef>
                        <a:spcAft>
                          <a:spcPts val="0"/>
                        </a:spcAft>
                        <a:buClr>
                          <a:srgbClr val="000000"/>
                        </a:buClr>
                        <a:buSzPts val="1050"/>
                        <a:buFont typeface="Arial"/>
                        <a:buNone/>
                      </a:pPr>
                      <a:r>
                        <a:rPr lang="en-US" sz="1100" u="none" strike="noStrike" cap="none" dirty="0"/>
                        <a:t>14</a:t>
                      </a:r>
                      <a:endParaRPr sz="1100" u="none" strike="noStrike" cap="none" dirty="0"/>
                    </a:p>
                  </a:txBody>
                  <a:tcPr marL="91450" marR="91450" marT="45725" marB="45725"/>
                </a:tc>
                <a:tc>
                  <a:txBody>
                    <a:bodyPr/>
                    <a:lstStyle/>
                    <a:p>
                      <a:pPr marL="0" marR="0" lvl="0" indent="0" algn="just" rtl="0">
                        <a:lnSpc>
                          <a:spcPct val="100000"/>
                        </a:lnSpc>
                        <a:spcBef>
                          <a:spcPts val="0"/>
                        </a:spcBef>
                        <a:spcAft>
                          <a:spcPts val="0"/>
                        </a:spcAft>
                        <a:buClr>
                          <a:srgbClr val="000000"/>
                        </a:buClr>
                        <a:buSzPts val="1050"/>
                        <a:buFont typeface="Arial"/>
                        <a:buNone/>
                      </a:pPr>
                      <a:r>
                        <a:rPr lang="en-US" sz="1400" b="0" i="0" u="none" strike="noStrike" cap="none" dirty="0" err="1">
                          <a:solidFill>
                            <a:schemeClr val="dk1"/>
                          </a:solidFill>
                          <a:effectLst/>
                          <a:latin typeface="Arial"/>
                          <a:ea typeface="Arial"/>
                          <a:cs typeface="Arial"/>
                          <a:sym typeface="Arial"/>
                        </a:rPr>
                        <a:t>Setu</a:t>
                      </a:r>
                      <a:r>
                        <a:rPr lang="en-US" sz="1400" b="0" i="0" u="none" strike="noStrike" cap="none" dirty="0">
                          <a:solidFill>
                            <a:schemeClr val="dk1"/>
                          </a:solidFill>
                          <a:effectLst/>
                          <a:latin typeface="Arial"/>
                          <a:ea typeface="Arial"/>
                          <a:cs typeface="Arial"/>
                          <a:sym typeface="Arial"/>
                        </a:rPr>
                        <a:t> Madhavi </a:t>
                      </a:r>
                      <a:r>
                        <a:rPr lang="en-US" sz="1400" b="0" i="0" u="none" strike="noStrike" cap="none" dirty="0" err="1">
                          <a:solidFill>
                            <a:schemeClr val="dk1"/>
                          </a:solidFill>
                          <a:effectLst/>
                          <a:latin typeface="Arial"/>
                          <a:ea typeface="Arial"/>
                          <a:cs typeface="Arial"/>
                          <a:sym typeface="Arial"/>
                        </a:rPr>
                        <a:t>Namburu</a:t>
                      </a:r>
                      <a:r>
                        <a:rPr lang="en-US" sz="1400" b="0" i="0" u="none" strike="noStrike" cap="none" dirty="0">
                          <a:solidFill>
                            <a:schemeClr val="dk1"/>
                          </a:solidFill>
                          <a:effectLst/>
                          <a:latin typeface="Arial"/>
                          <a:ea typeface="Arial"/>
                          <a:cs typeface="Arial"/>
                          <a:sym typeface="Arial"/>
                        </a:rPr>
                        <a:t>, </a:t>
                      </a:r>
                      <a:r>
                        <a:rPr lang="en-US" sz="1400" b="0" i="0" u="none" strike="noStrike" cap="none" dirty="0" err="1">
                          <a:solidFill>
                            <a:schemeClr val="dk1"/>
                          </a:solidFill>
                          <a:effectLst/>
                          <a:latin typeface="Arial"/>
                          <a:ea typeface="Arial"/>
                          <a:cs typeface="Arial"/>
                          <a:sym typeface="Arial"/>
                        </a:rPr>
                        <a:t>Shunsuke</a:t>
                      </a:r>
                      <a:r>
                        <a:rPr lang="en-US" sz="1400" b="0" i="0" u="none" strike="noStrike" cap="none" dirty="0">
                          <a:solidFill>
                            <a:schemeClr val="dk1"/>
                          </a:solidFill>
                          <a:effectLst/>
                          <a:latin typeface="Arial"/>
                          <a:ea typeface="Arial"/>
                          <a:cs typeface="Arial"/>
                          <a:sym typeface="Arial"/>
                        </a:rPr>
                        <a:t> </a:t>
                      </a:r>
                      <a:r>
                        <a:rPr lang="en-US" sz="1400" b="0" i="0" u="none" strike="noStrike" cap="none" dirty="0" err="1">
                          <a:solidFill>
                            <a:schemeClr val="dk1"/>
                          </a:solidFill>
                          <a:effectLst/>
                          <a:latin typeface="Arial"/>
                          <a:ea typeface="Arial"/>
                          <a:cs typeface="Arial"/>
                          <a:sym typeface="Arial"/>
                        </a:rPr>
                        <a:t>Chigusa</a:t>
                      </a:r>
                      <a:r>
                        <a:rPr lang="en-US" sz="1400" b="0" i="0" u="none" strike="noStrike" cap="none" dirty="0">
                          <a:solidFill>
                            <a:schemeClr val="dk1"/>
                          </a:solidFill>
                          <a:effectLst/>
                          <a:latin typeface="Arial"/>
                          <a:ea typeface="Arial"/>
                          <a:cs typeface="Arial"/>
                          <a:sym typeface="Arial"/>
                        </a:rPr>
                        <a:t>, </a:t>
                      </a:r>
                      <a:r>
                        <a:rPr lang="en-US" sz="1400" b="0" i="0" u="none" strike="noStrike" cap="none" dirty="0" err="1">
                          <a:solidFill>
                            <a:schemeClr val="dk1"/>
                          </a:solidFill>
                          <a:effectLst/>
                          <a:latin typeface="Arial"/>
                          <a:ea typeface="Arial"/>
                          <a:cs typeface="Arial"/>
                          <a:sym typeface="Arial"/>
                        </a:rPr>
                        <a:t>Danil</a:t>
                      </a:r>
                      <a:r>
                        <a:rPr lang="en-US" sz="1400" b="0" i="0" u="none" strike="noStrike" cap="none" dirty="0">
                          <a:solidFill>
                            <a:schemeClr val="dk1"/>
                          </a:solidFill>
                          <a:effectLst/>
                          <a:latin typeface="Arial"/>
                          <a:ea typeface="Arial"/>
                          <a:cs typeface="Arial"/>
                          <a:sym typeface="Arial"/>
                        </a:rPr>
                        <a:t> Prokhorov, Liu </a:t>
                      </a:r>
                      <a:r>
                        <a:rPr lang="en-US" sz="1400" b="0" i="0" u="none" strike="noStrike" cap="none" dirty="0" err="1">
                          <a:solidFill>
                            <a:schemeClr val="dk1"/>
                          </a:solidFill>
                          <a:effectLst/>
                          <a:latin typeface="Arial"/>
                          <a:ea typeface="Arial"/>
                          <a:cs typeface="Arial"/>
                          <a:sym typeface="Arial"/>
                        </a:rPr>
                        <a:t>Qiao</a:t>
                      </a:r>
                      <a:r>
                        <a:rPr lang="en-US" sz="1400" b="0" i="0" u="none" strike="noStrike" cap="none" dirty="0">
                          <a:solidFill>
                            <a:schemeClr val="dk1"/>
                          </a:solidFill>
                          <a:effectLst/>
                          <a:latin typeface="Arial"/>
                          <a:ea typeface="Arial"/>
                          <a:cs typeface="Arial"/>
                          <a:sym typeface="Arial"/>
                        </a:rPr>
                        <a:t>, </a:t>
                      </a:r>
                      <a:r>
                        <a:rPr lang="en-US" sz="1400" b="0" i="0" u="none" strike="noStrike" cap="none" dirty="0" err="1">
                          <a:solidFill>
                            <a:schemeClr val="dk1"/>
                          </a:solidFill>
                          <a:effectLst/>
                          <a:latin typeface="Arial"/>
                          <a:ea typeface="Arial"/>
                          <a:cs typeface="Arial"/>
                          <a:sym typeface="Arial"/>
                        </a:rPr>
                        <a:t>Kihoon</a:t>
                      </a:r>
                      <a:r>
                        <a:rPr lang="en-US" sz="1400" b="0" i="0" u="none" strike="noStrike" cap="none" dirty="0">
                          <a:solidFill>
                            <a:schemeClr val="dk1"/>
                          </a:solidFill>
                          <a:effectLst/>
                          <a:latin typeface="Arial"/>
                          <a:ea typeface="Arial"/>
                          <a:cs typeface="Arial"/>
                          <a:sym typeface="Arial"/>
                        </a:rPr>
                        <a:t> Choi, </a:t>
                      </a:r>
                      <a:r>
                        <a:rPr lang="en-US" sz="1400" b="0" i="0" u="none" strike="noStrike" cap="none" dirty="0" err="1">
                          <a:solidFill>
                            <a:schemeClr val="dk1"/>
                          </a:solidFill>
                          <a:effectLst/>
                          <a:latin typeface="Arial"/>
                          <a:ea typeface="Arial"/>
                          <a:cs typeface="Arial"/>
                          <a:sym typeface="Arial"/>
                        </a:rPr>
                        <a:t>Krishna</a:t>
                      </a:r>
                      <a:r>
                        <a:rPr lang="en-US" sz="1100" dirty="0" err="1"/>
                        <a:t>Pattipati</a:t>
                      </a:r>
                      <a:r>
                        <a:rPr lang="en-US" sz="1100" dirty="0"/>
                        <a:t>, IEEE 2017</a:t>
                      </a:r>
                      <a:endParaRPr sz="1100" u="none" strike="noStrike" cap="none" dirty="0"/>
                    </a:p>
                  </a:txBody>
                  <a:tcPr marL="91450" marR="91450" marT="45725" marB="45725"/>
                </a:tc>
                <a:tc>
                  <a:txBody>
                    <a:bodyPr/>
                    <a:lstStyle/>
                    <a:p>
                      <a:pPr marL="0" marR="0" lvl="0" indent="0" algn="just" rtl="0">
                        <a:lnSpc>
                          <a:spcPct val="100000"/>
                        </a:lnSpc>
                        <a:spcBef>
                          <a:spcPts val="0"/>
                        </a:spcBef>
                        <a:spcAft>
                          <a:spcPts val="0"/>
                        </a:spcAft>
                        <a:buClr>
                          <a:srgbClr val="000000"/>
                        </a:buClr>
                        <a:buSzPts val="1050"/>
                        <a:buFont typeface="Arial"/>
                        <a:buNone/>
                      </a:pPr>
                      <a:r>
                        <a:rPr lang="en-US" sz="1100" dirty="0"/>
                        <a:t>Application of an Effective Data-Driven Approach to Realtime Fault Diagnosis in Automotive Engine</a:t>
                      </a:r>
                      <a:endParaRPr sz="1100" u="none" strike="noStrike" cap="none" dirty="0"/>
                    </a:p>
                  </a:txBody>
                  <a:tcPr marL="91450" marR="91450" marT="45725" marB="45725"/>
                </a:tc>
                <a:tc>
                  <a:txBody>
                    <a:bodyPr/>
                    <a:lstStyle/>
                    <a:p>
                      <a:pPr marL="0" marR="0" lvl="0" indent="0" algn="just" rtl="0">
                        <a:lnSpc>
                          <a:spcPct val="100000"/>
                        </a:lnSpc>
                        <a:spcBef>
                          <a:spcPts val="0"/>
                        </a:spcBef>
                        <a:spcAft>
                          <a:spcPts val="0"/>
                        </a:spcAft>
                        <a:buClr>
                          <a:srgbClr val="000000"/>
                        </a:buClr>
                        <a:buSzPts val="1050"/>
                        <a:buFont typeface="Arial"/>
                        <a:buNone/>
                      </a:pPr>
                      <a:r>
                        <a:rPr lang="en-US" sz="1100" b="0" i="0" u="none" strike="noStrike" cap="none" dirty="0">
                          <a:solidFill>
                            <a:schemeClr val="dk1"/>
                          </a:solidFill>
                          <a:effectLst/>
                          <a:latin typeface="Arial"/>
                          <a:ea typeface="Arial"/>
                          <a:cs typeface="Arial"/>
                          <a:sym typeface="Arial"/>
                        </a:rPr>
                        <a:t>This paper presents a data-driven approach for fault diagnosis in automotive engines using statistical hypothesis tests, wavelet-based preprocessing, and pattern recognition techniques. The approach achieves high diagnostic accuracy and has potential for real-time application. The paper also discusses related research papers and publications on automotive diagnostics.</a:t>
                      </a:r>
                      <a:endParaRPr lang="en-US" sz="1100" u="none" strike="noStrike" cap="none" dirty="0"/>
                    </a:p>
                  </a:txBody>
                  <a:tcPr marL="91450" marR="91450" marT="45725" marB="45725"/>
                </a:tc>
                <a:tc>
                  <a:txBody>
                    <a:bodyPr/>
                    <a:lstStyle/>
                    <a:p>
                      <a:pPr marL="0" marR="0" lvl="0" indent="0" algn="just" rtl="0">
                        <a:lnSpc>
                          <a:spcPct val="100000"/>
                        </a:lnSpc>
                        <a:spcBef>
                          <a:spcPts val="0"/>
                        </a:spcBef>
                        <a:spcAft>
                          <a:spcPts val="0"/>
                        </a:spcAft>
                        <a:buClr>
                          <a:srgbClr val="000000"/>
                        </a:buClr>
                        <a:buSzPts val="1050"/>
                        <a:buFont typeface="Arial"/>
                        <a:buNone/>
                      </a:pPr>
                      <a:r>
                        <a:rPr lang="en-US" sz="1100" b="0" i="0" u="none" strike="noStrike" cap="none" dirty="0">
                          <a:solidFill>
                            <a:schemeClr val="dk1"/>
                          </a:solidFill>
                          <a:effectLst/>
                          <a:latin typeface="Arial"/>
                          <a:ea typeface="Arial"/>
                          <a:cs typeface="Arial"/>
                          <a:sym typeface="Arial"/>
                        </a:rPr>
                        <a:t>One potential research gap in this paper is the lack of investigation into the performance of the proposed data-driven approach on a larger-scale dataset. While the approach is demonstrated on a dataset of modest size, it would be valuable to assess its effectiveness and scalability on a larger dataset to determine its applicability for real-world automotive engine diagnostics. This would provide further insights into the approach's performance and potential limitations.</a:t>
                      </a:r>
                      <a:endParaRPr sz="1100" u="none" strike="noStrike" cap="none" dirty="0"/>
                    </a:p>
                  </a:txBody>
                  <a:tcPr marL="91450" marR="91450" marT="45725" marB="45725"/>
                </a:tc>
                <a:extLst>
                  <a:ext uri="{0D108BD9-81ED-4DB2-BD59-A6C34878D82A}">
                    <a16:rowId xmlns:a16="http://schemas.microsoft.com/office/drawing/2014/main" val="10002"/>
                  </a:ext>
                </a:extLst>
              </a:tr>
            </a:tbl>
          </a:graphicData>
        </a:graphic>
      </p:graphicFrame>
      <p:sp>
        <p:nvSpPr>
          <p:cNvPr id="76" name="Google Shape;76;p12"/>
          <p:cNvSpPr txBox="1">
            <a:spLocks noGrp="1"/>
          </p:cNvSpPr>
          <p:nvPr>
            <p:ph type="title"/>
          </p:nvPr>
        </p:nvSpPr>
        <p:spPr>
          <a:xfrm>
            <a:off x="609600" y="117264"/>
            <a:ext cx="10972800" cy="802661"/>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2400"/>
              <a:buFont typeface="Arial"/>
              <a:buNone/>
            </a:pPr>
            <a:r>
              <a:rPr lang="en-US" sz="2400" dirty="0"/>
              <a:t>Literature Review</a:t>
            </a:r>
            <a:endParaRPr sz="2400" dirty="0"/>
          </a:p>
        </p:txBody>
      </p:sp>
    </p:spTree>
    <p:extLst>
      <p:ext uri="{BB962C8B-B14F-4D97-AF65-F5344CB8AC3E}">
        <p14:creationId xmlns:p14="http://schemas.microsoft.com/office/powerpoint/2010/main" val="12700183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graphicFrame>
        <p:nvGraphicFramePr>
          <p:cNvPr id="75" name="Google Shape;75;p12"/>
          <p:cNvGraphicFramePr/>
          <p:nvPr>
            <p:extLst>
              <p:ext uri="{D42A27DB-BD31-4B8C-83A1-F6EECF244321}">
                <p14:modId xmlns:p14="http://schemas.microsoft.com/office/powerpoint/2010/main" val="4206258466"/>
              </p:ext>
            </p:extLst>
          </p:nvPr>
        </p:nvGraphicFramePr>
        <p:xfrm>
          <a:off x="352425" y="908351"/>
          <a:ext cx="11487150" cy="5394990"/>
        </p:xfrm>
        <a:graphic>
          <a:graphicData uri="http://schemas.openxmlformats.org/drawingml/2006/table">
            <a:tbl>
              <a:tblPr firstRow="1" bandRow="1">
                <a:noFill/>
                <a:tableStyleId>{4CF040E4-9980-4E2B-961A-5F4862535BD2}</a:tableStyleId>
              </a:tblPr>
              <a:tblGrid>
                <a:gridCol w="558403">
                  <a:extLst>
                    <a:ext uri="{9D8B030D-6E8A-4147-A177-3AD203B41FA5}">
                      <a16:colId xmlns:a16="http://schemas.microsoft.com/office/drawing/2014/main" val="20000"/>
                    </a:ext>
                  </a:extLst>
                </a:gridCol>
                <a:gridCol w="1890245">
                  <a:extLst>
                    <a:ext uri="{9D8B030D-6E8A-4147-A177-3AD203B41FA5}">
                      <a16:colId xmlns:a16="http://schemas.microsoft.com/office/drawing/2014/main" val="20001"/>
                    </a:ext>
                  </a:extLst>
                </a:gridCol>
                <a:gridCol w="2037145">
                  <a:extLst>
                    <a:ext uri="{9D8B030D-6E8A-4147-A177-3AD203B41FA5}">
                      <a16:colId xmlns:a16="http://schemas.microsoft.com/office/drawing/2014/main" val="20002"/>
                    </a:ext>
                  </a:extLst>
                </a:gridCol>
                <a:gridCol w="3611301">
                  <a:extLst>
                    <a:ext uri="{9D8B030D-6E8A-4147-A177-3AD203B41FA5}">
                      <a16:colId xmlns:a16="http://schemas.microsoft.com/office/drawing/2014/main" val="20003"/>
                    </a:ext>
                  </a:extLst>
                </a:gridCol>
                <a:gridCol w="3390056">
                  <a:extLst>
                    <a:ext uri="{9D8B030D-6E8A-4147-A177-3AD203B41FA5}">
                      <a16:colId xmlns:a16="http://schemas.microsoft.com/office/drawing/2014/main" val="20004"/>
                    </a:ext>
                  </a:extLst>
                </a:gridCol>
              </a:tblGrid>
              <a:tr h="390906">
                <a:tc>
                  <a:txBody>
                    <a:bodyPr/>
                    <a:lstStyle/>
                    <a:p>
                      <a:pPr marL="0" marR="0" lvl="0" indent="0" algn="just" rtl="0">
                        <a:lnSpc>
                          <a:spcPct val="100000"/>
                        </a:lnSpc>
                        <a:spcBef>
                          <a:spcPts val="0"/>
                        </a:spcBef>
                        <a:spcAft>
                          <a:spcPts val="0"/>
                        </a:spcAft>
                        <a:buClr>
                          <a:srgbClr val="000000"/>
                        </a:buClr>
                        <a:buSzPts val="1050"/>
                        <a:buFont typeface="Arial"/>
                        <a:buNone/>
                      </a:pPr>
                      <a:r>
                        <a:rPr lang="en-US" sz="1400" u="none" strike="noStrike" cap="none" dirty="0"/>
                        <a:t>Sr No</a:t>
                      </a:r>
                      <a:endParaRPr sz="1400" u="none" strike="noStrike" cap="none" dirty="0"/>
                    </a:p>
                  </a:txBody>
                  <a:tcPr marL="91450" marR="91450" marT="45725" marB="45725"/>
                </a:tc>
                <a:tc>
                  <a:txBody>
                    <a:bodyPr/>
                    <a:lstStyle/>
                    <a:p>
                      <a:pPr marL="0" marR="0" lvl="0" indent="0" algn="just" rtl="0">
                        <a:lnSpc>
                          <a:spcPct val="100000"/>
                        </a:lnSpc>
                        <a:spcBef>
                          <a:spcPts val="0"/>
                        </a:spcBef>
                        <a:spcAft>
                          <a:spcPts val="0"/>
                        </a:spcAft>
                        <a:buClr>
                          <a:srgbClr val="000000"/>
                        </a:buClr>
                        <a:buSzPts val="1050"/>
                        <a:buFont typeface="Arial"/>
                        <a:buNone/>
                      </a:pPr>
                      <a:r>
                        <a:rPr lang="en-US" sz="1400" u="none" strike="noStrike" cap="none"/>
                        <a:t>Author, Publisher, Year of publication</a:t>
                      </a:r>
                      <a:endParaRPr sz="1400" u="none" strike="noStrike" cap="none"/>
                    </a:p>
                  </a:txBody>
                  <a:tcPr marL="91450" marR="91450" marT="45725" marB="45725"/>
                </a:tc>
                <a:tc>
                  <a:txBody>
                    <a:bodyPr/>
                    <a:lstStyle/>
                    <a:p>
                      <a:pPr marL="0" marR="0" lvl="0" indent="0" algn="just" rtl="0">
                        <a:lnSpc>
                          <a:spcPct val="100000"/>
                        </a:lnSpc>
                        <a:spcBef>
                          <a:spcPts val="0"/>
                        </a:spcBef>
                        <a:spcAft>
                          <a:spcPts val="0"/>
                        </a:spcAft>
                        <a:buClr>
                          <a:srgbClr val="000000"/>
                        </a:buClr>
                        <a:buSzPts val="1050"/>
                        <a:buFont typeface="Arial"/>
                        <a:buNone/>
                      </a:pPr>
                      <a:r>
                        <a:rPr lang="en-US" sz="1400" u="none" strike="noStrike" cap="none"/>
                        <a:t>Title of the Article</a:t>
                      </a:r>
                      <a:endParaRPr sz="1400" u="none" strike="noStrike" cap="none"/>
                    </a:p>
                  </a:txBody>
                  <a:tcPr marL="91450" marR="91450" marT="45725" marB="45725"/>
                </a:tc>
                <a:tc>
                  <a:txBody>
                    <a:bodyPr/>
                    <a:lstStyle/>
                    <a:p>
                      <a:pPr marL="0" marR="0" lvl="0" indent="0" algn="just" rtl="0">
                        <a:lnSpc>
                          <a:spcPct val="100000"/>
                        </a:lnSpc>
                        <a:spcBef>
                          <a:spcPts val="0"/>
                        </a:spcBef>
                        <a:spcAft>
                          <a:spcPts val="0"/>
                        </a:spcAft>
                        <a:buClr>
                          <a:srgbClr val="000000"/>
                        </a:buClr>
                        <a:buSzPts val="1050"/>
                        <a:buFont typeface="Arial"/>
                        <a:buNone/>
                      </a:pPr>
                      <a:r>
                        <a:rPr lang="en-US" sz="1400" u="none" strike="noStrike" cap="none"/>
                        <a:t>Summary</a:t>
                      </a:r>
                      <a:endParaRPr sz="1400" u="none" strike="noStrike" cap="none"/>
                    </a:p>
                  </a:txBody>
                  <a:tcPr marL="91450" marR="91450" marT="45725" marB="45725"/>
                </a:tc>
                <a:tc>
                  <a:txBody>
                    <a:bodyPr/>
                    <a:lstStyle/>
                    <a:p>
                      <a:pPr marL="0" marR="0" lvl="0" indent="0" algn="just" rtl="0">
                        <a:lnSpc>
                          <a:spcPct val="100000"/>
                        </a:lnSpc>
                        <a:spcBef>
                          <a:spcPts val="0"/>
                        </a:spcBef>
                        <a:spcAft>
                          <a:spcPts val="0"/>
                        </a:spcAft>
                        <a:buClr>
                          <a:srgbClr val="000000"/>
                        </a:buClr>
                        <a:buSzPts val="1050"/>
                        <a:buFont typeface="Arial"/>
                        <a:buNone/>
                      </a:pPr>
                      <a:r>
                        <a:rPr lang="en-US" sz="1400" u="none" strike="noStrike" cap="none" dirty="0"/>
                        <a:t>Gap</a:t>
                      </a:r>
                      <a:endParaRPr sz="1400" u="none" strike="noStrike" cap="none" dirty="0"/>
                    </a:p>
                  </a:txBody>
                  <a:tcPr marL="91450" marR="91450" marT="45725" marB="45725"/>
                </a:tc>
                <a:extLst>
                  <a:ext uri="{0D108BD9-81ED-4DB2-BD59-A6C34878D82A}">
                    <a16:rowId xmlns:a16="http://schemas.microsoft.com/office/drawing/2014/main" val="10000"/>
                  </a:ext>
                </a:extLst>
              </a:tr>
              <a:tr h="352298">
                <a:tc>
                  <a:txBody>
                    <a:bodyPr/>
                    <a:lstStyle/>
                    <a:p>
                      <a:pPr marL="0" marR="0" lvl="0" indent="0" algn="just" rtl="0">
                        <a:lnSpc>
                          <a:spcPct val="100000"/>
                        </a:lnSpc>
                        <a:spcBef>
                          <a:spcPts val="0"/>
                        </a:spcBef>
                        <a:spcAft>
                          <a:spcPts val="0"/>
                        </a:spcAft>
                        <a:buClr>
                          <a:srgbClr val="000000"/>
                        </a:buClr>
                        <a:buSzPts val="1050"/>
                        <a:buFont typeface="Arial"/>
                        <a:buNone/>
                      </a:pPr>
                      <a:r>
                        <a:rPr lang="en-US" sz="1400" u="none" strike="noStrike" cap="none" dirty="0"/>
                        <a:t>15</a:t>
                      </a:r>
                      <a:endParaRPr sz="1400" u="none" strike="noStrike" cap="none" dirty="0"/>
                    </a:p>
                  </a:txBody>
                  <a:tcPr marL="91450" marR="91450" marT="45725" marB="45725"/>
                </a:tc>
                <a:tc>
                  <a:txBody>
                    <a:bodyPr/>
                    <a:lstStyle/>
                    <a:p>
                      <a:r>
                        <a:rPr lang="en-US" sz="1400" b="0" i="0" u="none" strike="noStrike" cap="none" dirty="0">
                          <a:solidFill>
                            <a:schemeClr val="dk1"/>
                          </a:solidFill>
                          <a:effectLst/>
                          <a:latin typeface="Arial"/>
                          <a:ea typeface="Arial"/>
                          <a:cs typeface="Arial"/>
                          <a:sym typeface="Arial"/>
                        </a:rPr>
                        <a:t>Rui </a:t>
                      </a:r>
                      <a:r>
                        <a:rPr lang="en-US" sz="1400" b="0" i="0" u="none" strike="noStrike" cap="none" dirty="0" err="1">
                          <a:solidFill>
                            <a:schemeClr val="dk1"/>
                          </a:solidFill>
                          <a:effectLst/>
                          <a:latin typeface="Arial"/>
                          <a:ea typeface="Arial"/>
                          <a:cs typeface="Arial"/>
                          <a:sym typeface="Arial"/>
                        </a:rPr>
                        <a:t>Xiong</a:t>
                      </a:r>
                      <a:r>
                        <a:rPr lang="en-US" sz="1400" b="0" i="0" u="none" strike="noStrike" cap="none" dirty="0">
                          <a:solidFill>
                            <a:schemeClr val="dk1"/>
                          </a:solidFill>
                          <a:effectLst/>
                          <a:latin typeface="Arial"/>
                          <a:ea typeface="Arial"/>
                          <a:cs typeface="Arial"/>
                          <a:sym typeface="Arial"/>
                        </a:rPr>
                        <a:t>, </a:t>
                      </a:r>
                      <a:r>
                        <a:rPr lang="en-US" sz="1400" b="0" i="0" u="none" strike="noStrike" cap="none" dirty="0" err="1">
                          <a:solidFill>
                            <a:schemeClr val="dk1"/>
                          </a:solidFill>
                          <a:effectLst/>
                          <a:latin typeface="Arial"/>
                          <a:ea typeface="Arial"/>
                          <a:cs typeface="Arial"/>
                          <a:sym typeface="Arial"/>
                        </a:rPr>
                        <a:t>Wanzhou</a:t>
                      </a:r>
                      <a:r>
                        <a:rPr lang="en-US" sz="1400" b="0" i="0" u="none" strike="noStrike" cap="none" dirty="0">
                          <a:solidFill>
                            <a:schemeClr val="dk1"/>
                          </a:solidFill>
                          <a:effectLst/>
                          <a:latin typeface="Arial"/>
                          <a:ea typeface="Arial"/>
                          <a:cs typeface="Arial"/>
                          <a:sym typeface="Arial"/>
                        </a:rPr>
                        <a:t> Sun, </a:t>
                      </a:r>
                      <a:r>
                        <a:rPr lang="en-US" sz="1400" b="0" i="0" u="none" strike="noStrike" cap="none" dirty="0" err="1">
                          <a:solidFill>
                            <a:schemeClr val="dk1"/>
                          </a:solidFill>
                          <a:effectLst/>
                          <a:latin typeface="Arial"/>
                          <a:ea typeface="Arial"/>
                          <a:cs typeface="Arial"/>
                          <a:sym typeface="Arial"/>
                        </a:rPr>
                        <a:t>Quanqing</a:t>
                      </a:r>
                      <a:r>
                        <a:rPr lang="en-US" sz="1400" b="0" i="0" u="none" strike="noStrike" cap="none" dirty="0">
                          <a:solidFill>
                            <a:schemeClr val="dk1"/>
                          </a:solidFill>
                          <a:effectLst/>
                          <a:latin typeface="Arial"/>
                          <a:ea typeface="Arial"/>
                          <a:cs typeface="Arial"/>
                          <a:sym typeface="Arial"/>
                        </a:rPr>
                        <a:t> Yu, </a:t>
                      </a:r>
                      <a:r>
                        <a:rPr lang="en-US" sz="1400" b="0" i="0" u="none" strike="noStrike" cap="none" dirty="0" err="1">
                          <a:solidFill>
                            <a:schemeClr val="dk1"/>
                          </a:solidFill>
                          <a:effectLst/>
                          <a:latin typeface="Arial"/>
                          <a:ea typeface="Arial"/>
                          <a:cs typeface="Arial"/>
                          <a:sym typeface="Arial"/>
                        </a:rPr>
                        <a:t>Fengchun</a:t>
                      </a:r>
                      <a:r>
                        <a:rPr lang="en-US" sz="1400" b="0" i="0" u="none" strike="noStrike" cap="none" dirty="0">
                          <a:solidFill>
                            <a:schemeClr val="dk1"/>
                          </a:solidFill>
                          <a:effectLst/>
                          <a:latin typeface="Arial"/>
                          <a:ea typeface="Arial"/>
                          <a:cs typeface="Arial"/>
                          <a:sym typeface="Arial"/>
                        </a:rPr>
                        <a:t> Sun,2020</a:t>
                      </a:r>
                    </a:p>
                    <a:p>
                      <a:pPr marL="0" marR="0" lvl="0" indent="0" algn="just" rtl="0">
                        <a:lnSpc>
                          <a:spcPct val="100000"/>
                        </a:lnSpc>
                        <a:spcBef>
                          <a:spcPts val="0"/>
                        </a:spcBef>
                        <a:spcAft>
                          <a:spcPts val="0"/>
                        </a:spcAft>
                        <a:buClr>
                          <a:srgbClr val="000000"/>
                        </a:buClr>
                        <a:buSzPts val="1050"/>
                        <a:buFont typeface="Arial"/>
                        <a:buNone/>
                      </a:pPr>
                      <a:endParaRPr sz="1400" u="none" strike="noStrike" cap="none" dirty="0"/>
                    </a:p>
                  </a:txBody>
                  <a:tcPr marL="91450" marR="91450" marT="45725" marB="45725"/>
                </a:tc>
                <a:tc>
                  <a:txBody>
                    <a:bodyPr/>
                    <a:lstStyle/>
                    <a:p>
                      <a:pPr marL="0" marR="0" lvl="0" indent="0" algn="just" rtl="0">
                        <a:lnSpc>
                          <a:spcPct val="100000"/>
                        </a:lnSpc>
                        <a:spcBef>
                          <a:spcPts val="0"/>
                        </a:spcBef>
                        <a:spcAft>
                          <a:spcPts val="0"/>
                        </a:spcAft>
                        <a:buClr>
                          <a:srgbClr val="000000"/>
                        </a:buClr>
                        <a:buSzPts val="1050"/>
                        <a:buFont typeface="Arial"/>
                        <a:buNone/>
                      </a:pPr>
                      <a:r>
                        <a:rPr lang="en-US" sz="1400" b="0" i="0" u="none" strike="noStrike" cap="none" dirty="0">
                          <a:solidFill>
                            <a:schemeClr val="dk1"/>
                          </a:solidFill>
                          <a:effectLst/>
                          <a:latin typeface="Arial"/>
                          <a:ea typeface="Arial"/>
                          <a:cs typeface="Arial"/>
                          <a:sym typeface="Arial"/>
                        </a:rPr>
                        <a:t>Research progress, challenges and prospects of fault diagnosis on battery system of electric vehicles</a:t>
                      </a:r>
                      <a:endParaRPr sz="1400" u="none" strike="noStrike" cap="none" dirty="0"/>
                    </a:p>
                  </a:txBody>
                  <a:tcPr marL="91450" marR="91450" marT="45725" marB="45725"/>
                </a:tc>
                <a:tc>
                  <a:txBody>
                    <a:bodyPr/>
                    <a:lstStyle/>
                    <a:p>
                      <a:r>
                        <a:rPr lang="en-US" sz="1400" b="0" i="0" u="none" strike="noStrike" cap="none" dirty="0">
                          <a:solidFill>
                            <a:schemeClr val="dk1"/>
                          </a:solidFill>
                          <a:effectLst/>
                          <a:latin typeface="Arial"/>
                          <a:ea typeface="Arial"/>
                          <a:cs typeface="Arial"/>
                          <a:sym typeface="Arial"/>
                        </a:rPr>
                        <a:t>Progress of fault diagnosis on battery system rather than just cell is reviewed.</a:t>
                      </a:r>
                    </a:p>
                    <a:p>
                      <a:r>
                        <a:rPr lang="en-US" sz="1400" b="0" i="0" u="none" strike="noStrike" cap="none" dirty="0">
                          <a:solidFill>
                            <a:schemeClr val="dk1"/>
                          </a:solidFill>
                          <a:effectLst/>
                          <a:latin typeface="Arial"/>
                          <a:ea typeface="Arial"/>
                          <a:cs typeface="Arial"/>
                          <a:sym typeface="Arial"/>
                        </a:rPr>
                        <a:t>• Causes and effects of various types of faults in the battery system are analyzed.</a:t>
                      </a:r>
                    </a:p>
                    <a:p>
                      <a:r>
                        <a:rPr lang="en-US" sz="1400" b="0" i="0" u="none" strike="noStrike" cap="none" dirty="0">
                          <a:solidFill>
                            <a:schemeClr val="dk1"/>
                          </a:solidFill>
                          <a:effectLst/>
                          <a:latin typeface="Arial"/>
                          <a:ea typeface="Arial"/>
                          <a:cs typeface="Arial"/>
                          <a:sym typeface="Arial"/>
                        </a:rPr>
                        <a:t>• Methods adopted in fault diagnosis of battery system are classified and discussed.</a:t>
                      </a:r>
                    </a:p>
                    <a:p>
                      <a:r>
                        <a:rPr lang="en-US" sz="1400" b="0" i="0" u="none" strike="noStrike" cap="none" dirty="0">
                          <a:solidFill>
                            <a:schemeClr val="dk1"/>
                          </a:solidFill>
                          <a:effectLst/>
                          <a:latin typeface="Arial"/>
                          <a:ea typeface="Arial"/>
                          <a:cs typeface="Arial"/>
                          <a:sym typeface="Arial"/>
                        </a:rPr>
                        <a:t>• Various issues and challenges of fault diagnosis on battery system are identified.</a:t>
                      </a:r>
                    </a:p>
                    <a:p>
                      <a:pPr marL="0" marR="0" lvl="0" indent="0" algn="just" rtl="0">
                        <a:lnSpc>
                          <a:spcPct val="100000"/>
                        </a:lnSpc>
                        <a:spcBef>
                          <a:spcPts val="0"/>
                        </a:spcBef>
                        <a:spcAft>
                          <a:spcPts val="0"/>
                        </a:spcAft>
                        <a:buClr>
                          <a:srgbClr val="000000"/>
                        </a:buClr>
                        <a:buSzPts val="1050"/>
                        <a:buFont typeface="Arial"/>
                        <a:buNone/>
                      </a:pPr>
                      <a:endParaRPr lang="en-US" sz="1400" dirty="0"/>
                    </a:p>
                  </a:txBody>
                  <a:tcPr marL="91450" marR="91450" marT="45725" marB="45725"/>
                </a:tc>
                <a:tc>
                  <a:txBody>
                    <a:bodyPr/>
                    <a:lstStyle/>
                    <a:p>
                      <a:pPr marL="0" marR="0" lvl="0" indent="0" algn="just" rtl="0">
                        <a:lnSpc>
                          <a:spcPct val="100000"/>
                        </a:lnSpc>
                        <a:spcBef>
                          <a:spcPts val="0"/>
                        </a:spcBef>
                        <a:spcAft>
                          <a:spcPts val="0"/>
                        </a:spcAft>
                        <a:buClr>
                          <a:srgbClr val="000000"/>
                        </a:buClr>
                        <a:buSzPts val="1050"/>
                        <a:buFont typeface="Arial"/>
                        <a:buNone/>
                      </a:pPr>
                      <a:r>
                        <a:rPr lang="en-US" sz="1400" u="none" strike="noStrike" cap="none" dirty="0"/>
                        <a:t>A research gap in battery system fault diagnosis is the development of efficient and robust fault detection methods specifically tailored to emerging battery technologies, such as solid-state batteries, to ensure their safe and reliable integration into electric vehicles.</a:t>
                      </a:r>
                      <a:endParaRPr sz="1400" u="none" strike="noStrike" cap="none" dirty="0"/>
                    </a:p>
                  </a:txBody>
                  <a:tcPr marL="91450" marR="91450" marT="45725" marB="45725"/>
                </a:tc>
                <a:extLst>
                  <a:ext uri="{0D108BD9-81ED-4DB2-BD59-A6C34878D82A}">
                    <a16:rowId xmlns:a16="http://schemas.microsoft.com/office/drawing/2014/main" val="10001"/>
                  </a:ext>
                </a:extLst>
              </a:tr>
              <a:tr h="352298">
                <a:tc>
                  <a:txBody>
                    <a:bodyPr/>
                    <a:lstStyle/>
                    <a:p>
                      <a:pPr marL="0" marR="0" lvl="0" indent="0" algn="just" rtl="0">
                        <a:lnSpc>
                          <a:spcPct val="100000"/>
                        </a:lnSpc>
                        <a:spcBef>
                          <a:spcPts val="0"/>
                        </a:spcBef>
                        <a:spcAft>
                          <a:spcPts val="0"/>
                        </a:spcAft>
                        <a:buClr>
                          <a:srgbClr val="000000"/>
                        </a:buClr>
                        <a:buSzPts val="1050"/>
                        <a:buFont typeface="Arial"/>
                        <a:buNone/>
                      </a:pPr>
                      <a:r>
                        <a:rPr lang="en-US" sz="1400" u="none" strike="noStrike" cap="none" dirty="0"/>
                        <a:t>16</a:t>
                      </a:r>
                      <a:endParaRPr sz="1400" u="none" strike="noStrike" cap="none" dirty="0"/>
                    </a:p>
                  </a:txBody>
                  <a:tcPr marL="91450" marR="91450" marT="45725" marB="45725"/>
                </a:tc>
                <a:tc>
                  <a:txBody>
                    <a:bodyPr/>
                    <a:lstStyle/>
                    <a:p>
                      <a:pPr marL="0" marR="0" lvl="0" indent="0" algn="just" rtl="0">
                        <a:lnSpc>
                          <a:spcPct val="100000"/>
                        </a:lnSpc>
                        <a:spcBef>
                          <a:spcPts val="0"/>
                        </a:spcBef>
                        <a:spcAft>
                          <a:spcPts val="0"/>
                        </a:spcAft>
                        <a:buClr>
                          <a:srgbClr val="000000"/>
                        </a:buClr>
                        <a:buSzPts val="1050"/>
                        <a:buFont typeface="Arial"/>
                        <a:buNone/>
                      </a:pPr>
                      <a:r>
                        <a:rPr lang="en-US" sz="1400" dirty="0"/>
                        <a:t>Jun-</a:t>
                      </a:r>
                      <a:r>
                        <a:rPr lang="en-US" sz="1400" dirty="0" err="1"/>
                        <a:t>Guel</a:t>
                      </a:r>
                      <a:r>
                        <a:rPr lang="en-US" sz="1400" dirty="0"/>
                        <a:t> Lee, </a:t>
                      </a:r>
                      <a:r>
                        <a:rPr lang="en-US" sz="1400" dirty="0" err="1"/>
                        <a:t>Taehyeong</a:t>
                      </a:r>
                      <a:r>
                        <a:rPr lang="en-US" sz="1400" dirty="0"/>
                        <a:t> Kim , Ki Woo Sung, Sung Won </a:t>
                      </a:r>
                      <a:r>
                        <a:rPr lang="en-US" sz="1400" dirty="0" err="1"/>
                        <a:t>Han,Elsevier</a:t>
                      </a:r>
                      <a:r>
                        <a:rPr lang="en-US" sz="1400" dirty="0"/>
                        <a:t> Ltd, 2021</a:t>
                      </a:r>
                      <a:endParaRPr sz="1400" u="none" strike="noStrike" cap="none" dirty="0"/>
                    </a:p>
                  </a:txBody>
                  <a:tcPr marL="91450" marR="91450" marT="45725" marB="45725"/>
                </a:tc>
                <a:tc>
                  <a:txBody>
                    <a:bodyPr/>
                    <a:lstStyle/>
                    <a:p>
                      <a:pPr marL="0" marR="0" lvl="0" indent="0" algn="just" rtl="0">
                        <a:lnSpc>
                          <a:spcPct val="100000"/>
                        </a:lnSpc>
                        <a:spcBef>
                          <a:spcPts val="0"/>
                        </a:spcBef>
                        <a:spcAft>
                          <a:spcPts val="0"/>
                        </a:spcAft>
                        <a:buClr>
                          <a:srgbClr val="000000"/>
                        </a:buClr>
                        <a:buSzPts val="1050"/>
                        <a:buFont typeface="Arial"/>
                        <a:buNone/>
                      </a:pPr>
                      <a:r>
                        <a:rPr lang="en-US" sz="1400" dirty="0"/>
                        <a:t>Automobile parts reliability prediction based on claim data: The comparison of predictive effects with deep learning time Fault Diagnosis in Automotive Engine</a:t>
                      </a:r>
                      <a:endParaRPr sz="1400" u="none" strike="noStrike" cap="none" dirty="0"/>
                    </a:p>
                  </a:txBody>
                  <a:tcPr marL="91450" marR="91450" marT="45725" marB="45725"/>
                </a:tc>
                <a:tc>
                  <a:txBody>
                    <a:bodyPr/>
                    <a:lstStyle/>
                    <a:p>
                      <a:pPr marL="0" marR="0" lvl="0" indent="0" algn="just" rtl="0">
                        <a:lnSpc>
                          <a:spcPct val="100000"/>
                        </a:lnSpc>
                        <a:spcBef>
                          <a:spcPts val="0"/>
                        </a:spcBef>
                        <a:spcAft>
                          <a:spcPts val="0"/>
                        </a:spcAft>
                        <a:buClr>
                          <a:srgbClr val="000000"/>
                        </a:buClr>
                        <a:buSzPts val="1050"/>
                        <a:buFont typeface="Arial"/>
                        <a:buNone/>
                      </a:pPr>
                      <a:r>
                        <a:rPr lang="en-US" sz="1400" b="0" i="0" u="none" strike="noStrike" cap="none" dirty="0">
                          <a:solidFill>
                            <a:schemeClr val="dk1"/>
                          </a:solidFill>
                          <a:effectLst/>
                          <a:latin typeface="Arial"/>
                          <a:ea typeface="Arial"/>
                          <a:cs typeface="Arial"/>
                          <a:sym typeface="Arial"/>
                        </a:rPr>
                        <a:t>This article explores the use of deep learning models, such as recurrent neural networks (RNNs) and sequence-to-sequence (Seq2Seq) models, to predict failures and improve reliability in automobile parts. The proposed models outperform other methods in terms of prediction accuracy, particularly the RNN: many to many model. These models have the potential to reduce costs and enhance the reliability of new vehicle models.</a:t>
                      </a:r>
                      <a:endParaRPr lang="en-US" sz="1400" u="none" strike="noStrike" cap="none" dirty="0"/>
                    </a:p>
                  </a:txBody>
                  <a:tcPr marL="91450" marR="91450" marT="45725" marB="45725"/>
                </a:tc>
                <a:tc>
                  <a:txBody>
                    <a:bodyPr/>
                    <a:lstStyle/>
                    <a:p>
                      <a:pPr marL="0" marR="0" lvl="0" indent="0" algn="just" rtl="0">
                        <a:lnSpc>
                          <a:spcPct val="100000"/>
                        </a:lnSpc>
                        <a:spcBef>
                          <a:spcPts val="0"/>
                        </a:spcBef>
                        <a:spcAft>
                          <a:spcPts val="0"/>
                        </a:spcAft>
                        <a:buClr>
                          <a:srgbClr val="000000"/>
                        </a:buClr>
                        <a:buSzPts val="1050"/>
                        <a:buFont typeface="Arial"/>
                        <a:buNone/>
                      </a:pPr>
                      <a:r>
                        <a:rPr lang="en-US" sz="1400" b="0" i="0" u="none" strike="noStrike" cap="none" dirty="0">
                          <a:solidFill>
                            <a:schemeClr val="dk1"/>
                          </a:solidFill>
                          <a:effectLst/>
                          <a:latin typeface="Arial"/>
                          <a:ea typeface="Arial"/>
                          <a:cs typeface="Arial"/>
                          <a:sym typeface="Arial"/>
                        </a:rPr>
                        <a:t>One potential research gap in the field of predicting failures in automobile parts using deep learning models is the limited consideration of additional features such as part information. The existing studies primarily focus on learning sequence patterns without incorporating other relevant factors. By incorporating features such as part information, which can exhibit similar patterns by year, the performance of the models can be improved.</a:t>
                      </a:r>
                      <a:endParaRPr sz="1400" u="none" strike="noStrike" cap="none" dirty="0"/>
                    </a:p>
                  </a:txBody>
                  <a:tcPr marL="91450" marR="91450" marT="45725" marB="45725"/>
                </a:tc>
                <a:extLst>
                  <a:ext uri="{0D108BD9-81ED-4DB2-BD59-A6C34878D82A}">
                    <a16:rowId xmlns:a16="http://schemas.microsoft.com/office/drawing/2014/main" val="10002"/>
                  </a:ext>
                </a:extLst>
              </a:tr>
            </a:tbl>
          </a:graphicData>
        </a:graphic>
      </p:graphicFrame>
      <p:sp>
        <p:nvSpPr>
          <p:cNvPr id="76" name="Google Shape;76;p12"/>
          <p:cNvSpPr txBox="1">
            <a:spLocks noGrp="1"/>
          </p:cNvSpPr>
          <p:nvPr>
            <p:ph type="title"/>
          </p:nvPr>
        </p:nvSpPr>
        <p:spPr>
          <a:xfrm>
            <a:off x="609600" y="105690"/>
            <a:ext cx="10972800" cy="802661"/>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2400"/>
              <a:buFont typeface="Arial"/>
              <a:buNone/>
            </a:pPr>
            <a:r>
              <a:rPr lang="en-US" sz="2400" dirty="0"/>
              <a:t>Literature Review</a:t>
            </a:r>
            <a:endParaRPr sz="2400" dirty="0"/>
          </a:p>
        </p:txBody>
      </p:sp>
    </p:spTree>
    <p:extLst>
      <p:ext uri="{BB962C8B-B14F-4D97-AF65-F5344CB8AC3E}">
        <p14:creationId xmlns:p14="http://schemas.microsoft.com/office/powerpoint/2010/main" val="39651452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graphicFrame>
        <p:nvGraphicFramePr>
          <p:cNvPr id="75" name="Google Shape;75;p12"/>
          <p:cNvGraphicFramePr/>
          <p:nvPr>
            <p:extLst>
              <p:ext uri="{D42A27DB-BD31-4B8C-83A1-F6EECF244321}">
                <p14:modId xmlns:p14="http://schemas.microsoft.com/office/powerpoint/2010/main" val="3174925797"/>
              </p:ext>
            </p:extLst>
          </p:nvPr>
        </p:nvGraphicFramePr>
        <p:xfrm>
          <a:off x="245660" y="802661"/>
          <a:ext cx="11700679" cy="5412943"/>
        </p:xfrm>
        <a:graphic>
          <a:graphicData uri="http://schemas.openxmlformats.org/drawingml/2006/table">
            <a:tbl>
              <a:tblPr firstRow="1" bandRow="1">
                <a:noFill/>
                <a:tableStyleId>{4CF040E4-9980-4E2B-961A-5F4862535BD2}</a:tableStyleId>
              </a:tblPr>
              <a:tblGrid>
                <a:gridCol w="568783">
                  <a:extLst>
                    <a:ext uri="{9D8B030D-6E8A-4147-A177-3AD203B41FA5}">
                      <a16:colId xmlns:a16="http://schemas.microsoft.com/office/drawing/2014/main" val="20000"/>
                    </a:ext>
                  </a:extLst>
                </a:gridCol>
                <a:gridCol w="1406629">
                  <a:extLst>
                    <a:ext uri="{9D8B030D-6E8A-4147-A177-3AD203B41FA5}">
                      <a16:colId xmlns:a16="http://schemas.microsoft.com/office/drawing/2014/main" val="20001"/>
                    </a:ext>
                  </a:extLst>
                </a:gridCol>
                <a:gridCol w="1957114">
                  <a:extLst>
                    <a:ext uri="{9D8B030D-6E8A-4147-A177-3AD203B41FA5}">
                      <a16:colId xmlns:a16="http://schemas.microsoft.com/office/drawing/2014/main" val="20002"/>
                    </a:ext>
                  </a:extLst>
                </a:gridCol>
                <a:gridCol w="3501582">
                  <a:extLst>
                    <a:ext uri="{9D8B030D-6E8A-4147-A177-3AD203B41FA5}">
                      <a16:colId xmlns:a16="http://schemas.microsoft.com/office/drawing/2014/main" val="20003"/>
                    </a:ext>
                  </a:extLst>
                </a:gridCol>
                <a:gridCol w="4266571">
                  <a:extLst>
                    <a:ext uri="{9D8B030D-6E8A-4147-A177-3AD203B41FA5}">
                      <a16:colId xmlns:a16="http://schemas.microsoft.com/office/drawing/2014/main" val="20004"/>
                    </a:ext>
                  </a:extLst>
                </a:gridCol>
              </a:tblGrid>
              <a:tr h="850054">
                <a:tc>
                  <a:txBody>
                    <a:bodyPr/>
                    <a:lstStyle/>
                    <a:p>
                      <a:pPr marL="0" marR="0" lvl="0" indent="0" algn="just" rtl="0">
                        <a:lnSpc>
                          <a:spcPct val="100000"/>
                        </a:lnSpc>
                        <a:spcBef>
                          <a:spcPts val="0"/>
                        </a:spcBef>
                        <a:spcAft>
                          <a:spcPts val="0"/>
                        </a:spcAft>
                        <a:buClr>
                          <a:srgbClr val="000000"/>
                        </a:buClr>
                        <a:buSzPts val="1050"/>
                        <a:buFont typeface="Arial"/>
                        <a:buNone/>
                      </a:pPr>
                      <a:r>
                        <a:rPr lang="en-US" sz="1200" u="none" strike="noStrike" cap="none" dirty="0"/>
                        <a:t>Sr No</a:t>
                      </a:r>
                      <a:endParaRPr sz="1200" u="none" strike="noStrike" cap="none" dirty="0"/>
                    </a:p>
                  </a:txBody>
                  <a:tcPr marL="91450" marR="91450" marT="45725" marB="45725"/>
                </a:tc>
                <a:tc>
                  <a:txBody>
                    <a:bodyPr/>
                    <a:lstStyle/>
                    <a:p>
                      <a:pPr marL="0" marR="0" lvl="0" indent="0" algn="just" rtl="0">
                        <a:lnSpc>
                          <a:spcPct val="100000"/>
                        </a:lnSpc>
                        <a:spcBef>
                          <a:spcPts val="0"/>
                        </a:spcBef>
                        <a:spcAft>
                          <a:spcPts val="0"/>
                        </a:spcAft>
                        <a:buClr>
                          <a:srgbClr val="000000"/>
                        </a:buClr>
                        <a:buSzPts val="1050"/>
                        <a:buFont typeface="Arial"/>
                        <a:buNone/>
                      </a:pPr>
                      <a:r>
                        <a:rPr lang="en-US" sz="1200" u="none" strike="noStrike" cap="none" dirty="0"/>
                        <a:t>Author, Publisher, Year of publication</a:t>
                      </a:r>
                      <a:endParaRPr sz="1200" u="none" strike="noStrike" cap="none" dirty="0"/>
                    </a:p>
                  </a:txBody>
                  <a:tcPr marL="91450" marR="91450" marT="45725" marB="45725"/>
                </a:tc>
                <a:tc>
                  <a:txBody>
                    <a:bodyPr/>
                    <a:lstStyle/>
                    <a:p>
                      <a:pPr marL="0" marR="0" lvl="0" indent="0" algn="just" rtl="0">
                        <a:lnSpc>
                          <a:spcPct val="100000"/>
                        </a:lnSpc>
                        <a:spcBef>
                          <a:spcPts val="0"/>
                        </a:spcBef>
                        <a:spcAft>
                          <a:spcPts val="0"/>
                        </a:spcAft>
                        <a:buClr>
                          <a:srgbClr val="000000"/>
                        </a:buClr>
                        <a:buSzPts val="1050"/>
                        <a:buFont typeface="Arial"/>
                        <a:buNone/>
                      </a:pPr>
                      <a:r>
                        <a:rPr lang="en-US" sz="1200" u="none" strike="noStrike" cap="none"/>
                        <a:t>Title of the Article</a:t>
                      </a:r>
                      <a:endParaRPr sz="1200" u="none" strike="noStrike" cap="none"/>
                    </a:p>
                  </a:txBody>
                  <a:tcPr marL="91450" marR="91450" marT="45725" marB="45725"/>
                </a:tc>
                <a:tc>
                  <a:txBody>
                    <a:bodyPr/>
                    <a:lstStyle/>
                    <a:p>
                      <a:pPr marL="0" marR="0" lvl="0" indent="0" algn="just" rtl="0">
                        <a:lnSpc>
                          <a:spcPct val="100000"/>
                        </a:lnSpc>
                        <a:spcBef>
                          <a:spcPts val="0"/>
                        </a:spcBef>
                        <a:spcAft>
                          <a:spcPts val="0"/>
                        </a:spcAft>
                        <a:buClr>
                          <a:srgbClr val="000000"/>
                        </a:buClr>
                        <a:buSzPts val="1050"/>
                        <a:buFont typeface="Arial"/>
                        <a:buNone/>
                      </a:pPr>
                      <a:r>
                        <a:rPr lang="en-US" sz="1200" u="none" strike="noStrike" cap="none" dirty="0"/>
                        <a:t>Summary</a:t>
                      </a:r>
                      <a:endParaRPr sz="1200" u="none" strike="noStrike" cap="none" dirty="0"/>
                    </a:p>
                  </a:txBody>
                  <a:tcPr marL="91450" marR="91450" marT="45725" marB="45725"/>
                </a:tc>
                <a:tc>
                  <a:txBody>
                    <a:bodyPr/>
                    <a:lstStyle/>
                    <a:p>
                      <a:pPr marL="0" marR="0" lvl="0" indent="0" algn="just" rtl="0">
                        <a:lnSpc>
                          <a:spcPct val="100000"/>
                        </a:lnSpc>
                        <a:spcBef>
                          <a:spcPts val="0"/>
                        </a:spcBef>
                        <a:spcAft>
                          <a:spcPts val="0"/>
                        </a:spcAft>
                        <a:buClr>
                          <a:srgbClr val="000000"/>
                        </a:buClr>
                        <a:buSzPts val="1050"/>
                        <a:buFont typeface="Arial"/>
                        <a:buNone/>
                      </a:pPr>
                      <a:r>
                        <a:rPr lang="en-US" sz="1200" u="none" strike="noStrike" cap="none" dirty="0"/>
                        <a:t>Gap</a:t>
                      </a:r>
                      <a:endParaRPr sz="1200" u="none" strike="noStrike" cap="none" dirty="0"/>
                    </a:p>
                  </a:txBody>
                  <a:tcPr marL="91450" marR="91450" marT="45725" marB="45725"/>
                </a:tc>
                <a:extLst>
                  <a:ext uri="{0D108BD9-81ED-4DB2-BD59-A6C34878D82A}">
                    <a16:rowId xmlns:a16="http://schemas.microsoft.com/office/drawing/2014/main" val="10000"/>
                  </a:ext>
                </a:extLst>
              </a:tr>
              <a:tr h="2193672">
                <a:tc>
                  <a:txBody>
                    <a:bodyPr/>
                    <a:lstStyle/>
                    <a:p>
                      <a:pPr marL="0" marR="0" lvl="0" indent="0" algn="just" rtl="0">
                        <a:lnSpc>
                          <a:spcPct val="100000"/>
                        </a:lnSpc>
                        <a:spcBef>
                          <a:spcPts val="0"/>
                        </a:spcBef>
                        <a:spcAft>
                          <a:spcPts val="0"/>
                        </a:spcAft>
                        <a:buClr>
                          <a:srgbClr val="000000"/>
                        </a:buClr>
                        <a:buSzPts val="1050"/>
                        <a:buFont typeface="Arial"/>
                        <a:buNone/>
                      </a:pPr>
                      <a:r>
                        <a:rPr lang="en-US" sz="1200" u="none" strike="noStrike" cap="none" dirty="0"/>
                        <a:t>17</a:t>
                      </a:r>
                      <a:endParaRPr sz="1200" u="none" strike="noStrike" cap="none" dirty="0"/>
                    </a:p>
                  </a:txBody>
                  <a:tcPr marL="91450" marR="91450" marT="45725" marB="45725"/>
                </a:tc>
                <a:tc>
                  <a:txBody>
                    <a:bodyPr/>
                    <a:lstStyle/>
                    <a:p>
                      <a:pPr marL="0" marR="0" lvl="0" indent="0" algn="just" rtl="0">
                        <a:lnSpc>
                          <a:spcPct val="100000"/>
                        </a:lnSpc>
                        <a:spcBef>
                          <a:spcPts val="0"/>
                        </a:spcBef>
                        <a:spcAft>
                          <a:spcPts val="0"/>
                        </a:spcAft>
                        <a:buClr>
                          <a:srgbClr val="000000"/>
                        </a:buClr>
                        <a:buSzPts val="1050"/>
                        <a:buFont typeface="Arial"/>
                        <a:buNone/>
                      </a:pPr>
                      <a:r>
                        <a:rPr lang="en-US" sz="1200" dirty="0" err="1"/>
                        <a:t>Cumhur</a:t>
                      </a:r>
                      <a:r>
                        <a:rPr lang="en-US" sz="1200" dirty="0"/>
                        <a:t> Erkan </a:t>
                      </a:r>
                      <a:r>
                        <a:rPr lang="en-US" sz="1200" dirty="0" err="1"/>
                        <a:t>Tuncali</a:t>
                      </a:r>
                      <a:r>
                        <a:rPr lang="en-US" sz="1200" dirty="0"/>
                        <a:t>, Georgios </a:t>
                      </a:r>
                      <a:r>
                        <a:rPr lang="en-US" sz="1200" dirty="0" err="1"/>
                        <a:t>Fainekos</a:t>
                      </a:r>
                      <a:r>
                        <a:rPr lang="en-US" sz="1200" dirty="0"/>
                        <a:t>, </a:t>
                      </a:r>
                      <a:r>
                        <a:rPr lang="en-US" sz="1200" dirty="0" err="1"/>
                        <a:t>Danil</a:t>
                      </a:r>
                      <a:r>
                        <a:rPr lang="en-US" sz="1200" dirty="0"/>
                        <a:t> Prokhorov, Tomasz Mainak, IEEE, 2019</a:t>
                      </a:r>
                      <a:endParaRPr sz="1200" u="none" strike="noStrike" cap="none" dirty="0"/>
                    </a:p>
                  </a:txBody>
                  <a:tcPr marL="91450" marR="91450" marT="45725" marB="45725"/>
                </a:tc>
                <a:tc>
                  <a:txBody>
                    <a:bodyPr/>
                    <a:lstStyle/>
                    <a:p>
                      <a:pPr marL="0" marR="0" lvl="0" indent="0" algn="just" rtl="0">
                        <a:lnSpc>
                          <a:spcPct val="100000"/>
                        </a:lnSpc>
                        <a:spcBef>
                          <a:spcPts val="0"/>
                        </a:spcBef>
                        <a:spcAft>
                          <a:spcPts val="0"/>
                        </a:spcAft>
                        <a:buClr>
                          <a:srgbClr val="000000"/>
                        </a:buClr>
                        <a:buSzPts val="1050"/>
                        <a:buFont typeface="Arial"/>
                        <a:buNone/>
                      </a:pPr>
                      <a:r>
                        <a:rPr lang="en-US" sz="1200" dirty="0"/>
                        <a:t>Fault and defect diagnosis of battery for electric vehicles based on big data analysis method</a:t>
                      </a:r>
                      <a:endParaRPr sz="1200" u="none" strike="noStrike" cap="none" dirty="0"/>
                    </a:p>
                  </a:txBody>
                  <a:tcPr marL="91450" marR="91450" marT="45725" marB="45725"/>
                </a:tc>
                <a:tc>
                  <a:txBody>
                    <a:bodyPr/>
                    <a:lstStyle/>
                    <a:p>
                      <a:pPr marL="0" marR="0" lvl="0" indent="0" algn="just" rtl="0">
                        <a:lnSpc>
                          <a:spcPct val="100000"/>
                        </a:lnSpc>
                        <a:spcBef>
                          <a:spcPts val="0"/>
                        </a:spcBef>
                        <a:spcAft>
                          <a:spcPts val="0"/>
                        </a:spcAft>
                        <a:buClr>
                          <a:srgbClr val="000000"/>
                        </a:buClr>
                        <a:buSzPts val="1050"/>
                        <a:buFont typeface="Arial"/>
                        <a:buNone/>
                      </a:pPr>
                      <a:r>
                        <a:rPr lang="en-US" sz="1200" b="0" i="0" u="none" strike="noStrike" cap="none" dirty="0">
                          <a:solidFill>
                            <a:schemeClr val="dk1"/>
                          </a:solidFill>
                          <a:effectLst/>
                          <a:latin typeface="Arial"/>
                          <a:ea typeface="Arial"/>
                          <a:cs typeface="Arial"/>
                          <a:sym typeface="Arial"/>
                        </a:rPr>
                        <a:t>This paper proposes a big data statistical method for fault diagnosis of battery systems in electric vehicles. The method combines outlier detection algorithms and neural network modeling to accurately diagnose battery faults and determine their severity. The study also analyzes the characteristics and changes of battery faults over time, highlighting the highest fault occurrence frequencies in winter.</a:t>
                      </a:r>
                      <a:endParaRPr lang="en-US" sz="1200" dirty="0"/>
                    </a:p>
                  </a:txBody>
                  <a:tcPr marL="91450" marR="91450" marT="45725" marB="45725"/>
                </a:tc>
                <a:tc>
                  <a:txBody>
                    <a:bodyPr/>
                    <a:lstStyle/>
                    <a:p>
                      <a:pPr marL="0" marR="0" lvl="0" indent="0" algn="just" rtl="0">
                        <a:lnSpc>
                          <a:spcPct val="100000"/>
                        </a:lnSpc>
                        <a:spcBef>
                          <a:spcPts val="0"/>
                        </a:spcBef>
                        <a:spcAft>
                          <a:spcPts val="0"/>
                        </a:spcAft>
                        <a:buClr>
                          <a:srgbClr val="000000"/>
                        </a:buClr>
                        <a:buSzPts val="1050"/>
                        <a:buFont typeface="Arial"/>
                        <a:buNone/>
                      </a:pPr>
                      <a:r>
                        <a:rPr lang="en-US" sz="1200" b="0" i="0" u="none" strike="noStrike" cap="none" dirty="0">
                          <a:solidFill>
                            <a:schemeClr val="dk1"/>
                          </a:solidFill>
                          <a:effectLst/>
                          <a:latin typeface="Arial"/>
                          <a:ea typeface="Arial"/>
                          <a:cs typeface="Arial"/>
                          <a:sym typeface="Arial"/>
                        </a:rPr>
                        <a:t>One potential research gap in the field of battery fault diagnosis for electric vehicles is the limited consideration of real-time monitoring and diagnosis. Existing methods primarily rely on historical data analysis, which may not capture the dynamic changes and real-time abnormalities in battery systems. Incorporating real-time monitoring techniques, such as sensor data fusion and online fault detection algorithms, can enhance the accuracy and timeliness of fault diagnosis in electric vehicle batteries</a:t>
                      </a:r>
                      <a:endParaRPr sz="1200" u="none" strike="noStrike" cap="none" dirty="0"/>
                    </a:p>
                  </a:txBody>
                  <a:tcPr marL="91450" marR="91450" marT="45725" marB="45725"/>
                </a:tc>
                <a:extLst>
                  <a:ext uri="{0D108BD9-81ED-4DB2-BD59-A6C34878D82A}">
                    <a16:rowId xmlns:a16="http://schemas.microsoft.com/office/drawing/2014/main" val="10001"/>
                  </a:ext>
                </a:extLst>
              </a:tr>
              <a:tr h="2369217">
                <a:tc>
                  <a:txBody>
                    <a:bodyPr/>
                    <a:lstStyle/>
                    <a:p>
                      <a:pPr marL="0" marR="0" lvl="0" indent="0" algn="just" rtl="0">
                        <a:lnSpc>
                          <a:spcPct val="100000"/>
                        </a:lnSpc>
                        <a:spcBef>
                          <a:spcPts val="0"/>
                        </a:spcBef>
                        <a:spcAft>
                          <a:spcPts val="0"/>
                        </a:spcAft>
                        <a:buClr>
                          <a:srgbClr val="000000"/>
                        </a:buClr>
                        <a:buSzPts val="1050"/>
                        <a:buFont typeface="Arial"/>
                        <a:buNone/>
                      </a:pPr>
                      <a:r>
                        <a:rPr lang="en-US" sz="1200" u="none" strike="noStrike" cap="none" dirty="0"/>
                        <a:t>18</a:t>
                      </a:r>
                      <a:endParaRPr sz="1200" u="none" strike="noStrike" cap="none" dirty="0"/>
                    </a:p>
                  </a:txBody>
                  <a:tcPr marL="91450" marR="91450" marT="45725" marB="45725"/>
                </a:tc>
                <a:tc>
                  <a:txBody>
                    <a:bodyPr/>
                    <a:lstStyle/>
                    <a:p>
                      <a:r>
                        <a:rPr lang="en-US" sz="1200" b="0" i="1" u="none" strike="noStrike" cap="none" dirty="0">
                          <a:solidFill>
                            <a:schemeClr val="dk1"/>
                          </a:solidFill>
                          <a:effectLst/>
                          <a:latin typeface="Arial"/>
                          <a:ea typeface="Arial"/>
                          <a:cs typeface="Arial"/>
                          <a:sym typeface="Arial"/>
                        </a:rPr>
                        <a:t>R S Oliveira, J </a:t>
                      </a:r>
                      <a:r>
                        <a:rPr lang="en-US" sz="1200" b="0" i="1" u="none" strike="noStrike" cap="none" dirty="0" err="1">
                          <a:solidFill>
                            <a:schemeClr val="dk1"/>
                          </a:solidFill>
                          <a:effectLst/>
                          <a:latin typeface="Arial"/>
                          <a:ea typeface="Arial"/>
                          <a:cs typeface="Arial"/>
                          <a:sym typeface="Arial"/>
                        </a:rPr>
                        <a:t>Semiao</a:t>
                      </a:r>
                      <a:r>
                        <a:rPr lang="en-US" sz="1200" b="0" i="1" u="none" strike="noStrike" cap="none" dirty="0">
                          <a:solidFill>
                            <a:schemeClr val="dk1"/>
                          </a:solidFill>
                          <a:effectLst/>
                          <a:latin typeface="Arial"/>
                          <a:ea typeface="Arial"/>
                          <a:cs typeface="Arial"/>
                          <a:sym typeface="Arial"/>
                        </a:rPr>
                        <a:t>, Teixeira, M B Santos, J P </a:t>
                      </a:r>
                      <a:r>
                        <a:rPr lang="en-US" sz="1200" b="0" i="1" u="none" strike="noStrike" cap="none" dirty="0" err="1">
                          <a:solidFill>
                            <a:schemeClr val="dk1"/>
                          </a:solidFill>
                          <a:effectLst/>
                          <a:latin typeface="Arial"/>
                          <a:ea typeface="Arial"/>
                          <a:cs typeface="Arial"/>
                          <a:sym typeface="Arial"/>
                        </a:rPr>
                        <a:t>Teixeira,Latin</a:t>
                      </a:r>
                      <a:r>
                        <a:rPr lang="en-US" sz="1200" b="0" i="1" u="none" strike="noStrike" cap="none" dirty="0">
                          <a:solidFill>
                            <a:schemeClr val="dk1"/>
                          </a:solidFill>
                          <a:effectLst/>
                          <a:latin typeface="Arial"/>
                          <a:ea typeface="Arial"/>
                          <a:cs typeface="Arial"/>
                          <a:sym typeface="Arial"/>
                        </a:rPr>
                        <a:t> American Test Workshop - LATW</a:t>
                      </a:r>
                      <a:endParaRPr lang="en-US" sz="1200" b="0" i="0" u="none" strike="noStrike" cap="none" dirty="0">
                        <a:solidFill>
                          <a:schemeClr val="dk1"/>
                        </a:solidFill>
                        <a:effectLst/>
                        <a:latin typeface="Arial"/>
                        <a:ea typeface="Arial"/>
                        <a:cs typeface="Arial"/>
                        <a:sym typeface="Arial"/>
                      </a:endParaRPr>
                    </a:p>
                    <a:p>
                      <a:r>
                        <a:rPr lang="en-US" sz="1200" b="0" i="0" u="none" strike="noStrike" cap="none" dirty="0">
                          <a:solidFill>
                            <a:schemeClr val="dk1"/>
                          </a:solidFill>
                          <a:effectLst/>
                          <a:latin typeface="Arial"/>
                          <a:ea typeface="Arial"/>
                          <a:cs typeface="Arial"/>
                          <a:sym typeface="Arial"/>
                        </a:rPr>
                        <a:t>2011</a:t>
                      </a:r>
                    </a:p>
                    <a:p>
                      <a:pPr marL="0" marR="0" lvl="0" indent="0" algn="just" rtl="0">
                        <a:lnSpc>
                          <a:spcPct val="100000"/>
                        </a:lnSpc>
                        <a:spcBef>
                          <a:spcPts val="0"/>
                        </a:spcBef>
                        <a:spcAft>
                          <a:spcPts val="0"/>
                        </a:spcAft>
                        <a:buClr>
                          <a:srgbClr val="000000"/>
                        </a:buClr>
                        <a:buSzPts val="1050"/>
                        <a:buFont typeface="Arial"/>
                        <a:buNone/>
                      </a:pPr>
                      <a:endParaRPr sz="1200" u="none" strike="noStrike" cap="none" dirty="0"/>
                    </a:p>
                  </a:txBody>
                  <a:tcPr marL="91450" marR="91450" marT="45725" marB="45725"/>
                </a:tc>
                <a:tc>
                  <a:txBody>
                    <a:bodyPr/>
                    <a:lstStyle/>
                    <a:p>
                      <a:pPr marL="0" marR="0" lvl="0" indent="0" algn="just" rtl="0">
                        <a:lnSpc>
                          <a:spcPct val="100000"/>
                        </a:lnSpc>
                        <a:spcBef>
                          <a:spcPts val="0"/>
                        </a:spcBef>
                        <a:spcAft>
                          <a:spcPts val="0"/>
                        </a:spcAft>
                        <a:buClr>
                          <a:srgbClr val="000000"/>
                        </a:buClr>
                        <a:buSzPts val="1050"/>
                        <a:buFont typeface="Arial"/>
                        <a:buNone/>
                      </a:pPr>
                      <a:r>
                        <a:rPr lang="en-US" sz="1200" b="0" i="0" u="none" strike="noStrike" cap="none" dirty="0">
                          <a:solidFill>
                            <a:schemeClr val="dk1"/>
                          </a:solidFill>
                          <a:effectLst/>
                          <a:latin typeface="Arial"/>
                          <a:ea typeface="Arial"/>
                          <a:cs typeface="Arial"/>
                          <a:sym typeface="Arial"/>
                        </a:rPr>
                        <a:t>On-line BIST for Performance Failure Prediction under Aging Effects in Automotive Safety-Critical Applications</a:t>
                      </a:r>
                      <a:endParaRPr sz="1200" u="none" strike="noStrike" cap="none" dirty="0"/>
                    </a:p>
                  </a:txBody>
                  <a:tcPr marL="91450" marR="91450" marT="45725" marB="45725"/>
                </a:tc>
                <a:tc>
                  <a:txBody>
                    <a:bodyPr/>
                    <a:lstStyle/>
                    <a:p>
                      <a:pPr marL="0" marR="0" lvl="0" indent="0" algn="just" rtl="0">
                        <a:lnSpc>
                          <a:spcPct val="100000"/>
                        </a:lnSpc>
                        <a:spcBef>
                          <a:spcPts val="0"/>
                        </a:spcBef>
                        <a:spcAft>
                          <a:spcPts val="0"/>
                        </a:spcAft>
                        <a:buClr>
                          <a:srgbClr val="000000"/>
                        </a:buClr>
                        <a:buSzPts val="1050"/>
                        <a:buFont typeface="Arial"/>
                        <a:buNone/>
                      </a:pPr>
                      <a:r>
                        <a:rPr lang="en-US" sz="1200" u="none" strike="noStrike" cap="none" dirty="0"/>
                        <a:t>This paper introduces an online Built-In Self-Test (BIST) approach for Performance Failure Prediction (PFP) in nano-scale CMOS systems affected by PVTA variations and aging, specifically targeting abnormal timing delays in safety-critical applications. The method utilizes PVTA-aware aging sensors, multilevel simulations, and gate-level Aging fault injection, demonstrating effectiveness with a Serial Parallel Interface (SPI) controller in 130nm CMOS technology.</a:t>
                      </a:r>
                    </a:p>
                  </a:txBody>
                  <a:tcPr marL="91450" marR="91450" marT="45725" marB="45725"/>
                </a:tc>
                <a:tc>
                  <a:txBody>
                    <a:bodyPr/>
                    <a:lstStyle/>
                    <a:p>
                      <a:pPr marL="0" marR="0" lvl="0" indent="0" algn="just" rtl="0">
                        <a:lnSpc>
                          <a:spcPct val="100000"/>
                        </a:lnSpc>
                        <a:spcBef>
                          <a:spcPts val="0"/>
                        </a:spcBef>
                        <a:spcAft>
                          <a:spcPts val="0"/>
                        </a:spcAft>
                        <a:buClr>
                          <a:srgbClr val="000000"/>
                        </a:buClr>
                        <a:buSzPts val="1050"/>
                        <a:buFont typeface="Arial"/>
                        <a:buNone/>
                      </a:pPr>
                      <a:r>
                        <a:rPr lang="en-US" sz="1200" u="none" strike="noStrike" cap="none" dirty="0"/>
                        <a:t>A research gap in this domain is the development of more efficient and accurate methods for predicting and mitigating performance failures caused by PVTA variations and aging effects in advanced nano-scale CMOS systems, especially as technology nodes continue to shrink. Additionally, exploring novel approaches for reducing the number of required sensors while maintaining predictive accuracy could lead to more practical and cost-effective solutions.</a:t>
                      </a:r>
                      <a:endParaRPr sz="1200" u="none" strike="noStrike" cap="none" dirty="0"/>
                    </a:p>
                  </a:txBody>
                  <a:tcPr marL="91450" marR="91450" marT="45725" marB="45725"/>
                </a:tc>
                <a:extLst>
                  <a:ext uri="{0D108BD9-81ED-4DB2-BD59-A6C34878D82A}">
                    <a16:rowId xmlns:a16="http://schemas.microsoft.com/office/drawing/2014/main" val="10002"/>
                  </a:ext>
                </a:extLst>
              </a:tr>
            </a:tbl>
          </a:graphicData>
        </a:graphic>
      </p:graphicFrame>
      <p:sp>
        <p:nvSpPr>
          <p:cNvPr id="76" name="Google Shape;76;p12"/>
          <p:cNvSpPr txBox="1">
            <a:spLocks noGrp="1"/>
          </p:cNvSpPr>
          <p:nvPr>
            <p:ph type="title"/>
          </p:nvPr>
        </p:nvSpPr>
        <p:spPr>
          <a:xfrm>
            <a:off x="609600" y="0"/>
            <a:ext cx="10972800" cy="802661"/>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2400"/>
              <a:buFont typeface="Arial"/>
              <a:buNone/>
            </a:pPr>
            <a:r>
              <a:rPr lang="en-US" sz="2400" dirty="0"/>
              <a:t>Literature Review</a:t>
            </a:r>
            <a:endParaRPr sz="2400" dirty="0"/>
          </a:p>
        </p:txBody>
      </p:sp>
    </p:spTree>
    <p:extLst>
      <p:ext uri="{BB962C8B-B14F-4D97-AF65-F5344CB8AC3E}">
        <p14:creationId xmlns:p14="http://schemas.microsoft.com/office/powerpoint/2010/main" val="29398380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Google Shape;57;p9"/>
          <p:cNvSpPr txBox="1">
            <a:spLocks noGrp="1"/>
          </p:cNvSpPr>
          <p:nvPr>
            <p:ph type="body" idx="1"/>
          </p:nvPr>
        </p:nvSpPr>
        <p:spPr>
          <a:xfrm>
            <a:off x="609600" y="1331288"/>
            <a:ext cx="10972800" cy="4747574"/>
          </a:xfrm>
          <a:prstGeom prst="rect">
            <a:avLst/>
          </a:prstGeom>
          <a:noFill/>
          <a:ln>
            <a:noFill/>
          </a:ln>
        </p:spPr>
        <p:txBody>
          <a:bodyPr spcFirstLastPara="1" wrap="square" lIns="91425" tIns="91425" rIns="91425" bIns="91425" anchor="t" anchorCtr="0">
            <a:noAutofit/>
          </a:bodyPr>
          <a:lstStyle/>
          <a:p>
            <a:pPr marL="533400" indent="-342900" algn="just">
              <a:spcBef>
                <a:spcPts val="0"/>
              </a:spcBef>
            </a:pPr>
            <a:r>
              <a:rPr lang="en-US" sz="2400" dirty="0">
                <a:solidFill>
                  <a:schemeClr val="tx1"/>
                </a:solidFill>
              </a:rPr>
              <a:t>Vehicle technology has significantly advanced in the automotive sector in recent years, resulting in better performance, higher comfort, and more safety measures. </a:t>
            </a:r>
          </a:p>
          <a:p>
            <a:pPr marL="533400" indent="-342900" algn="just">
              <a:spcBef>
                <a:spcPts val="0"/>
              </a:spcBef>
            </a:pPr>
            <a:r>
              <a:rPr lang="en-US" sz="2400" dirty="0">
                <a:solidFill>
                  <a:schemeClr val="tx1"/>
                </a:solidFill>
              </a:rPr>
              <a:t>Modern automobiles have evolved into exceedingly complicated machines with the integration of intricate technological systems and cutting-edge software. </a:t>
            </a:r>
          </a:p>
          <a:p>
            <a:pPr marL="533400" indent="-342900" algn="just">
              <a:spcBef>
                <a:spcPts val="0"/>
              </a:spcBef>
            </a:pPr>
            <a:r>
              <a:rPr lang="en-US" sz="2400" dirty="0">
                <a:solidFill>
                  <a:schemeClr val="tx1"/>
                </a:solidFill>
              </a:rPr>
              <a:t>The detection and diagnosis of problems in automotive systems, however, presents a significant barrier as a result of this complexity.</a:t>
            </a:r>
            <a:endParaRPr sz="2400" dirty="0">
              <a:solidFill>
                <a:schemeClr val="tx1"/>
              </a:solidFill>
            </a:endParaRPr>
          </a:p>
        </p:txBody>
      </p:sp>
      <p:sp>
        <p:nvSpPr>
          <p:cNvPr id="58" name="Google Shape;58;p9"/>
          <p:cNvSpPr txBox="1">
            <a:spLocks noGrp="1"/>
          </p:cNvSpPr>
          <p:nvPr>
            <p:ph type="title"/>
          </p:nvPr>
        </p:nvSpPr>
        <p:spPr>
          <a:xfrm>
            <a:off x="609600" y="291458"/>
            <a:ext cx="10972800" cy="802661"/>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2400"/>
              <a:buFont typeface="Arial"/>
              <a:buNone/>
            </a:pPr>
            <a:r>
              <a:rPr lang="en-US" sz="2400" dirty="0"/>
              <a:t>Introduction</a:t>
            </a:r>
            <a:endParaRPr sz="24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graphicFrame>
        <p:nvGraphicFramePr>
          <p:cNvPr id="75" name="Google Shape;75;p12"/>
          <p:cNvGraphicFramePr/>
          <p:nvPr>
            <p:extLst>
              <p:ext uri="{D42A27DB-BD31-4B8C-83A1-F6EECF244321}">
                <p14:modId xmlns:p14="http://schemas.microsoft.com/office/powerpoint/2010/main" val="1513683354"/>
              </p:ext>
            </p:extLst>
          </p:nvPr>
        </p:nvGraphicFramePr>
        <p:xfrm>
          <a:off x="352425" y="802661"/>
          <a:ext cx="11487150" cy="5090190"/>
        </p:xfrm>
        <a:graphic>
          <a:graphicData uri="http://schemas.openxmlformats.org/drawingml/2006/table">
            <a:tbl>
              <a:tblPr firstRow="1" bandRow="1">
                <a:noFill/>
                <a:tableStyleId>{4CF040E4-9980-4E2B-961A-5F4862535BD2}</a:tableStyleId>
              </a:tblPr>
              <a:tblGrid>
                <a:gridCol w="558403">
                  <a:extLst>
                    <a:ext uri="{9D8B030D-6E8A-4147-A177-3AD203B41FA5}">
                      <a16:colId xmlns:a16="http://schemas.microsoft.com/office/drawing/2014/main" val="20000"/>
                    </a:ext>
                  </a:extLst>
                </a:gridCol>
                <a:gridCol w="1531430">
                  <a:extLst>
                    <a:ext uri="{9D8B030D-6E8A-4147-A177-3AD203B41FA5}">
                      <a16:colId xmlns:a16="http://schemas.microsoft.com/office/drawing/2014/main" val="20001"/>
                    </a:ext>
                  </a:extLst>
                </a:gridCol>
                <a:gridCol w="1701479">
                  <a:extLst>
                    <a:ext uri="{9D8B030D-6E8A-4147-A177-3AD203B41FA5}">
                      <a16:colId xmlns:a16="http://schemas.microsoft.com/office/drawing/2014/main" val="20002"/>
                    </a:ext>
                  </a:extLst>
                </a:gridCol>
                <a:gridCol w="3345083">
                  <a:extLst>
                    <a:ext uri="{9D8B030D-6E8A-4147-A177-3AD203B41FA5}">
                      <a16:colId xmlns:a16="http://schemas.microsoft.com/office/drawing/2014/main" val="20003"/>
                    </a:ext>
                  </a:extLst>
                </a:gridCol>
                <a:gridCol w="4350755">
                  <a:extLst>
                    <a:ext uri="{9D8B030D-6E8A-4147-A177-3AD203B41FA5}">
                      <a16:colId xmlns:a16="http://schemas.microsoft.com/office/drawing/2014/main" val="20004"/>
                    </a:ext>
                  </a:extLst>
                </a:gridCol>
              </a:tblGrid>
              <a:tr h="390906">
                <a:tc>
                  <a:txBody>
                    <a:bodyPr/>
                    <a:lstStyle/>
                    <a:p>
                      <a:pPr marL="0" marR="0" lvl="0" indent="0" algn="just" rtl="0">
                        <a:lnSpc>
                          <a:spcPct val="100000"/>
                        </a:lnSpc>
                        <a:spcBef>
                          <a:spcPts val="0"/>
                        </a:spcBef>
                        <a:spcAft>
                          <a:spcPts val="0"/>
                        </a:spcAft>
                        <a:buClr>
                          <a:srgbClr val="000000"/>
                        </a:buClr>
                        <a:buSzPts val="1050"/>
                        <a:buFont typeface="Arial"/>
                        <a:buNone/>
                      </a:pPr>
                      <a:r>
                        <a:rPr lang="en-US" sz="1100" u="none" strike="noStrike" cap="none" dirty="0"/>
                        <a:t>Sr No</a:t>
                      </a:r>
                      <a:endParaRPr sz="1100" u="none" strike="noStrike" cap="none" dirty="0"/>
                    </a:p>
                  </a:txBody>
                  <a:tcPr marL="91450" marR="91450" marT="45725" marB="45725"/>
                </a:tc>
                <a:tc>
                  <a:txBody>
                    <a:bodyPr/>
                    <a:lstStyle/>
                    <a:p>
                      <a:pPr marL="0" marR="0" lvl="0" indent="0" algn="just" rtl="0">
                        <a:lnSpc>
                          <a:spcPct val="100000"/>
                        </a:lnSpc>
                        <a:spcBef>
                          <a:spcPts val="0"/>
                        </a:spcBef>
                        <a:spcAft>
                          <a:spcPts val="0"/>
                        </a:spcAft>
                        <a:buClr>
                          <a:srgbClr val="000000"/>
                        </a:buClr>
                        <a:buSzPts val="1050"/>
                        <a:buFont typeface="Arial"/>
                        <a:buNone/>
                      </a:pPr>
                      <a:r>
                        <a:rPr lang="en-US" sz="1100" u="none" strike="noStrike" cap="none" dirty="0"/>
                        <a:t>Author, Publisher, Year of publication</a:t>
                      </a:r>
                      <a:endParaRPr sz="1100" u="none" strike="noStrike" cap="none" dirty="0"/>
                    </a:p>
                  </a:txBody>
                  <a:tcPr marL="91450" marR="91450" marT="45725" marB="45725"/>
                </a:tc>
                <a:tc>
                  <a:txBody>
                    <a:bodyPr/>
                    <a:lstStyle/>
                    <a:p>
                      <a:pPr marL="0" marR="0" lvl="0" indent="0" algn="just" rtl="0">
                        <a:lnSpc>
                          <a:spcPct val="100000"/>
                        </a:lnSpc>
                        <a:spcBef>
                          <a:spcPts val="0"/>
                        </a:spcBef>
                        <a:spcAft>
                          <a:spcPts val="0"/>
                        </a:spcAft>
                        <a:buClr>
                          <a:srgbClr val="000000"/>
                        </a:buClr>
                        <a:buSzPts val="1050"/>
                        <a:buFont typeface="Arial"/>
                        <a:buNone/>
                      </a:pPr>
                      <a:r>
                        <a:rPr lang="en-US" sz="1100" u="none" strike="noStrike" cap="none"/>
                        <a:t>Title of the Article</a:t>
                      </a:r>
                      <a:endParaRPr sz="1100" u="none" strike="noStrike" cap="none"/>
                    </a:p>
                  </a:txBody>
                  <a:tcPr marL="91450" marR="91450" marT="45725" marB="45725"/>
                </a:tc>
                <a:tc>
                  <a:txBody>
                    <a:bodyPr/>
                    <a:lstStyle/>
                    <a:p>
                      <a:pPr marL="0" marR="0" lvl="0" indent="0" algn="just" rtl="0">
                        <a:lnSpc>
                          <a:spcPct val="100000"/>
                        </a:lnSpc>
                        <a:spcBef>
                          <a:spcPts val="0"/>
                        </a:spcBef>
                        <a:spcAft>
                          <a:spcPts val="0"/>
                        </a:spcAft>
                        <a:buClr>
                          <a:srgbClr val="000000"/>
                        </a:buClr>
                        <a:buSzPts val="1050"/>
                        <a:buFont typeface="Arial"/>
                        <a:buNone/>
                      </a:pPr>
                      <a:r>
                        <a:rPr lang="en-US" sz="1100" u="none" strike="noStrike" cap="none"/>
                        <a:t>Summary</a:t>
                      </a:r>
                      <a:endParaRPr sz="1100" u="none" strike="noStrike" cap="none"/>
                    </a:p>
                  </a:txBody>
                  <a:tcPr marL="91450" marR="91450" marT="45725" marB="45725"/>
                </a:tc>
                <a:tc>
                  <a:txBody>
                    <a:bodyPr/>
                    <a:lstStyle/>
                    <a:p>
                      <a:pPr marL="0" marR="0" lvl="0" indent="0" algn="just" rtl="0">
                        <a:lnSpc>
                          <a:spcPct val="100000"/>
                        </a:lnSpc>
                        <a:spcBef>
                          <a:spcPts val="0"/>
                        </a:spcBef>
                        <a:spcAft>
                          <a:spcPts val="0"/>
                        </a:spcAft>
                        <a:buClr>
                          <a:srgbClr val="000000"/>
                        </a:buClr>
                        <a:buSzPts val="1050"/>
                        <a:buFont typeface="Arial"/>
                        <a:buNone/>
                      </a:pPr>
                      <a:r>
                        <a:rPr lang="en-US" sz="1100" u="none" strike="noStrike" cap="none" dirty="0"/>
                        <a:t>Gap</a:t>
                      </a:r>
                      <a:endParaRPr sz="1100" u="none" strike="noStrike" cap="none" dirty="0"/>
                    </a:p>
                  </a:txBody>
                  <a:tcPr marL="91450" marR="91450" marT="45725" marB="45725"/>
                </a:tc>
                <a:extLst>
                  <a:ext uri="{0D108BD9-81ED-4DB2-BD59-A6C34878D82A}">
                    <a16:rowId xmlns:a16="http://schemas.microsoft.com/office/drawing/2014/main" val="10000"/>
                  </a:ext>
                </a:extLst>
              </a:tr>
              <a:tr h="352298">
                <a:tc>
                  <a:txBody>
                    <a:bodyPr/>
                    <a:lstStyle/>
                    <a:p>
                      <a:pPr marL="0" marR="0" lvl="0" indent="0" algn="just" rtl="0">
                        <a:lnSpc>
                          <a:spcPct val="100000"/>
                        </a:lnSpc>
                        <a:spcBef>
                          <a:spcPts val="0"/>
                        </a:spcBef>
                        <a:spcAft>
                          <a:spcPts val="0"/>
                        </a:spcAft>
                        <a:buClr>
                          <a:srgbClr val="000000"/>
                        </a:buClr>
                        <a:buSzPts val="1050"/>
                        <a:buFont typeface="Arial"/>
                        <a:buNone/>
                      </a:pPr>
                      <a:r>
                        <a:rPr lang="en-US" sz="1100" u="none" strike="noStrike" cap="none" dirty="0"/>
                        <a:t>19</a:t>
                      </a:r>
                      <a:endParaRPr sz="1100" u="none" strike="noStrike" cap="none" dirty="0"/>
                    </a:p>
                  </a:txBody>
                  <a:tcPr marL="91450" marR="91450" marT="45725" marB="45725"/>
                </a:tc>
                <a:tc>
                  <a:txBody>
                    <a:bodyPr/>
                    <a:lstStyle/>
                    <a:p>
                      <a:r>
                        <a:rPr lang="en-US" sz="1400" b="0" i="0" u="none" strike="noStrike" cap="none" dirty="0" err="1">
                          <a:solidFill>
                            <a:schemeClr val="dk1"/>
                          </a:solidFill>
                          <a:effectLst/>
                          <a:latin typeface="Arial"/>
                          <a:ea typeface="Arial"/>
                          <a:cs typeface="Arial"/>
                          <a:sym typeface="Arial"/>
                        </a:rPr>
                        <a:t>Haibin</a:t>
                      </a:r>
                      <a:r>
                        <a:rPr lang="en-US" sz="1400" b="0" i="0" u="none" strike="noStrike" cap="none" dirty="0">
                          <a:solidFill>
                            <a:schemeClr val="dk1"/>
                          </a:solidFill>
                          <a:effectLst/>
                          <a:latin typeface="Arial"/>
                          <a:ea typeface="Arial"/>
                          <a:cs typeface="Arial"/>
                          <a:sym typeface="Arial"/>
                        </a:rPr>
                        <a:t> Zhang, Qian Zhang, </a:t>
                      </a:r>
                      <a:r>
                        <a:rPr lang="en-US" sz="1400" b="0" i="0" u="none" strike="noStrike" cap="none" dirty="0" err="1">
                          <a:solidFill>
                            <a:schemeClr val="dk1"/>
                          </a:solidFill>
                          <a:effectLst/>
                          <a:latin typeface="Arial"/>
                          <a:ea typeface="Arial"/>
                          <a:cs typeface="Arial"/>
                          <a:sym typeface="Arial"/>
                        </a:rPr>
                        <a:t>Jiajia</a:t>
                      </a:r>
                      <a:r>
                        <a:rPr lang="en-US" sz="1400" b="0" i="0" u="none" strike="noStrike" cap="none" dirty="0">
                          <a:solidFill>
                            <a:schemeClr val="dk1"/>
                          </a:solidFill>
                          <a:effectLst/>
                          <a:latin typeface="Arial"/>
                          <a:ea typeface="Arial"/>
                          <a:cs typeface="Arial"/>
                          <a:sym typeface="Arial"/>
                        </a:rPr>
                        <a:t> Liu, Hongzhi Guo, </a:t>
                      </a:r>
                      <a:r>
                        <a:rPr lang="en-US" sz="1400" b="0" i="1" u="none" strike="noStrike" cap="none" dirty="0">
                          <a:solidFill>
                            <a:schemeClr val="dk1"/>
                          </a:solidFill>
                          <a:effectLst/>
                          <a:latin typeface="Arial"/>
                          <a:ea typeface="Arial"/>
                          <a:cs typeface="Arial"/>
                          <a:sym typeface="Arial"/>
                        </a:rPr>
                        <a:t>IEEE Internet of Things Journal</a:t>
                      </a:r>
                      <a:endParaRPr lang="en-US" sz="1400" b="0" i="0" u="none" strike="noStrike" cap="none" dirty="0">
                        <a:solidFill>
                          <a:schemeClr val="dk1"/>
                        </a:solidFill>
                        <a:effectLst/>
                        <a:latin typeface="Arial"/>
                        <a:ea typeface="Arial"/>
                        <a:cs typeface="Arial"/>
                        <a:sym typeface="Arial"/>
                      </a:endParaRPr>
                    </a:p>
                    <a:p>
                      <a:r>
                        <a:rPr lang="en-US" sz="1400" b="0" i="0" u="none" strike="noStrike" cap="none" dirty="0">
                          <a:solidFill>
                            <a:schemeClr val="dk1"/>
                          </a:solidFill>
                          <a:effectLst/>
                          <a:latin typeface="Arial"/>
                          <a:ea typeface="Arial"/>
                          <a:cs typeface="Arial"/>
                          <a:sym typeface="Arial"/>
                        </a:rPr>
                        <a:t>2018</a:t>
                      </a:r>
                    </a:p>
                    <a:p>
                      <a:pPr marL="0" marR="0" lvl="0" indent="0" algn="just" rtl="0">
                        <a:lnSpc>
                          <a:spcPct val="100000"/>
                        </a:lnSpc>
                        <a:spcBef>
                          <a:spcPts val="0"/>
                        </a:spcBef>
                        <a:spcAft>
                          <a:spcPts val="0"/>
                        </a:spcAft>
                        <a:buClr>
                          <a:srgbClr val="000000"/>
                        </a:buClr>
                        <a:buSzPts val="1050"/>
                        <a:buFont typeface="Arial"/>
                        <a:buNone/>
                      </a:pPr>
                      <a:endParaRPr sz="1100" u="none" strike="noStrike" cap="none" dirty="0"/>
                    </a:p>
                  </a:txBody>
                  <a:tcPr marL="91450" marR="91450" marT="45725" marB="45725"/>
                </a:tc>
                <a:tc>
                  <a:txBody>
                    <a:bodyPr/>
                    <a:lstStyle/>
                    <a:p>
                      <a:pPr marL="0" marR="0" lvl="0" indent="0" algn="just" rtl="0">
                        <a:lnSpc>
                          <a:spcPct val="100000"/>
                        </a:lnSpc>
                        <a:spcBef>
                          <a:spcPts val="0"/>
                        </a:spcBef>
                        <a:spcAft>
                          <a:spcPts val="0"/>
                        </a:spcAft>
                        <a:buClr>
                          <a:srgbClr val="000000"/>
                        </a:buClr>
                        <a:buSzPts val="1050"/>
                        <a:buFont typeface="Arial"/>
                        <a:buNone/>
                      </a:pPr>
                      <a:r>
                        <a:rPr lang="en-US" sz="1400" b="0" i="0" u="none" strike="noStrike" cap="none" dirty="0">
                          <a:solidFill>
                            <a:schemeClr val="dk1"/>
                          </a:solidFill>
                          <a:effectLst/>
                          <a:latin typeface="Arial"/>
                          <a:ea typeface="Arial"/>
                          <a:cs typeface="Arial"/>
                          <a:sym typeface="Arial"/>
                        </a:rPr>
                        <a:t>Fault Detection and Repairing for Intelligent Connected Vehicles Based on Dynamic Bayesian Network Model</a:t>
                      </a:r>
                      <a:endParaRPr sz="1100" u="none" strike="noStrike" cap="none" dirty="0"/>
                    </a:p>
                  </a:txBody>
                  <a:tcPr marL="91450" marR="91450" marT="45725" marB="45725"/>
                </a:tc>
                <a:tc>
                  <a:txBody>
                    <a:bodyPr/>
                    <a:lstStyle/>
                    <a:p>
                      <a:pPr marL="0" marR="0" lvl="0" indent="0" algn="just" rtl="0">
                        <a:lnSpc>
                          <a:spcPct val="100000"/>
                        </a:lnSpc>
                        <a:spcBef>
                          <a:spcPts val="0"/>
                        </a:spcBef>
                        <a:spcAft>
                          <a:spcPts val="0"/>
                        </a:spcAft>
                        <a:buClr>
                          <a:srgbClr val="000000"/>
                        </a:buClr>
                        <a:buSzPts val="1050"/>
                        <a:buFont typeface="Arial"/>
                        <a:buNone/>
                      </a:pPr>
                      <a:r>
                        <a:rPr lang="en-US" sz="1400" b="0" i="0" u="none" strike="noStrike" cap="none" dirty="0">
                          <a:solidFill>
                            <a:schemeClr val="dk1"/>
                          </a:solidFill>
                          <a:effectLst/>
                          <a:latin typeface="Arial"/>
                          <a:ea typeface="Arial"/>
                          <a:cs typeface="Arial"/>
                          <a:sym typeface="Arial"/>
                        </a:rPr>
                        <a:t>This paper introduces a threshold-based fault detection and repair scheme using dynamic Bayesian networks for Intelligent Connected Vehicles (ICVs), addressing data fault vulnerabilities in IoT-connected transportation systems. Simulations show it achieves high accuracy with a low false alarm rate, contributing to ICV safety and reliability.</a:t>
                      </a:r>
                      <a:endParaRPr lang="en-US" sz="1100" dirty="0"/>
                    </a:p>
                  </a:txBody>
                  <a:tcPr marL="91450" marR="91450" marT="45725" marB="45725"/>
                </a:tc>
                <a:tc>
                  <a:txBody>
                    <a:bodyPr/>
                    <a:lstStyle/>
                    <a:p>
                      <a:pPr marL="0" marR="0" lvl="0" indent="0" algn="just" rtl="0">
                        <a:lnSpc>
                          <a:spcPct val="100000"/>
                        </a:lnSpc>
                        <a:spcBef>
                          <a:spcPts val="0"/>
                        </a:spcBef>
                        <a:spcAft>
                          <a:spcPts val="0"/>
                        </a:spcAft>
                        <a:buClr>
                          <a:srgbClr val="000000"/>
                        </a:buClr>
                        <a:buSzPts val="1050"/>
                        <a:buFont typeface="Arial"/>
                        <a:buNone/>
                      </a:pPr>
                      <a:r>
                        <a:rPr lang="en-US" sz="1400" b="0" i="0" u="none" strike="noStrike" cap="none" dirty="0">
                          <a:solidFill>
                            <a:schemeClr val="dk1"/>
                          </a:solidFill>
                          <a:effectLst/>
                          <a:latin typeface="Arial"/>
                          <a:ea typeface="Arial"/>
                          <a:cs typeface="Arial"/>
                          <a:sym typeface="Arial"/>
                        </a:rPr>
                        <a:t>One potential research gap in the field of Intelligent Connected Vehicles (ICVs) and fault detection is the lack of comprehensive studies on the scalability and adaptability of the proposed threshold-based fault detection and repair scheme across diverse ICV environments and operational conditions. This research gap highlights the need for further investigation into how well the scheme performs in real-world scenarios and its ability to accommodate evolving ICV technologies and infrastructures.</a:t>
                      </a:r>
                      <a:endParaRPr sz="1100" u="none" strike="noStrike" cap="none" dirty="0"/>
                    </a:p>
                  </a:txBody>
                  <a:tcPr marL="91450" marR="91450" marT="45725" marB="45725"/>
                </a:tc>
                <a:extLst>
                  <a:ext uri="{0D108BD9-81ED-4DB2-BD59-A6C34878D82A}">
                    <a16:rowId xmlns:a16="http://schemas.microsoft.com/office/drawing/2014/main" val="10001"/>
                  </a:ext>
                </a:extLst>
              </a:tr>
              <a:tr h="352298">
                <a:tc>
                  <a:txBody>
                    <a:bodyPr/>
                    <a:lstStyle/>
                    <a:p>
                      <a:pPr marL="0" marR="0" lvl="0" indent="0" algn="just" rtl="0">
                        <a:lnSpc>
                          <a:spcPct val="100000"/>
                        </a:lnSpc>
                        <a:spcBef>
                          <a:spcPts val="0"/>
                        </a:spcBef>
                        <a:spcAft>
                          <a:spcPts val="0"/>
                        </a:spcAft>
                        <a:buClr>
                          <a:srgbClr val="000000"/>
                        </a:buClr>
                        <a:buSzPts val="1050"/>
                        <a:buFont typeface="Arial"/>
                        <a:buNone/>
                      </a:pPr>
                      <a:r>
                        <a:rPr lang="en-US" sz="1100" u="none" strike="noStrike" cap="none" dirty="0"/>
                        <a:t>20</a:t>
                      </a:r>
                      <a:endParaRPr sz="1100" u="none" strike="noStrike" cap="none" dirty="0"/>
                    </a:p>
                  </a:txBody>
                  <a:tcPr marL="91450" marR="91450" marT="45725" marB="45725"/>
                </a:tc>
                <a:tc>
                  <a:txBody>
                    <a:bodyPr/>
                    <a:lstStyle/>
                    <a:p>
                      <a:r>
                        <a:rPr lang="en-US" sz="1400" b="0" i="0" u="none" strike="noStrike" cap="none" dirty="0">
                          <a:solidFill>
                            <a:schemeClr val="dk1"/>
                          </a:solidFill>
                          <a:effectLst/>
                          <a:latin typeface="Arial"/>
                          <a:ea typeface="Arial"/>
                          <a:cs typeface="Arial"/>
                          <a:sym typeface="Arial"/>
                        </a:rPr>
                        <a:t>Andreas </a:t>
                      </a:r>
                      <a:r>
                        <a:rPr lang="en-US" sz="1400" b="0" i="0" u="none" strike="noStrike" cap="none" dirty="0" err="1">
                          <a:solidFill>
                            <a:schemeClr val="dk1"/>
                          </a:solidFill>
                          <a:effectLst/>
                          <a:latin typeface="Arial"/>
                          <a:ea typeface="Arial"/>
                          <a:cs typeface="Arial"/>
                          <a:sym typeface="Arial"/>
                        </a:rPr>
                        <a:t>Theissler</a:t>
                      </a:r>
                      <a:endParaRPr lang="en-US" sz="1400" b="0" i="0" u="none" strike="noStrike" cap="none" dirty="0">
                        <a:solidFill>
                          <a:schemeClr val="dk1"/>
                        </a:solidFill>
                        <a:effectLst/>
                        <a:latin typeface="Arial"/>
                        <a:ea typeface="Arial"/>
                        <a:cs typeface="Arial"/>
                        <a:sym typeface="Arial"/>
                      </a:endParaRPr>
                    </a:p>
                    <a:p>
                      <a:r>
                        <a:rPr lang="en-US" sz="1400" b="0" i="1" u="none" strike="noStrike" cap="none" dirty="0" err="1">
                          <a:solidFill>
                            <a:schemeClr val="dk1"/>
                          </a:solidFill>
                          <a:effectLst/>
                          <a:latin typeface="Arial"/>
                          <a:ea typeface="Arial"/>
                          <a:cs typeface="Arial"/>
                          <a:sym typeface="Arial"/>
                        </a:rPr>
                        <a:t>Knowl</a:t>
                      </a:r>
                      <a:r>
                        <a:rPr lang="en-US" sz="1400" b="0" i="1" u="none" strike="noStrike" cap="none" dirty="0">
                          <a:solidFill>
                            <a:schemeClr val="dk1"/>
                          </a:solidFill>
                          <a:effectLst/>
                          <a:latin typeface="Arial"/>
                          <a:ea typeface="Arial"/>
                          <a:cs typeface="Arial"/>
                          <a:sym typeface="Arial"/>
                        </a:rPr>
                        <a:t>. Based Syst.</a:t>
                      </a:r>
                      <a:endParaRPr lang="en-US" sz="1400" b="0" i="0" u="none" strike="noStrike" cap="none" dirty="0">
                        <a:solidFill>
                          <a:schemeClr val="dk1"/>
                        </a:solidFill>
                        <a:effectLst/>
                        <a:latin typeface="Arial"/>
                        <a:ea typeface="Arial"/>
                        <a:cs typeface="Arial"/>
                        <a:sym typeface="Arial"/>
                      </a:endParaRPr>
                    </a:p>
                    <a:p>
                      <a:r>
                        <a:rPr lang="en-US" sz="1400" b="0" i="0" u="none" strike="noStrike" cap="none" dirty="0">
                          <a:solidFill>
                            <a:schemeClr val="dk1"/>
                          </a:solidFill>
                          <a:effectLst/>
                          <a:latin typeface="Arial"/>
                          <a:ea typeface="Arial"/>
                          <a:cs typeface="Arial"/>
                          <a:sym typeface="Arial"/>
                        </a:rPr>
                        <a:t>2017</a:t>
                      </a:r>
                    </a:p>
                  </a:txBody>
                  <a:tcPr marL="91450" marR="91450" marT="45725" marB="45725"/>
                </a:tc>
                <a:tc>
                  <a:txBody>
                    <a:bodyPr/>
                    <a:lstStyle/>
                    <a:p>
                      <a:pPr marL="0" marR="0" lvl="0" indent="0" algn="just" rtl="0">
                        <a:lnSpc>
                          <a:spcPct val="100000"/>
                        </a:lnSpc>
                        <a:spcBef>
                          <a:spcPts val="0"/>
                        </a:spcBef>
                        <a:spcAft>
                          <a:spcPts val="0"/>
                        </a:spcAft>
                        <a:buClr>
                          <a:srgbClr val="000000"/>
                        </a:buClr>
                        <a:buSzPts val="1050"/>
                        <a:buFont typeface="Arial"/>
                        <a:buNone/>
                      </a:pPr>
                      <a:r>
                        <a:rPr lang="en-US" sz="1400" b="0" i="0" u="none" strike="noStrike" cap="none" dirty="0">
                          <a:solidFill>
                            <a:schemeClr val="dk1"/>
                          </a:solidFill>
                          <a:effectLst/>
                          <a:latin typeface="Arial"/>
                          <a:ea typeface="Arial"/>
                          <a:cs typeface="Arial"/>
                          <a:sym typeface="Arial"/>
                        </a:rPr>
                        <a:t>Detecting known and unknown faults in automotive systems using ensemble-based anomaly detection</a:t>
                      </a:r>
                      <a:endParaRPr sz="1100" u="none" strike="noStrike" cap="none" dirty="0"/>
                    </a:p>
                  </a:txBody>
                  <a:tcPr marL="91450" marR="91450" marT="45725" marB="45725"/>
                </a:tc>
                <a:tc>
                  <a:txBody>
                    <a:bodyPr/>
                    <a:lstStyle/>
                    <a:p>
                      <a:pPr marL="0" marR="0" lvl="0" indent="0" algn="just" rtl="0">
                        <a:lnSpc>
                          <a:spcPct val="100000"/>
                        </a:lnSpc>
                        <a:spcBef>
                          <a:spcPts val="0"/>
                        </a:spcBef>
                        <a:spcAft>
                          <a:spcPts val="0"/>
                        </a:spcAft>
                        <a:buClr>
                          <a:srgbClr val="000000"/>
                        </a:buClr>
                        <a:buSzPts val="1050"/>
                        <a:buFont typeface="Arial"/>
                        <a:buNone/>
                      </a:pPr>
                      <a:r>
                        <a:rPr lang="en-US" sz="1400" b="0" i="0" u="none" strike="noStrike" cap="none" dirty="0">
                          <a:solidFill>
                            <a:schemeClr val="dk1"/>
                          </a:solidFill>
                          <a:effectLst/>
                          <a:latin typeface="Arial"/>
                          <a:ea typeface="Arial"/>
                          <a:cs typeface="Arial"/>
                          <a:sym typeface="Arial"/>
                        </a:rPr>
                        <a:t>This paper presents an innovative approach for analyzing the increasingly complex and voluminous data generated during automotive road trials. The proposed anomaly detection system, based on ensemble classifiers, can identify both known and previously unknown faults without expert parameter tuning, providing robust fault detection across various driving scenarios and fault types.</a:t>
                      </a:r>
                      <a:endParaRPr lang="en-US" sz="1100" u="none" strike="noStrike" cap="none" dirty="0"/>
                    </a:p>
                  </a:txBody>
                  <a:tcPr marL="91450" marR="91450" marT="45725" marB="45725"/>
                </a:tc>
                <a:tc>
                  <a:txBody>
                    <a:bodyPr/>
                    <a:lstStyle/>
                    <a:p>
                      <a:pPr marL="0" marR="0" lvl="0" indent="0" algn="just" rtl="0">
                        <a:lnSpc>
                          <a:spcPct val="100000"/>
                        </a:lnSpc>
                        <a:spcBef>
                          <a:spcPts val="0"/>
                        </a:spcBef>
                        <a:spcAft>
                          <a:spcPts val="0"/>
                        </a:spcAft>
                        <a:buClr>
                          <a:srgbClr val="000000"/>
                        </a:buClr>
                        <a:buSzPts val="1050"/>
                        <a:buFont typeface="Arial"/>
                        <a:buNone/>
                      </a:pPr>
                      <a:r>
                        <a:rPr lang="en-US" sz="1400" b="0" i="0" u="none" strike="noStrike" cap="none" dirty="0">
                          <a:solidFill>
                            <a:schemeClr val="dk1"/>
                          </a:solidFill>
                          <a:effectLst/>
                          <a:latin typeface="Arial"/>
                          <a:ea typeface="Arial"/>
                          <a:cs typeface="Arial"/>
                          <a:sym typeface="Arial"/>
                        </a:rPr>
                        <a:t>A potential research gap in the field of automotive data analysis and fault detection is the development of techniques that can effectively handle the massive and continuously growing datasets generated by modern vehicles. While the paper discusses an ensemble-based approach for anomaly detection, further exploration may be needed to optimize and streamline such methods for scalability and real-time application, especially as automotive data complexity continues to increase with advancing technologies and features. </a:t>
                      </a:r>
                      <a:endParaRPr sz="1100" u="none" strike="noStrike" cap="none" dirty="0"/>
                    </a:p>
                  </a:txBody>
                  <a:tcPr marL="91450" marR="91450" marT="45725" marB="45725"/>
                </a:tc>
                <a:extLst>
                  <a:ext uri="{0D108BD9-81ED-4DB2-BD59-A6C34878D82A}">
                    <a16:rowId xmlns:a16="http://schemas.microsoft.com/office/drawing/2014/main" val="10002"/>
                  </a:ext>
                </a:extLst>
              </a:tr>
            </a:tbl>
          </a:graphicData>
        </a:graphic>
      </p:graphicFrame>
      <p:sp>
        <p:nvSpPr>
          <p:cNvPr id="76" name="Google Shape;76;p12"/>
          <p:cNvSpPr txBox="1">
            <a:spLocks noGrp="1"/>
          </p:cNvSpPr>
          <p:nvPr>
            <p:ph type="title"/>
          </p:nvPr>
        </p:nvSpPr>
        <p:spPr>
          <a:xfrm>
            <a:off x="609600" y="0"/>
            <a:ext cx="10972800" cy="802661"/>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2400"/>
              <a:buFont typeface="Arial"/>
              <a:buNone/>
            </a:pPr>
            <a:r>
              <a:rPr lang="en-US" sz="2400" dirty="0"/>
              <a:t>Literature Review</a:t>
            </a:r>
            <a:endParaRPr sz="2400" dirty="0"/>
          </a:p>
        </p:txBody>
      </p:sp>
    </p:spTree>
    <p:extLst>
      <p:ext uri="{BB962C8B-B14F-4D97-AF65-F5344CB8AC3E}">
        <p14:creationId xmlns:p14="http://schemas.microsoft.com/office/powerpoint/2010/main" val="42861963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graphicFrame>
        <p:nvGraphicFramePr>
          <p:cNvPr id="75" name="Google Shape;75;p12"/>
          <p:cNvGraphicFramePr/>
          <p:nvPr>
            <p:extLst>
              <p:ext uri="{D42A27DB-BD31-4B8C-83A1-F6EECF244321}">
                <p14:modId xmlns:p14="http://schemas.microsoft.com/office/powerpoint/2010/main" val="3784053949"/>
              </p:ext>
            </p:extLst>
          </p:nvPr>
        </p:nvGraphicFramePr>
        <p:xfrm>
          <a:off x="517002" y="804179"/>
          <a:ext cx="11487150" cy="5425470"/>
        </p:xfrm>
        <a:graphic>
          <a:graphicData uri="http://schemas.openxmlformats.org/drawingml/2006/table">
            <a:tbl>
              <a:tblPr firstRow="1" bandRow="1">
                <a:noFill/>
                <a:tableStyleId>{4CF040E4-9980-4E2B-961A-5F4862535BD2}</a:tableStyleId>
              </a:tblPr>
              <a:tblGrid>
                <a:gridCol w="558403">
                  <a:extLst>
                    <a:ext uri="{9D8B030D-6E8A-4147-A177-3AD203B41FA5}">
                      <a16:colId xmlns:a16="http://schemas.microsoft.com/office/drawing/2014/main" val="20000"/>
                    </a:ext>
                  </a:extLst>
                </a:gridCol>
                <a:gridCol w="1123785">
                  <a:extLst>
                    <a:ext uri="{9D8B030D-6E8A-4147-A177-3AD203B41FA5}">
                      <a16:colId xmlns:a16="http://schemas.microsoft.com/office/drawing/2014/main" val="20001"/>
                    </a:ext>
                  </a:extLst>
                </a:gridCol>
                <a:gridCol w="1539433">
                  <a:extLst>
                    <a:ext uri="{9D8B030D-6E8A-4147-A177-3AD203B41FA5}">
                      <a16:colId xmlns:a16="http://schemas.microsoft.com/office/drawing/2014/main" val="20002"/>
                    </a:ext>
                  </a:extLst>
                </a:gridCol>
                <a:gridCol w="3646025">
                  <a:extLst>
                    <a:ext uri="{9D8B030D-6E8A-4147-A177-3AD203B41FA5}">
                      <a16:colId xmlns:a16="http://schemas.microsoft.com/office/drawing/2014/main" val="20003"/>
                    </a:ext>
                  </a:extLst>
                </a:gridCol>
                <a:gridCol w="4619504">
                  <a:extLst>
                    <a:ext uri="{9D8B030D-6E8A-4147-A177-3AD203B41FA5}">
                      <a16:colId xmlns:a16="http://schemas.microsoft.com/office/drawing/2014/main" val="20004"/>
                    </a:ext>
                  </a:extLst>
                </a:gridCol>
              </a:tblGrid>
              <a:tr h="724273">
                <a:tc>
                  <a:txBody>
                    <a:bodyPr/>
                    <a:lstStyle/>
                    <a:p>
                      <a:pPr marL="0" marR="0" lvl="0" indent="0" algn="just" rtl="0">
                        <a:lnSpc>
                          <a:spcPct val="100000"/>
                        </a:lnSpc>
                        <a:spcBef>
                          <a:spcPts val="0"/>
                        </a:spcBef>
                        <a:spcAft>
                          <a:spcPts val="0"/>
                        </a:spcAft>
                        <a:buClr>
                          <a:srgbClr val="000000"/>
                        </a:buClr>
                        <a:buSzPts val="1050"/>
                        <a:buFont typeface="Arial"/>
                        <a:buNone/>
                      </a:pPr>
                      <a:r>
                        <a:rPr lang="en-US" sz="1100" u="none" strike="noStrike" cap="none" dirty="0"/>
                        <a:t>Sr No</a:t>
                      </a:r>
                      <a:endParaRPr sz="1100" u="none" strike="noStrike" cap="none" dirty="0"/>
                    </a:p>
                  </a:txBody>
                  <a:tcPr marL="91450" marR="91450" marT="45725" marB="45725"/>
                </a:tc>
                <a:tc>
                  <a:txBody>
                    <a:bodyPr/>
                    <a:lstStyle/>
                    <a:p>
                      <a:pPr marL="0" marR="0" lvl="0" indent="0" algn="just" rtl="0">
                        <a:lnSpc>
                          <a:spcPct val="100000"/>
                        </a:lnSpc>
                        <a:spcBef>
                          <a:spcPts val="0"/>
                        </a:spcBef>
                        <a:spcAft>
                          <a:spcPts val="0"/>
                        </a:spcAft>
                        <a:buClr>
                          <a:srgbClr val="000000"/>
                        </a:buClr>
                        <a:buSzPts val="1050"/>
                        <a:buFont typeface="Arial"/>
                        <a:buNone/>
                      </a:pPr>
                      <a:r>
                        <a:rPr lang="en-US" sz="1100" u="none" strike="noStrike" cap="none" dirty="0"/>
                        <a:t>Author, Publisher, Year of publication</a:t>
                      </a:r>
                      <a:endParaRPr sz="1100" u="none" strike="noStrike" cap="none" dirty="0"/>
                    </a:p>
                  </a:txBody>
                  <a:tcPr marL="91450" marR="91450" marT="45725" marB="45725"/>
                </a:tc>
                <a:tc>
                  <a:txBody>
                    <a:bodyPr/>
                    <a:lstStyle/>
                    <a:p>
                      <a:pPr marL="0" marR="0" lvl="0" indent="0" algn="just" rtl="0">
                        <a:lnSpc>
                          <a:spcPct val="100000"/>
                        </a:lnSpc>
                        <a:spcBef>
                          <a:spcPts val="0"/>
                        </a:spcBef>
                        <a:spcAft>
                          <a:spcPts val="0"/>
                        </a:spcAft>
                        <a:buClr>
                          <a:srgbClr val="000000"/>
                        </a:buClr>
                        <a:buSzPts val="1050"/>
                        <a:buFont typeface="Arial"/>
                        <a:buNone/>
                      </a:pPr>
                      <a:r>
                        <a:rPr lang="en-US" sz="1100" u="none" strike="noStrike" cap="none" dirty="0"/>
                        <a:t>Title of the Article</a:t>
                      </a:r>
                      <a:endParaRPr sz="1100" u="none" strike="noStrike" cap="none" dirty="0"/>
                    </a:p>
                  </a:txBody>
                  <a:tcPr marL="91450" marR="91450" marT="45725" marB="45725"/>
                </a:tc>
                <a:tc>
                  <a:txBody>
                    <a:bodyPr/>
                    <a:lstStyle/>
                    <a:p>
                      <a:pPr marL="0" marR="0" lvl="0" indent="0" algn="just" rtl="0">
                        <a:lnSpc>
                          <a:spcPct val="100000"/>
                        </a:lnSpc>
                        <a:spcBef>
                          <a:spcPts val="0"/>
                        </a:spcBef>
                        <a:spcAft>
                          <a:spcPts val="0"/>
                        </a:spcAft>
                        <a:buClr>
                          <a:srgbClr val="000000"/>
                        </a:buClr>
                        <a:buSzPts val="1050"/>
                        <a:buFont typeface="Arial"/>
                        <a:buNone/>
                      </a:pPr>
                      <a:r>
                        <a:rPr lang="en-US" sz="1100" u="none" strike="noStrike" cap="none"/>
                        <a:t>Summary</a:t>
                      </a:r>
                      <a:endParaRPr sz="1100" u="none" strike="noStrike" cap="none"/>
                    </a:p>
                  </a:txBody>
                  <a:tcPr marL="91450" marR="91450" marT="45725" marB="45725"/>
                </a:tc>
                <a:tc>
                  <a:txBody>
                    <a:bodyPr/>
                    <a:lstStyle/>
                    <a:p>
                      <a:pPr marL="0" marR="0" lvl="0" indent="0" algn="just" rtl="0">
                        <a:lnSpc>
                          <a:spcPct val="100000"/>
                        </a:lnSpc>
                        <a:spcBef>
                          <a:spcPts val="0"/>
                        </a:spcBef>
                        <a:spcAft>
                          <a:spcPts val="0"/>
                        </a:spcAft>
                        <a:buClr>
                          <a:srgbClr val="000000"/>
                        </a:buClr>
                        <a:buSzPts val="1050"/>
                        <a:buFont typeface="Arial"/>
                        <a:buNone/>
                      </a:pPr>
                      <a:r>
                        <a:rPr lang="en-US" sz="1100" u="none" strike="noStrike" cap="none" dirty="0"/>
                        <a:t>Gap</a:t>
                      </a:r>
                      <a:endParaRPr sz="1100" u="none" strike="noStrike" cap="none" dirty="0"/>
                    </a:p>
                  </a:txBody>
                  <a:tcPr marL="91450" marR="91450" marT="45725" marB="45725"/>
                </a:tc>
                <a:extLst>
                  <a:ext uri="{0D108BD9-81ED-4DB2-BD59-A6C34878D82A}">
                    <a16:rowId xmlns:a16="http://schemas.microsoft.com/office/drawing/2014/main" val="10000"/>
                  </a:ext>
                </a:extLst>
              </a:tr>
              <a:tr h="2317652">
                <a:tc>
                  <a:txBody>
                    <a:bodyPr/>
                    <a:lstStyle/>
                    <a:p>
                      <a:pPr marL="0" marR="0" lvl="0" indent="0" algn="just" rtl="0">
                        <a:lnSpc>
                          <a:spcPct val="100000"/>
                        </a:lnSpc>
                        <a:spcBef>
                          <a:spcPts val="0"/>
                        </a:spcBef>
                        <a:spcAft>
                          <a:spcPts val="0"/>
                        </a:spcAft>
                        <a:buClr>
                          <a:srgbClr val="000000"/>
                        </a:buClr>
                        <a:buSzPts val="1050"/>
                        <a:buFont typeface="Arial"/>
                        <a:buNone/>
                      </a:pPr>
                      <a:r>
                        <a:rPr lang="en-US" sz="1100" u="none" strike="noStrike" cap="none" dirty="0"/>
                        <a:t>21</a:t>
                      </a:r>
                      <a:endParaRPr sz="1100" u="none" strike="noStrike" cap="none" dirty="0"/>
                    </a:p>
                  </a:txBody>
                  <a:tcPr marL="91450" marR="91450" marT="45725" marB="45725"/>
                </a:tc>
                <a:tc>
                  <a:txBody>
                    <a:bodyPr/>
                    <a:lstStyle/>
                    <a:p>
                      <a:r>
                        <a:rPr lang="en-US" sz="1400" b="0" i="0" u="none" strike="noStrike" cap="none" dirty="0">
                          <a:solidFill>
                            <a:schemeClr val="dk1"/>
                          </a:solidFill>
                          <a:effectLst/>
                          <a:latin typeface="Arial"/>
                          <a:ea typeface="Arial"/>
                          <a:cs typeface="Arial"/>
                          <a:sym typeface="Arial"/>
                        </a:rPr>
                        <a:t>H. </a:t>
                      </a:r>
                      <a:r>
                        <a:rPr lang="en-US" sz="1400" b="0" i="0" u="none" strike="noStrike" cap="none" dirty="0" err="1">
                          <a:solidFill>
                            <a:schemeClr val="dk1"/>
                          </a:solidFill>
                          <a:effectLst/>
                          <a:latin typeface="Arial"/>
                          <a:ea typeface="Arial"/>
                          <a:cs typeface="Arial"/>
                          <a:sym typeface="Arial"/>
                        </a:rPr>
                        <a:t>Nabwey</a:t>
                      </a:r>
                      <a:endParaRPr lang="en-US" sz="1400" b="0" i="0" u="none" strike="noStrike" cap="none" dirty="0">
                        <a:solidFill>
                          <a:schemeClr val="dk1"/>
                        </a:solidFill>
                        <a:effectLst/>
                        <a:latin typeface="Arial"/>
                        <a:ea typeface="Arial"/>
                        <a:cs typeface="Arial"/>
                        <a:sym typeface="Arial"/>
                      </a:endParaRPr>
                    </a:p>
                    <a:p>
                      <a:r>
                        <a:rPr lang="en-US" sz="1400" b="0" i="1" u="none" strike="noStrike" cap="none" dirty="0">
                          <a:solidFill>
                            <a:schemeClr val="dk1"/>
                          </a:solidFill>
                          <a:effectLst/>
                          <a:latin typeface="Arial"/>
                          <a:ea typeface="Arial"/>
                          <a:cs typeface="Arial"/>
                          <a:sym typeface="Arial"/>
                        </a:rPr>
                        <a:t>International Journal of Engineering Research and Technology</a:t>
                      </a:r>
                      <a:endParaRPr lang="en-US" sz="1400" b="0" i="0" u="none" strike="noStrike" cap="none" dirty="0">
                        <a:solidFill>
                          <a:schemeClr val="dk1"/>
                        </a:solidFill>
                        <a:effectLst/>
                        <a:latin typeface="Arial"/>
                        <a:ea typeface="Arial"/>
                        <a:cs typeface="Arial"/>
                        <a:sym typeface="Arial"/>
                      </a:endParaRPr>
                    </a:p>
                    <a:p>
                      <a:r>
                        <a:rPr lang="en-US" sz="1400" b="0" i="0" u="none" strike="noStrike" cap="none" dirty="0">
                          <a:solidFill>
                            <a:schemeClr val="dk1"/>
                          </a:solidFill>
                          <a:effectLst/>
                          <a:latin typeface="Arial"/>
                          <a:ea typeface="Arial"/>
                          <a:cs typeface="Arial"/>
                          <a:sym typeface="Arial"/>
                        </a:rPr>
                        <a:t>2020</a:t>
                      </a:r>
                    </a:p>
                    <a:p>
                      <a:pPr marL="0" marR="0" lvl="0" indent="0" algn="just" rtl="0">
                        <a:lnSpc>
                          <a:spcPct val="100000"/>
                        </a:lnSpc>
                        <a:spcBef>
                          <a:spcPts val="0"/>
                        </a:spcBef>
                        <a:spcAft>
                          <a:spcPts val="0"/>
                        </a:spcAft>
                        <a:buClr>
                          <a:srgbClr val="000000"/>
                        </a:buClr>
                        <a:buSzPts val="1050"/>
                        <a:buFont typeface="Arial"/>
                        <a:buNone/>
                      </a:pPr>
                      <a:endParaRPr sz="1100" u="none" strike="noStrike" cap="none" dirty="0"/>
                    </a:p>
                  </a:txBody>
                  <a:tcPr marL="91450" marR="91450" marT="45725" marB="45725"/>
                </a:tc>
                <a:tc>
                  <a:txBody>
                    <a:bodyPr/>
                    <a:lstStyle/>
                    <a:p>
                      <a:pPr marL="0" marR="0" lvl="0" indent="0" algn="just" rtl="0">
                        <a:lnSpc>
                          <a:spcPct val="100000"/>
                        </a:lnSpc>
                        <a:spcBef>
                          <a:spcPts val="0"/>
                        </a:spcBef>
                        <a:spcAft>
                          <a:spcPts val="0"/>
                        </a:spcAft>
                        <a:buClr>
                          <a:srgbClr val="000000"/>
                        </a:buClr>
                        <a:buSzPts val="1050"/>
                        <a:buFont typeface="Arial"/>
                        <a:buNone/>
                      </a:pPr>
                      <a:r>
                        <a:rPr lang="en-US" sz="1400" b="0" i="0" u="none" strike="noStrike" cap="none" dirty="0">
                          <a:solidFill>
                            <a:schemeClr val="dk1"/>
                          </a:solidFill>
                          <a:effectLst/>
                          <a:latin typeface="Arial"/>
                          <a:ea typeface="Arial"/>
                          <a:cs typeface="Arial"/>
                          <a:sym typeface="Arial"/>
                        </a:rPr>
                        <a:t>A Method for Fault Prediction of Air Brake System in Vehicles</a:t>
                      </a:r>
                      <a:endParaRPr sz="1100" u="none" strike="noStrike" cap="none" dirty="0"/>
                    </a:p>
                  </a:txBody>
                  <a:tcPr marL="91450" marR="91450" marT="45725" marB="45725"/>
                </a:tc>
                <a:tc>
                  <a:txBody>
                    <a:bodyPr/>
                    <a:lstStyle/>
                    <a:p>
                      <a:pPr marL="0" marR="0" lvl="0" indent="0" algn="just" rtl="0">
                        <a:lnSpc>
                          <a:spcPct val="100000"/>
                        </a:lnSpc>
                        <a:spcBef>
                          <a:spcPts val="0"/>
                        </a:spcBef>
                        <a:spcAft>
                          <a:spcPts val="0"/>
                        </a:spcAft>
                        <a:buClr>
                          <a:srgbClr val="000000"/>
                        </a:buClr>
                        <a:buSzPts val="1050"/>
                        <a:buFont typeface="Arial"/>
                        <a:buNone/>
                      </a:pPr>
                      <a:r>
                        <a:rPr lang="en-US" sz="1400" b="0" i="0" u="none" strike="noStrike" cap="none" dirty="0">
                          <a:solidFill>
                            <a:schemeClr val="dk1"/>
                          </a:solidFill>
                          <a:effectLst/>
                          <a:latin typeface="Arial"/>
                          <a:ea typeface="Arial"/>
                          <a:cs typeface="Arial"/>
                          <a:sym typeface="Arial"/>
                        </a:rPr>
                        <a:t>This study addresses the critical issue of fault detection and isolation in air brake systems, crucial for the safety and performance of autonomous vehicles. It utilizes Rough Set Theory to develop an efficient diagnostic scheme that accurately classifies "fault" and "</a:t>
                      </a:r>
                      <a:r>
                        <a:rPr lang="en-US" sz="1400" b="0" i="0" u="none" strike="noStrike" cap="none" dirty="0" err="1">
                          <a:solidFill>
                            <a:schemeClr val="dk1"/>
                          </a:solidFill>
                          <a:effectLst/>
                          <a:latin typeface="Arial"/>
                          <a:ea typeface="Arial"/>
                          <a:cs typeface="Arial"/>
                          <a:sym typeface="Arial"/>
                        </a:rPr>
                        <a:t>Nofault</a:t>
                      </a:r>
                      <a:r>
                        <a:rPr lang="en-US" sz="1400" b="0" i="0" u="none" strike="noStrike" cap="none" dirty="0">
                          <a:solidFill>
                            <a:schemeClr val="dk1"/>
                          </a:solidFill>
                          <a:effectLst/>
                          <a:latin typeface="Arial"/>
                          <a:ea typeface="Arial"/>
                          <a:cs typeface="Arial"/>
                          <a:sym typeface="Arial"/>
                        </a:rPr>
                        <a:t>" conditions based on wheel speed sensor data, ultimately enhancing vehicle condition monitoring, reducing maintenance costs, and ensuring safe operation.</a:t>
                      </a:r>
                      <a:endParaRPr lang="en-US" sz="1100" dirty="0"/>
                    </a:p>
                  </a:txBody>
                  <a:tcPr marL="91450" marR="91450" marT="45725" marB="45725"/>
                </a:tc>
                <a:tc>
                  <a:txBody>
                    <a:bodyPr/>
                    <a:lstStyle/>
                    <a:p>
                      <a:pPr marL="0" marR="0" lvl="0" indent="0" algn="just" rtl="0">
                        <a:lnSpc>
                          <a:spcPct val="100000"/>
                        </a:lnSpc>
                        <a:spcBef>
                          <a:spcPts val="0"/>
                        </a:spcBef>
                        <a:spcAft>
                          <a:spcPts val="0"/>
                        </a:spcAft>
                        <a:buClr>
                          <a:srgbClr val="000000"/>
                        </a:buClr>
                        <a:buSzPts val="1050"/>
                        <a:buFont typeface="Arial"/>
                        <a:buNone/>
                      </a:pPr>
                      <a:r>
                        <a:rPr lang="en-US" sz="1400" b="0" i="0" u="none" strike="noStrike" cap="none" dirty="0">
                          <a:solidFill>
                            <a:schemeClr val="dk1"/>
                          </a:solidFill>
                          <a:effectLst/>
                          <a:latin typeface="Arial"/>
                          <a:ea typeface="Arial"/>
                          <a:cs typeface="Arial"/>
                          <a:sym typeface="Arial"/>
                        </a:rPr>
                        <a:t>A research gap in this context could be the exploration of the practical implementation and real-world testing of the developed fault diagnostic scheme using Rough Set Theory. While the paper discusses the development and effectiveness of the method theoretically, further research could focus on field testing and validation to assess its reliability and performance under diverse operating conditions and with a broader range of autonomous vehicles. </a:t>
                      </a:r>
                      <a:endParaRPr sz="1100" u="none" strike="noStrike" cap="none" dirty="0"/>
                    </a:p>
                  </a:txBody>
                  <a:tcPr marL="91450" marR="91450" marT="45725" marB="45725"/>
                </a:tc>
                <a:extLst>
                  <a:ext uri="{0D108BD9-81ED-4DB2-BD59-A6C34878D82A}">
                    <a16:rowId xmlns:a16="http://schemas.microsoft.com/office/drawing/2014/main" val="10001"/>
                  </a:ext>
                </a:extLst>
              </a:tr>
              <a:tr h="2114858">
                <a:tc>
                  <a:txBody>
                    <a:bodyPr/>
                    <a:lstStyle/>
                    <a:p>
                      <a:pPr marL="0" marR="0" lvl="0" indent="0" algn="just" rtl="0">
                        <a:lnSpc>
                          <a:spcPct val="100000"/>
                        </a:lnSpc>
                        <a:spcBef>
                          <a:spcPts val="0"/>
                        </a:spcBef>
                        <a:spcAft>
                          <a:spcPts val="0"/>
                        </a:spcAft>
                        <a:buClr>
                          <a:srgbClr val="000000"/>
                        </a:buClr>
                        <a:buSzPts val="1050"/>
                        <a:buFont typeface="Arial"/>
                        <a:buNone/>
                      </a:pPr>
                      <a:r>
                        <a:rPr lang="en-US" sz="1100" u="none" strike="noStrike" cap="none" dirty="0"/>
                        <a:t>22</a:t>
                      </a:r>
                      <a:endParaRPr sz="1100" u="none" strike="noStrike" cap="none" dirty="0"/>
                    </a:p>
                  </a:txBody>
                  <a:tcPr marL="91450" marR="91450" marT="45725" marB="45725"/>
                </a:tc>
                <a:tc>
                  <a:txBody>
                    <a:bodyPr/>
                    <a:lstStyle/>
                    <a:p>
                      <a:r>
                        <a:rPr lang="en-US" sz="1400" b="0" i="0" u="none" strike="noStrike" cap="none" dirty="0" err="1">
                          <a:solidFill>
                            <a:schemeClr val="dk1"/>
                          </a:solidFill>
                          <a:effectLst/>
                          <a:latin typeface="Arial"/>
                          <a:ea typeface="Arial"/>
                          <a:cs typeface="Arial"/>
                          <a:sym typeface="Arial"/>
                        </a:rPr>
                        <a:t>Tinal</a:t>
                      </a:r>
                      <a:r>
                        <a:rPr lang="en-US" sz="1400" b="0" i="0" u="none" strike="noStrike" cap="none" dirty="0">
                          <a:solidFill>
                            <a:schemeClr val="dk1"/>
                          </a:solidFill>
                          <a:effectLst/>
                          <a:latin typeface="Arial"/>
                          <a:ea typeface="Arial"/>
                          <a:cs typeface="Arial"/>
                          <a:sym typeface="Arial"/>
                        </a:rPr>
                        <a:t> R. </a:t>
                      </a:r>
                      <a:r>
                        <a:rPr lang="en-US" sz="1400" b="0" i="0" u="none" strike="noStrike" cap="none" dirty="0" err="1">
                          <a:solidFill>
                            <a:schemeClr val="dk1"/>
                          </a:solidFill>
                          <a:effectLst/>
                          <a:latin typeface="Arial"/>
                          <a:ea typeface="Arial"/>
                          <a:cs typeface="Arial"/>
                          <a:sym typeface="Arial"/>
                        </a:rPr>
                        <a:t>Thombare</a:t>
                      </a:r>
                      <a:r>
                        <a:rPr lang="en-US" sz="1400" b="0" i="0" u="none" strike="noStrike" cap="none" dirty="0">
                          <a:solidFill>
                            <a:schemeClr val="dk1"/>
                          </a:solidFill>
                          <a:effectLst/>
                          <a:latin typeface="Arial"/>
                          <a:ea typeface="Arial"/>
                          <a:cs typeface="Arial"/>
                          <a:sym typeface="Arial"/>
                        </a:rPr>
                        <a:t>, L. Dole</a:t>
                      </a:r>
                    </a:p>
                    <a:p>
                      <a:r>
                        <a:rPr lang="en-US" sz="1400" b="0" i="0" u="none" strike="noStrike" cap="none" dirty="0">
                          <a:solidFill>
                            <a:schemeClr val="dk1"/>
                          </a:solidFill>
                          <a:effectLst/>
                          <a:latin typeface="Arial"/>
                          <a:ea typeface="Arial"/>
                          <a:cs typeface="Arial"/>
                          <a:sym typeface="Arial"/>
                        </a:rPr>
                        <a:t>2014</a:t>
                      </a:r>
                    </a:p>
                    <a:p>
                      <a:endParaRPr lang="en-US" sz="1400" b="0" i="0" u="none" strike="noStrike" cap="none" dirty="0">
                        <a:solidFill>
                          <a:schemeClr val="dk1"/>
                        </a:solidFill>
                        <a:effectLst/>
                        <a:latin typeface="Arial"/>
                        <a:ea typeface="Arial"/>
                        <a:cs typeface="Arial"/>
                        <a:sym typeface="Arial"/>
                      </a:endParaRPr>
                    </a:p>
                  </a:txBody>
                  <a:tcPr marL="91450" marR="91450" marT="45725" marB="45725"/>
                </a:tc>
                <a:tc>
                  <a:txBody>
                    <a:bodyPr/>
                    <a:lstStyle/>
                    <a:p>
                      <a:r>
                        <a:rPr lang="en-US" sz="1400" b="0" i="0" u="none" strike="noStrike" cap="none" dirty="0">
                          <a:solidFill>
                            <a:schemeClr val="dk1"/>
                          </a:solidFill>
                          <a:effectLst/>
                          <a:latin typeface="Arial"/>
                          <a:ea typeface="Arial"/>
                          <a:cs typeface="Arial"/>
                          <a:sym typeface="Arial"/>
                        </a:rPr>
                        <a:t>Review on fault diagnosis model in automobile</a:t>
                      </a:r>
                    </a:p>
                  </a:txBody>
                  <a:tcPr marL="91450" marR="91450" marT="45725" marB="45725"/>
                </a:tc>
                <a:tc>
                  <a:txBody>
                    <a:bodyPr/>
                    <a:lstStyle/>
                    <a:p>
                      <a:pPr marL="0" marR="0" lvl="0" indent="0" algn="just" rtl="0">
                        <a:lnSpc>
                          <a:spcPct val="100000"/>
                        </a:lnSpc>
                        <a:spcBef>
                          <a:spcPts val="0"/>
                        </a:spcBef>
                        <a:spcAft>
                          <a:spcPts val="0"/>
                        </a:spcAft>
                        <a:buClr>
                          <a:srgbClr val="000000"/>
                        </a:buClr>
                        <a:buSzPts val="1050"/>
                        <a:buFont typeface="Arial"/>
                        <a:buNone/>
                      </a:pPr>
                      <a:r>
                        <a:rPr lang="en-US" sz="1400" b="0" i="0" u="none" strike="noStrike" cap="none" dirty="0">
                          <a:solidFill>
                            <a:schemeClr val="dk1"/>
                          </a:solidFill>
                          <a:effectLst/>
                          <a:latin typeface="Arial"/>
                          <a:ea typeface="Arial"/>
                          <a:cs typeface="Arial"/>
                          <a:sym typeface="Arial"/>
                        </a:rPr>
                        <a:t>This paper addresses the importance of fault detection and diagnosis in complex vehicle systems to minimize downtime. It emphasizes the use of text-driven models for constructing fault diagnosis models in the automobile domain, highlighting their reliability in maintaining accuracy.</a:t>
                      </a:r>
                      <a:endParaRPr lang="en-US" sz="1100" u="none" strike="noStrike" cap="none" dirty="0"/>
                    </a:p>
                  </a:txBody>
                  <a:tcPr marL="91450" marR="91450" marT="45725" marB="45725"/>
                </a:tc>
                <a:tc>
                  <a:txBody>
                    <a:bodyPr/>
                    <a:lstStyle/>
                    <a:p>
                      <a:pPr marL="0" marR="0" lvl="0" indent="0" algn="just" rtl="0">
                        <a:lnSpc>
                          <a:spcPct val="100000"/>
                        </a:lnSpc>
                        <a:spcBef>
                          <a:spcPts val="0"/>
                        </a:spcBef>
                        <a:spcAft>
                          <a:spcPts val="0"/>
                        </a:spcAft>
                        <a:buClr>
                          <a:srgbClr val="000000"/>
                        </a:buClr>
                        <a:buSzPts val="1050"/>
                        <a:buFont typeface="Arial"/>
                        <a:buNone/>
                      </a:pPr>
                      <a:r>
                        <a:rPr lang="en-US" sz="1400" b="0" i="0" u="none" strike="noStrike" cap="none" dirty="0">
                          <a:solidFill>
                            <a:schemeClr val="dk1"/>
                          </a:solidFill>
                          <a:effectLst/>
                          <a:latin typeface="Arial"/>
                          <a:ea typeface="Arial"/>
                          <a:cs typeface="Arial"/>
                          <a:sym typeface="Arial"/>
                        </a:rPr>
                        <a:t>A potential research gap in this context could be the exploration of hybrid or integrated approaches that combine text-driven models with other data sources, such as sensor data or real-time monitoring, to enhance the accuracy and robustness of fault diagnosis models for automotive systems. Investigating the effectiveness of such hybrid models and their adaptability to different types of vehicles and fault scenarios could provide valuable insights for improving fault detection and diagnosis in the automobile domain. </a:t>
                      </a:r>
                      <a:endParaRPr sz="1100" u="none" strike="noStrike" cap="none" dirty="0"/>
                    </a:p>
                  </a:txBody>
                  <a:tcPr marL="91450" marR="91450" marT="45725" marB="45725"/>
                </a:tc>
                <a:extLst>
                  <a:ext uri="{0D108BD9-81ED-4DB2-BD59-A6C34878D82A}">
                    <a16:rowId xmlns:a16="http://schemas.microsoft.com/office/drawing/2014/main" val="10002"/>
                  </a:ext>
                </a:extLst>
              </a:tr>
            </a:tbl>
          </a:graphicData>
        </a:graphic>
      </p:graphicFrame>
      <p:sp>
        <p:nvSpPr>
          <p:cNvPr id="76" name="Google Shape;76;p12"/>
          <p:cNvSpPr txBox="1">
            <a:spLocks noGrp="1"/>
          </p:cNvSpPr>
          <p:nvPr>
            <p:ph type="title"/>
          </p:nvPr>
        </p:nvSpPr>
        <p:spPr>
          <a:xfrm>
            <a:off x="517002" y="117265"/>
            <a:ext cx="10972800" cy="802661"/>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2400"/>
              <a:buFont typeface="Arial"/>
              <a:buNone/>
            </a:pPr>
            <a:r>
              <a:rPr lang="en-US" sz="2400" dirty="0"/>
              <a:t>Literature Review</a:t>
            </a:r>
            <a:endParaRPr sz="2400" dirty="0"/>
          </a:p>
        </p:txBody>
      </p:sp>
    </p:spTree>
    <p:extLst>
      <p:ext uri="{BB962C8B-B14F-4D97-AF65-F5344CB8AC3E}">
        <p14:creationId xmlns:p14="http://schemas.microsoft.com/office/powerpoint/2010/main" val="8831656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graphicFrame>
        <p:nvGraphicFramePr>
          <p:cNvPr id="75" name="Google Shape;75;p12"/>
          <p:cNvGraphicFramePr/>
          <p:nvPr>
            <p:extLst>
              <p:ext uri="{D42A27DB-BD31-4B8C-83A1-F6EECF244321}">
                <p14:modId xmlns:p14="http://schemas.microsoft.com/office/powerpoint/2010/main" val="237137951"/>
              </p:ext>
            </p:extLst>
          </p:nvPr>
        </p:nvGraphicFramePr>
        <p:xfrm>
          <a:off x="162046" y="802661"/>
          <a:ext cx="11725154" cy="5090190"/>
        </p:xfrm>
        <a:graphic>
          <a:graphicData uri="http://schemas.openxmlformats.org/drawingml/2006/table">
            <a:tbl>
              <a:tblPr firstRow="1" bandRow="1">
                <a:noFill/>
                <a:tableStyleId>{4CF040E4-9980-4E2B-961A-5F4862535BD2}</a:tableStyleId>
              </a:tblPr>
              <a:tblGrid>
                <a:gridCol w="569973">
                  <a:extLst>
                    <a:ext uri="{9D8B030D-6E8A-4147-A177-3AD203B41FA5}">
                      <a16:colId xmlns:a16="http://schemas.microsoft.com/office/drawing/2014/main" val="20000"/>
                    </a:ext>
                  </a:extLst>
                </a:gridCol>
                <a:gridCol w="1594492">
                  <a:extLst>
                    <a:ext uri="{9D8B030D-6E8A-4147-A177-3AD203B41FA5}">
                      <a16:colId xmlns:a16="http://schemas.microsoft.com/office/drawing/2014/main" val="20001"/>
                    </a:ext>
                  </a:extLst>
                </a:gridCol>
                <a:gridCol w="1574157">
                  <a:extLst>
                    <a:ext uri="{9D8B030D-6E8A-4147-A177-3AD203B41FA5}">
                      <a16:colId xmlns:a16="http://schemas.microsoft.com/office/drawing/2014/main" val="20002"/>
                    </a:ext>
                  </a:extLst>
                </a:gridCol>
                <a:gridCol w="3958542">
                  <a:extLst>
                    <a:ext uri="{9D8B030D-6E8A-4147-A177-3AD203B41FA5}">
                      <a16:colId xmlns:a16="http://schemas.microsoft.com/office/drawing/2014/main" val="20003"/>
                    </a:ext>
                  </a:extLst>
                </a:gridCol>
                <a:gridCol w="4027990">
                  <a:extLst>
                    <a:ext uri="{9D8B030D-6E8A-4147-A177-3AD203B41FA5}">
                      <a16:colId xmlns:a16="http://schemas.microsoft.com/office/drawing/2014/main" val="20004"/>
                    </a:ext>
                  </a:extLst>
                </a:gridCol>
              </a:tblGrid>
              <a:tr h="390906">
                <a:tc>
                  <a:txBody>
                    <a:bodyPr/>
                    <a:lstStyle/>
                    <a:p>
                      <a:pPr marL="0" marR="0" lvl="0" indent="0" algn="just" rtl="0">
                        <a:lnSpc>
                          <a:spcPct val="100000"/>
                        </a:lnSpc>
                        <a:spcBef>
                          <a:spcPts val="0"/>
                        </a:spcBef>
                        <a:spcAft>
                          <a:spcPts val="0"/>
                        </a:spcAft>
                        <a:buClr>
                          <a:srgbClr val="000000"/>
                        </a:buClr>
                        <a:buSzPts val="1050"/>
                        <a:buFont typeface="Arial"/>
                        <a:buNone/>
                      </a:pPr>
                      <a:r>
                        <a:rPr lang="en-US" sz="1100" u="none" strike="noStrike" cap="none" dirty="0"/>
                        <a:t>Sr No</a:t>
                      </a:r>
                      <a:endParaRPr sz="1100" u="none" strike="noStrike" cap="none" dirty="0"/>
                    </a:p>
                  </a:txBody>
                  <a:tcPr marL="91450" marR="91450" marT="45725" marB="45725"/>
                </a:tc>
                <a:tc>
                  <a:txBody>
                    <a:bodyPr/>
                    <a:lstStyle/>
                    <a:p>
                      <a:pPr marL="0" marR="0" lvl="0" indent="0" algn="just" rtl="0">
                        <a:lnSpc>
                          <a:spcPct val="100000"/>
                        </a:lnSpc>
                        <a:spcBef>
                          <a:spcPts val="0"/>
                        </a:spcBef>
                        <a:spcAft>
                          <a:spcPts val="0"/>
                        </a:spcAft>
                        <a:buClr>
                          <a:srgbClr val="000000"/>
                        </a:buClr>
                        <a:buSzPts val="1050"/>
                        <a:buFont typeface="Arial"/>
                        <a:buNone/>
                      </a:pPr>
                      <a:r>
                        <a:rPr lang="en-US" sz="1100" u="none" strike="noStrike" cap="none" dirty="0"/>
                        <a:t>Author, Publisher, Year of publication</a:t>
                      </a:r>
                      <a:endParaRPr sz="1100" u="none" strike="noStrike" cap="none" dirty="0"/>
                    </a:p>
                  </a:txBody>
                  <a:tcPr marL="91450" marR="91450" marT="45725" marB="45725"/>
                </a:tc>
                <a:tc>
                  <a:txBody>
                    <a:bodyPr/>
                    <a:lstStyle/>
                    <a:p>
                      <a:pPr marL="0" marR="0" lvl="0" indent="0" algn="just" rtl="0">
                        <a:lnSpc>
                          <a:spcPct val="100000"/>
                        </a:lnSpc>
                        <a:spcBef>
                          <a:spcPts val="0"/>
                        </a:spcBef>
                        <a:spcAft>
                          <a:spcPts val="0"/>
                        </a:spcAft>
                        <a:buClr>
                          <a:srgbClr val="000000"/>
                        </a:buClr>
                        <a:buSzPts val="1050"/>
                        <a:buFont typeface="Arial"/>
                        <a:buNone/>
                      </a:pPr>
                      <a:r>
                        <a:rPr lang="en-US" sz="1100" u="none" strike="noStrike" cap="none" dirty="0"/>
                        <a:t>Title of the Article</a:t>
                      </a:r>
                      <a:endParaRPr sz="1100" u="none" strike="noStrike" cap="none" dirty="0"/>
                    </a:p>
                  </a:txBody>
                  <a:tcPr marL="91450" marR="91450" marT="45725" marB="45725"/>
                </a:tc>
                <a:tc>
                  <a:txBody>
                    <a:bodyPr/>
                    <a:lstStyle/>
                    <a:p>
                      <a:pPr marL="0" marR="0" lvl="0" indent="0" algn="just" rtl="0">
                        <a:lnSpc>
                          <a:spcPct val="100000"/>
                        </a:lnSpc>
                        <a:spcBef>
                          <a:spcPts val="0"/>
                        </a:spcBef>
                        <a:spcAft>
                          <a:spcPts val="0"/>
                        </a:spcAft>
                        <a:buClr>
                          <a:srgbClr val="000000"/>
                        </a:buClr>
                        <a:buSzPts val="1050"/>
                        <a:buFont typeface="Arial"/>
                        <a:buNone/>
                      </a:pPr>
                      <a:r>
                        <a:rPr lang="en-US" sz="1100" u="none" strike="noStrike" cap="none" dirty="0"/>
                        <a:t>Summary</a:t>
                      </a:r>
                      <a:endParaRPr sz="1100" u="none" strike="noStrike" cap="none" dirty="0"/>
                    </a:p>
                  </a:txBody>
                  <a:tcPr marL="91450" marR="91450" marT="45725" marB="45725"/>
                </a:tc>
                <a:tc>
                  <a:txBody>
                    <a:bodyPr/>
                    <a:lstStyle/>
                    <a:p>
                      <a:pPr marL="0" marR="0" lvl="0" indent="0" algn="just" rtl="0">
                        <a:lnSpc>
                          <a:spcPct val="100000"/>
                        </a:lnSpc>
                        <a:spcBef>
                          <a:spcPts val="0"/>
                        </a:spcBef>
                        <a:spcAft>
                          <a:spcPts val="0"/>
                        </a:spcAft>
                        <a:buClr>
                          <a:srgbClr val="000000"/>
                        </a:buClr>
                        <a:buSzPts val="1050"/>
                        <a:buFont typeface="Arial"/>
                        <a:buNone/>
                      </a:pPr>
                      <a:r>
                        <a:rPr lang="en-US" sz="1100" u="none" strike="noStrike" cap="none" dirty="0"/>
                        <a:t>Gap</a:t>
                      </a:r>
                      <a:endParaRPr sz="1100" u="none" strike="noStrike" cap="none" dirty="0"/>
                    </a:p>
                  </a:txBody>
                  <a:tcPr marL="91450" marR="91450" marT="45725" marB="45725"/>
                </a:tc>
                <a:extLst>
                  <a:ext uri="{0D108BD9-81ED-4DB2-BD59-A6C34878D82A}">
                    <a16:rowId xmlns:a16="http://schemas.microsoft.com/office/drawing/2014/main" val="10000"/>
                  </a:ext>
                </a:extLst>
              </a:tr>
              <a:tr h="352298">
                <a:tc>
                  <a:txBody>
                    <a:bodyPr/>
                    <a:lstStyle/>
                    <a:p>
                      <a:pPr marL="0" marR="0" lvl="0" indent="0" algn="just" rtl="0">
                        <a:lnSpc>
                          <a:spcPct val="100000"/>
                        </a:lnSpc>
                        <a:spcBef>
                          <a:spcPts val="0"/>
                        </a:spcBef>
                        <a:spcAft>
                          <a:spcPts val="0"/>
                        </a:spcAft>
                        <a:buClr>
                          <a:srgbClr val="000000"/>
                        </a:buClr>
                        <a:buSzPts val="1050"/>
                        <a:buFont typeface="Arial"/>
                        <a:buNone/>
                      </a:pPr>
                      <a:r>
                        <a:rPr lang="en-US" sz="1100" u="none" strike="noStrike" cap="none" dirty="0"/>
                        <a:t>23</a:t>
                      </a:r>
                      <a:endParaRPr sz="1100" u="none" strike="noStrike" cap="none" dirty="0"/>
                    </a:p>
                  </a:txBody>
                  <a:tcPr marL="91450" marR="91450" marT="45725" marB="45725"/>
                </a:tc>
                <a:tc>
                  <a:txBody>
                    <a:bodyPr/>
                    <a:lstStyle/>
                    <a:p>
                      <a:r>
                        <a:rPr lang="en-US" sz="1400" b="0" i="0" u="none" strike="noStrike" cap="none" dirty="0">
                          <a:solidFill>
                            <a:schemeClr val="dk1"/>
                          </a:solidFill>
                          <a:effectLst/>
                          <a:latin typeface="Arial"/>
                          <a:ea typeface="Arial"/>
                          <a:cs typeface="Arial"/>
                          <a:sym typeface="Arial"/>
                        </a:rPr>
                        <a:t>Harald </a:t>
                      </a:r>
                      <a:r>
                        <a:rPr lang="en-US" sz="1400" b="0" i="0" u="none" strike="noStrike" cap="none" dirty="0" err="1">
                          <a:solidFill>
                            <a:schemeClr val="dk1"/>
                          </a:solidFill>
                          <a:effectLst/>
                          <a:latin typeface="Arial"/>
                          <a:ea typeface="Arial"/>
                          <a:cs typeface="Arial"/>
                          <a:sym typeface="Arial"/>
                        </a:rPr>
                        <a:t>Altinger</a:t>
                      </a:r>
                      <a:r>
                        <a:rPr lang="en-US" sz="1400" b="0" i="0" u="none" strike="noStrike" cap="none" dirty="0">
                          <a:solidFill>
                            <a:schemeClr val="dk1"/>
                          </a:solidFill>
                          <a:effectLst/>
                          <a:latin typeface="Arial"/>
                          <a:ea typeface="Arial"/>
                          <a:cs typeface="Arial"/>
                          <a:sym typeface="Arial"/>
                        </a:rPr>
                        <a:t>, Steffen Herbold, Jens Grabowski, Franz </a:t>
                      </a:r>
                      <a:r>
                        <a:rPr lang="en-US" sz="1400" b="0" i="0" u="none" strike="noStrike" cap="none" dirty="0" err="1">
                          <a:solidFill>
                            <a:schemeClr val="dk1"/>
                          </a:solidFill>
                          <a:effectLst/>
                          <a:latin typeface="Arial"/>
                          <a:ea typeface="Arial"/>
                          <a:cs typeface="Arial"/>
                          <a:sym typeface="Arial"/>
                        </a:rPr>
                        <a:t>Wotawa</a:t>
                      </a:r>
                      <a:endParaRPr lang="en-US" sz="1400" b="0" i="0" u="none" strike="noStrike" cap="none" dirty="0">
                        <a:solidFill>
                          <a:schemeClr val="dk1"/>
                        </a:solidFill>
                        <a:effectLst/>
                        <a:latin typeface="Arial"/>
                        <a:ea typeface="Arial"/>
                        <a:cs typeface="Arial"/>
                        <a:sym typeface="Arial"/>
                      </a:endParaRPr>
                    </a:p>
                    <a:p>
                      <a:r>
                        <a:rPr lang="en-US" sz="1400" b="0" i="1" u="none" strike="noStrike" cap="none" dirty="0">
                          <a:solidFill>
                            <a:schemeClr val="dk1"/>
                          </a:solidFill>
                          <a:effectLst/>
                          <a:latin typeface="Arial"/>
                          <a:ea typeface="Arial"/>
                          <a:cs typeface="Arial"/>
                          <a:sym typeface="Arial"/>
                        </a:rPr>
                        <a:t>International Conference on Testing Software and Systems</a:t>
                      </a:r>
                      <a:endParaRPr lang="en-US" sz="1400" b="0" i="0" u="none" strike="noStrike" cap="none" dirty="0">
                        <a:solidFill>
                          <a:schemeClr val="dk1"/>
                        </a:solidFill>
                        <a:effectLst/>
                        <a:latin typeface="Arial"/>
                        <a:ea typeface="Arial"/>
                        <a:cs typeface="Arial"/>
                        <a:sym typeface="Arial"/>
                      </a:endParaRPr>
                    </a:p>
                    <a:p>
                      <a:r>
                        <a:rPr lang="en-US" sz="1400" b="0" i="0" u="none" strike="noStrike" cap="none" dirty="0">
                          <a:solidFill>
                            <a:schemeClr val="dk1"/>
                          </a:solidFill>
                          <a:effectLst/>
                          <a:latin typeface="Arial"/>
                          <a:ea typeface="Arial"/>
                          <a:cs typeface="Arial"/>
                          <a:sym typeface="Arial"/>
                        </a:rPr>
                        <a:t>2015</a:t>
                      </a:r>
                    </a:p>
                  </a:txBody>
                  <a:tcPr marL="91450" marR="91450" marT="45725" marB="45725"/>
                </a:tc>
                <a:tc>
                  <a:txBody>
                    <a:bodyPr/>
                    <a:lstStyle/>
                    <a:p>
                      <a:pPr marL="0" marR="0" lvl="0" indent="0" algn="just" rtl="0">
                        <a:lnSpc>
                          <a:spcPct val="100000"/>
                        </a:lnSpc>
                        <a:spcBef>
                          <a:spcPts val="0"/>
                        </a:spcBef>
                        <a:spcAft>
                          <a:spcPts val="0"/>
                        </a:spcAft>
                        <a:buClr>
                          <a:srgbClr val="000000"/>
                        </a:buClr>
                        <a:buSzPts val="1050"/>
                        <a:buFont typeface="Arial"/>
                        <a:buNone/>
                      </a:pPr>
                      <a:r>
                        <a:rPr lang="en-US" sz="1400" b="0" i="0" u="none" strike="noStrike" cap="none" dirty="0">
                          <a:solidFill>
                            <a:schemeClr val="dk1"/>
                          </a:solidFill>
                          <a:effectLst/>
                          <a:latin typeface="Arial"/>
                          <a:ea typeface="Arial"/>
                          <a:cs typeface="Arial"/>
                          <a:sym typeface="Arial"/>
                        </a:rPr>
                        <a:t>Novel Insights on Cross Project Fault Prediction Applied to Automotive Software</a:t>
                      </a:r>
                      <a:endParaRPr sz="1100" u="none" strike="noStrike" cap="none" dirty="0"/>
                    </a:p>
                  </a:txBody>
                  <a:tcPr marL="91450" marR="91450" marT="45725" marB="45725"/>
                </a:tc>
                <a:tc>
                  <a:txBody>
                    <a:bodyPr/>
                    <a:lstStyle/>
                    <a:p>
                      <a:pPr marL="0" marR="0" lvl="0" indent="0" algn="just" rtl="0">
                        <a:lnSpc>
                          <a:spcPct val="100000"/>
                        </a:lnSpc>
                        <a:spcBef>
                          <a:spcPts val="0"/>
                        </a:spcBef>
                        <a:spcAft>
                          <a:spcPts val="0"/>
                        </a:spcAft>
                        <a:buClr>
                          <a:srgbClr val="000000"/>
                        </a:buClr>
                        <a:buSzPts val="1050"/>
                        <a:buFont typeface="Arial"/>
                        <a:buNone/>
                      </a:pPr>
                      <a:r>
                        <a:rPr lang="en-US" sz="1400" b="0" i="0" u="none" strike="noStrike" cap="none" dirty="0">
                          <a:solidFill>
                            <a:schemeClr val="dk1"/>
                          </a:solidFill>
                          <a:effectLst/>
                          <a:latin typeface="Arial"/>
                          <a:ea typeface="Arial"/>
                          <a:cs typeface="Arial"/>
                          <a:sym typeface="Arial"/>
                        </a:rPr>
                        <a:t>This research identifies a research gap in applying Cross-Project Fault Prediction (CPFP) techniques to automotive software projects with auto-generated code and strict coding standards like MISRA. Despite project similarities, the study reveals subpar cross-project prediction performance, emphasizing the need for tailored fault prediction methods in this context.</a:t>
                      </a:r>
                      <a:endParaRPr lang="en-US" sz="1100" dirty="0"/>
                    </a:p>
                  </a:txBody>
                  <a:tcPr marL="91450" marR="91450" marT="45725" marB="45725"/>
                </a:tc>
                <a:tc>
                  <a:txBody>
                    <a:bodyPr/>
                    <a:lstStyle/>
                    <a:p>
                      <a:pPr marL="0" marR="0" lvl="0" indent="0" algn="just" rtl="0">
                        <a:lnSpc>
                          <a:spcPct val="100000"/>
                        </a:lnSpc>
                        <a:spcBef>
                          <a:spcPts val="0"/>
                        </a:spcBef>
                        <a:spcAft>
                          <a:spcPts val="0"/>
                        </a:spcAft>
                        <a:buClr>
                          <a:srgbClr val="000000"/>
                        </a:buClr>
                        <a:buSzPts val="1050"/>
                        <a:buFont typeface="Arial"/>
                        <a:buNone/>
                      </a:pPr>
                      <a:r>
                        <a:rPr lang="en-US" sz="1400" b="0" i="0" u="none" strike="noStrike" cap="none" dirty="0">
                          <a:solidFill>
                            <a:schemeClr val="dk1"/>
                          </a:solidFill>
                          <a:effectLst/>
                          <a:latin typeface="Arial"/>
                          <a:ea typeface="Arial"/>
                          <a:cs typeface="Arial"/>
                          <a:sym typeface="Arial"/>
                        </a:rPr>
                        <a:t>A significant research gap lies in developing effective fault prediction models for automotive software projects that rely on auto-generated code and adhere to strict coding standards like MISRA, as existing cross-project prediction techniques do not perform well in this context. Tailored approaches and strategies are needed to enhance fault prediction accuracy in such environments.</a:t>
                      </a:r>
                      <a:endParaRPr sz="1100" u="none" strike="noStrike" cap="none" dirty="0"/>
                    </a:p>
                  </a:txBody>
                  <a:tcPr marL="91450" marR="91450" marT="45725" marB="45725"/>
                </a:tc>
                <a:extLst>
                  <a:ext uri="{0D108BD9-81ED-4DB2-BD59-A6C34878D82A}">
                    <a16:rowId xmlns:a16="http://schemas.microsoft.com/office/drawing/2014/main" val="10001"/>
                  </a:ext>
                </a:extLst>
              </a:tr>
              <a:tr h="352298">
                <a:tc>
                  <a:txBody>
                    <a:bodyPr/>
                    <a:lstStyle/>
                    <a:p>
                      <a:pPr marL="0" marR="0" lvl="0" indent="0" algn="just" rtl="0">
                        <a:lnSpc>
                          <a:spcPct val="100000"/>
                        </a:lnSpc>
                        <a:spcBef>
                          <a:spcPts val="0"/>
                        </a:spcBef>
                        <a:spcAft>
                          <a:spcPts val="0"/>
                        </a:spcAft>
                        <a:buClr>
                          <a:srgbClr val="000000"/>
                        </a:buClr>
                        <a:buSzPts val="1050"/>
                        <a:buFont typeface="Arial"/>
                        <a:buNone/>
                      </a:pPr>
                      <a:r>
                        <a:rPr lang="en-US" sz="1100" u="none" strike="noStrike" cap="none" dirty="0"/>
                        <a:t>24</a:t>
                      </a:r>
                      <a:endParaRPr sz="1100" u="none" strike="noStrike" cap="none" dirty="0"/>
                    </a:p>
                  </a:txBody>
                  <a:tcPr marL="91450" marR="91450" marT="45725" marB="45725"/>
                </a:tc>
                <a:tc>
                  <a:txBody>
                    <a:bodyPr/>
                    <a:lstStyle/>
                    <a:p>
                      <a:r>
                        <a:rPr lang="en-US" sz="1400" b="0" i="0" u="none" strike="noStrike" cap="none" dirty="0">
                          <a:solidFill>
                            <a:schemeClr val="dk1"/>
                          </a:solidFill>
                          <a:effectLst/>
                          <a:latin typeface="Arial"/>
                          <a:ea typeface="Arial"/>
                          <a:cs typeface="Arial"/>
                          <a:sym typeface="Arial"/>
                        </a:rPr>
                        <a:t>Hao Kang</a:t>
                      </a:r>
                    </a:p>
                    <a:p>
                      <a:r>
                        <a:rPr lang="en-US" sz="1400" b="0" i="1" u="none" strike="noStrike" cap="none" dirty="0">
                          <a:solidFill>
                            <a:schemeClr val="dk1"/>
                          </a:solidFill>
                          <a:effectLst/>
                          <a:latin typeface="Arial"/>
                          <a:ea typeface="Arial"/>
                          <a:cs typeface="Arial"/>
                          <a:sym typeface="Arial"/>
                        </a:rPr>
                        <a:t>International Conference on Automation, Control and Robotics Engineering</a:t>
                      </a:r>
                      <a:endParaRPr lang="en-US" sz="1400" b="0" i="0" u="none" strike="noStrike" cap="none" dirty="0">
                        <a:solidFill>
                          <a:schemeClr val="dk1"/>
                        </a:solidFill>
                        <a:effectLst/>
                        <a:latin typeface="Arial"/>
                        <a:ea typeface="Arial"/>
                        <a:cs typeface="Arial"/>
                        <a:sym typeface="Arial"/>
                      </a:endParaRPr>
                    </a:p>
                    <a:p>
                      <a:r>
                        <a:rPr lang="en-US" sz="1400" b="0" i="0" u="none" strike="noStrike" cap="none" dirty="0">
                          <a:solidFill>
                            <a:schemeClr val="dk1"/>
                          </a:solidFill>
                          <a:effectLst/>
                          <a:latin typeface="Arial"/>
                          <a:ea typeface="Arial"/>
                          <a:cs typeface="Arial"/>
                          <a:sym typeface="Arial"/>
                        </a:rPr>
                        <a:t>2020</a:t>
                      </a:r>
                    </a:p>
                    <a:p>
                      <a:endParaRPr lang="en-US" sz="1400" b="0" i="0" u="none" strike="noStrike" cap="none" dirty="0">
                        <a:solidFill>
                          <a:schemeClr val="dk1"/>
                        </a:solidFill>
                        <a:effectLst/>
                        <a:latin typeface="Arial"/>
                        <a:ea typeface="Arial"/>
                        <a:cs typeface="Arial"/>
                        <a:sym typeface="Arial"/>
                      </a:endParaRPr>
                    </a:p>
                  </a:txBody>
                  <a:tcPr marL="91450" marR="91450" marT="45725" marB="45725"/>
                </a:tc>
                <a:tc>
                  <a:txBody>
                    <a:bodyPr/>
                    <a:lstStyle/>
                    <a:p>
                      <a:r>
                        <a:rPr lang="en-US" sz="1400" b="0" i="0" u="none" strike="noStrike" cap="none" dirty="0">
                          <a:solidFill>
                            <a:schemeClr val="dk1"/>
                          </a:solidFill>
                          <a:effectLst/>
                          <a:latin typeface="Arial"/>
                          <a:ea typeface="Arial"/>
                          <a:cs typeface="Arial"/>
                          <a:sym typeface="Arial"/>
                        </a:rPr>
                        <a:t>Model Establishment of Decision Tree Algorithm and Its Application in Vehicle Fault Prediction Analysis</a:t>
                      </a:r>
                    </a:p>
                  </a:txBody>
                  <a:tcPr marL="91450" marR="91450" marT="45725" marB="45725"/>
                </a:tc>
                <a:tc>
                  <a:txBody>
                    <a:bodyPr/>
                    <a:lstStyle/>
                    <a:p>
                      <a:pPr marL="0" marR="0" lvl="0" indent="0" algn="just" rtl="0">
                        <a:lnSpc>
                          <a:spcPct val="100000"/>
                        </a:lnSpc>
                        <a:spcBef>
                          <a:spcPts val="0"/>
                        </a:spcBef>
                        <a:spcAft>
                          <a:spcPts val="0"/>
                        </a:spcAft>
                        <a:buClr>
                          <a:srgbClr val="000000"/>
                        </a:buClr>
                        <a:buSzPts val="1050"/>
                        <a:buFont typeface="Arial"/>
                        <a:buNone/>
                      </a:pPr>
                      <a:r>
                        <a:rPr lang="en-US" sz="1400" b="0" i="0" u="none" strike="noStrike" cap="none" dirty="0">
                          <a:solidFill>
                            <a:schemeClr val="dk1"/>
                          </a:solidFill>
                          <a:effectLst/>
                          <a:latin typeface="Arial"/>
                          <a:ea typeface="Arial"/>
                          <a:cs typeface="Arial"/>
                          <a:sym typeface="Arial"/>
                        </a:rPr>
                        <a:t>In this paper, the basic principle and optimization strategy of decision tree algorithm are </a:t>
                      </a:r>
                      <a:r>
                        <a:rPr lang="en-US" sz="1400" b="0" i="0" u="none" strike="noStrike" cap="none" dirty="0" err="1">
                          <a:solidFill>
                            <a:schemeClr val="dk1"/>
                          </a:solidFill>
                          <a:effectLst/>
                          <a:latin typeface="Arial"/>
                          <a:ea typeface="Arial"/>
                          <a:cs typeface="Arial"/>
                          <a:sym typeface="Arial"/>
                        </a:rPr>
                        <a:t>described.The</a:t>
                      </a:r>
                      <a:r>
                        <a:rPr lang="en-US" sz="1400" b="0" i="0" u="none" strike="noStrike" cap="none" dirty="0">
                          <a:solidFill>
                            <a:schemeClr val="dk1"/>
                          </a:solidFill>
                          <a:effectLst/>
                          <a:latin typeface="Arial"/>
                          <a:ea typeface="Arial"/>
                          <a:cs typeface="Arial"/>
                          <a:sym typeface="Arial"/>
                        </a:rPr>
                        <a:t> model is embedded into x software as an independent sub-module. On the premise of the analysis results of the previous failure law, the fault mode, grade and treatment mode of the vehicle are predicted through the setting of specific vehicle driving </a:t>
                      </a:r>
                      <a:r>
                        <a:rPr lang="en-US" sz="1400" b="0" i="0" u="none" strike="noStrike" cap="none" dirty="0" err="1">
                          <a:solidFill>
                            <a:schemeClr val="dk1"/>
                          </a:solidFill>
                          <a:effectLst/>
                          <a:latin typeface="Arial"/>
                          <a:ea typeface="Arial"/>
                          <a:cs typeface="Arial"/>
                          <a:sym typeface="Arial"/>
                        </a:rPr>
                        <a:t>parameters.The</a:t>
                      </a:r>
                      <a:r>
                        <a:rPr lang="en-US" sz="1400" b="0" i="0" u="none" strike="noStrike" cap="none" dirty="0">
                          <a:solidFill>
                            <a:schemeClr val="dk1"/>
                          </a:solidFill>
                          <a:effectLst/>
                          <a:latin typeface="Arial"/>
                          <a:ea typeface="Arial"/>
                          <a:cs typeface="Arial"/>
                          <a:sym typeface="Arial"/>
                        </a:rPr>
                        <a:t> results of the model test show that it can predict and analyze the immediate failure of the vehicle very well, and improve the precision and efficiency of vehicle support.</a:t>
                      </a:r>
                      <a:endParaRPr lang="en-US" sz="1100" u="none" strike="noStrike" cap="none" dirty="0"/>
                    </a:p>
                  </a:txBody>
                  <a:tcPr marL="91450" marR="91450" marT="45725" marB="45725"/>
                </a:tc>
                <a:tc>
                  <a:txBody>
                    <a:bodyPr/>
                    <a:lstStyle/>
                    <a:p>
                      <a:pPr marL="0" marR="0" lvl="0" indent="0" algn="just" rtl="0">
                        <a:lnSpc>
                          <a:spcPct val="100000"/>
                        </a:lnSpc>
                        <a:spcBef>
                          <a:spcPts val="0"/>
                        </a:spcBef>
                        <a:spcAft>
                          <a:spcPts val="0"/>
                        </a:spcAft>
                        <a:buClr>
                          <a:srgbClr val="000000"/>
                        </a:buClr>
                        <a:buSzPts val="1050"/>
                        <a:buFont typeface="Arial"/>
                        <a:buNone/>
                      </a:pPr>
                      <a:r>
                        <a:rPr lang="en-US" sz="1400" b="0" i="0" u="none" strike="noStrike" cap="none" dirty="0">
                          <a:solidFill>
                            <a:schemeClr val="dk1"/>
                          </a:solidFill>
                          <a:effectLst/>
                          <a:latin typeface="Arial"/>
                          <a:ea typeface="Arial"/>
                          <a:cs typeface="Arial"/>
                          <a:sym typeface="Arial"/>
                        </a:rPr>
                        <a:t>A potential research gap is the need to conduct comprehensive empirical evaluations of the decision tree-based fault prediction model's performance in real-world automotive systems to assess its accuracy and practicality under various conditions and datasets. Additionally, exploring advanced machine learning techniques and hybrid models for fault prediction in automotive systems could be an unexplored avenue for further research.</a:t>
                      </a:r>
                      <a:endParaRPr sz="1100" u="none" strike="noStrike" cap="none" dirty="0"/>
                    </a:p>
                  </a:txBody>
                  <a:tcPr marL="91450" marR="91450" marT="45725" marB="45725"/>
                </a:tc>
                <a:extLst>
                  <a:ext uri="{0D108BD9-81ED-4DB2-BD59-A6C34878D82A}">
                    <a16:rowId xmlns:a16="http://schemas.microsoft.com/office/drawing/2014/main" val="10002"/>
                  </a:ext>
                </a:extLst>
              </a:tr>
            </a:tbl>
          </a:graphicData>
        </a:graphic>
      </p:graphicFrame>
      <p:sp>
        <p:nvSpPr>
          <p:cNvPr id="76" name="Google Shape;76;p12"/>
          <p:cNvSpPr txBox="1">
            <a:spLocks noGrp="1"/>
          </p:cNvSpPr>
          <p:nvPr>
            <p:ph type="title"/>
          </p:nvPr>
        </p:nvSpPr>
        <p:spPr>
          <a:xfrm>
            <a:off x="609600" y="0"/>
            <a:ext cx="10972800" cy="802661"/>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2400"/>
              <a:buFont typeface="Arial"/>
              <a:buNone/>
            </a:pPr>
            <a:r>
              <a:rPr lang="en-US" sz="2400" dirty="0"/>
              <a:t>Literature Review</a:t>
            </a:r>
            <a:endParaRPr sz="2400" dirty="0"/>
          </a:p>
        </p:txBody>
      </p:sp>
    </p:spTree>
    <p:extLst>
      <p:ext uri="{BB962C8B-B14F-4D97-AF65-F5344CB8AC3E}">
        <p14:creationId xmlns:p14="http://schemas.microsoft.com/office/powerpoint/2010/main" val="35923845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graphicFrame>
        <p:nvGraphicFramePr>
          <p:cNvPr id="75" name="Google Shape;75;p12"/>
          <p:cNvGraphicFramePr/>
          <p:nvPr>
            <p:extLst>
              <p:ext uri="{D42A27DB-BD31-4B8C-83A1-F6EECF244321}">
                <p14:modId xmlns:p14="http://schemas.microsoft.com/office/powerpoint/2010/main" val="2737626606"/>
              </p:ext>
            </p:extLst>
          </p:nvPr>
        </p:nvGraphicFramePr>
        <p:xfrm>
          <a:off x="162045" y="908351"/>
          <a:ext cx="11806177" cy="5029230"/>
        </p:xfrm>
        <a:graphic>
          <a:graphicData uri="http://schemas.openxmlformats.org/drawingml/2006/table">
            <a:tbl>
              <a:tblPr firstRow="1" bandRow="1">
                <a:noFill/>
                <a:tableStyleId>{4CF040E4-9980-4E2B-961A-5F4862535BD2}</a:tableStyleId>
              </a:tblPr>
              <a:tblGrid>
                <a:gridCol w="573912">
                  <a:extLst>
                    <a:ext uri="{9D8B030D-6E8A-4147-A177-3AD203B41FA5}">
                      <a16:colId xmlns:a16="http://schemas.microsoft.com/office/drawing/2014/main" val="20000"/>
                    </a:ext>
                  </a:extLst>
                </a:gridCol>
                <a:gridCol w="1984094">
                  <a:extLst>
                    <a:ext uri="{9D8B030D-6E8A-4147-A177-3AD203B41FA5}">
                      <a16:colId xmlns:a16="http://schemas.microsoft.com/office/drawing/2014/main" val="20001"/>
                    </a:ext>
                  </a:extLst>
                </a:gridCol>
                <a:gridCol w="1678329">
                  <a:extLst>
                    <a:ext uri="{9D8B030D-6E8A-4147-A177-3AD203B41FA5}">
                      <a16:colId xmlns:a16="http://schemas.microsoft.com/office/drawing/2014/main" val="20002"/>
                    </a:ext>
                  </a:extLst>
                </a:gridCol>
                <a:gridCol w="4213185">
                  <a:extLst>
                    <a:ext uri="{9D8B030D-6E8A-4147-A177-3AD203B41FA5}">
                      <a16:colId xmlns:a16="http://schemas.microsoft.com/office/drawing/2014/main" val="20003"/>
                    </a:ext>
                  </a:extLst>
                </a:gridCol>
                <a:gridCol w="3356657">
                  <a:extLst>
                    <a:ext uri="{9D8B030D-6E8A-4147-A177-3AD203B41FA5}">
                      <a16:colId xmlns:a16="http://schemas.microsoft.com/office/drawing/2014/main" val="20004"/>
                    </a:ext>
                  </a:extLst>
                </a:gridCol>
              </a:tblGrid>
              <a:tr h="390906">
                <a:tc>
                  <a:txBody>
                    <a:bodyPr/>
                    <a:lstStyle/>
                    <a:p>
                      <a:pPr marL="0" marR="0" lvl="0" indent="0" algn="just" rtl="0">
                        <a:lnSpc>
                          <a:spcPct val="100000"/>
                        </a:lnSpc>
                        <a:spcBef>
                          <a:spcPts val="0"/>
                        </a:spcBef>
                        <a:spcAft>
                          <a:spcPts val="0"/>
                        </a:spcAft>
                        <a:buClr>
                          <a:srgbClr val="000000"/>
                        </a:buClr>
                        <a:buSzPts val="1050"/>
                        <a:buFont typeface="Arial"/>
                        <a:buNone/>
                      </a:pPr>
                      <a:r>
                        <a:rPr lang="en-US" sz="1300" u="none" strike="noStrike" cap="none" dirty="0"/>
                        <a:t>Sr No</a:t>
                      </a:r>
                      <a:endParaRPr sz="1300" u="none" strike="noStrike" cap="none" dirty="0"/>
                    </a:p>
                  </a:txBody>
                  <a:tcPr marL="91450" marR="91450" marT="45725" marB="45725"/>
                </a:tc>
                <a:tc>
                  <a:txBody>
                    <a:bodyPr/>
                    <a:lstStyle/>
                    <a:p>
                      <a:pPr marL="0" marR="0" lvl="0" indent="0" algn="just" rtl="0">
                        <a:lnSpc>
                          <a:spcPct val="100000"/>
                        </a:lnSpc>
                        <a:spcBef>
                          <a:spcPts val="0"/>
                        </a:spcBef>
                        <a:spcAft>
                          <a:spcPts val="0"/>
                        </a:spcAft>
                        <a:buClr>
                          <a:srgbClr val="000000"/>
                        </a:buClr>
                        <a:buSzPts val="1050"/>
                        <a:buFont typeface="Arial"/>
                        <a:buNone/>
                      </a:pPr>
                      <a:r>
                        <a:rPr lang="en-US" sz="1300" u="none" strike="noStrike" cap="none" dirty="0"/>
                        <a:t>Author, Publisher, Year of publication</a:t>
                      </a:r>
                      <a:endParaRPr sz="1300" u="none" strike="noStrike" cap="none" dirty="0"/>
                    </a:p>
                  </a:txBody>
                  <a:tcPr marL="91450" marR="91450" marT="45725" marB="45725"/>
                </a:tc>
                <a:tc>
                  <a:txBody>
                    <a:bodyPr/>
                    <a:lstStyle/>
                    <a:p>
                      <a:pPr marL="0" marR="0" lvl="0" indent="0" algn="just" rtl="0">
                        <a:lnSpc>
                          <a:spcPct val="100000"/>
                        </a:lnSpc>
                        <a:spcBef>
                          <a:spcPts val="0"/>
                        </a:spcBef>
                        <a:spcAft>
                          <a:spcPts val="0"/>
                        </a:spcAft>
                        <a:buClr>
                          <a:srgbClr val="000000"/>
                        </a:buClr>
                        <a:buSzPts val="1050"/>
                        <a:buFont typeface="Arial"/>
                        <a:buNone/>
                      </a:pPr>
                      <a:r>
                        <a:rPr lang="en-US" sz="1300" u="none" strike="noStrike" cap="none"/>
                        <a:t>Title of the Article</a:t>
                      </a:r>
                      <a:endParaRPr sz="1300" u="none" strike="noStrike" cap="none"/>
                    </a:p>
                  </a:txBody>
                  <a:tcPr marL="91450" marR="91450" marT="45725" marB="45725"/>
                </a:tc>
                <a:tc>
                  <a:txBody>
                    <a:bodyPr/>
                    <a:lstStyle/>
                    <a:p>
                      <a:pPr marL="0" marR="0" lvl="0" indent="0" algn="just" rtl="0">
                        <a:lnSpc>
                          <a:spcPct val="100000"/>
                        </a:lnSpc>
                        <a:spcBef>
                          <a:spcPts val="0"/>
                        </a:spcBef>
                        <a:spcAft>
                          <a:spcPts val="0"/>
                        </a:spcAft>
                        <a:buClr>
                          <a:srgbClr val="000000"/>
                        </a:buClr>
                        <a:buSzPts val="1050"/>
                        <a:buFont typeface="Arial"/>
                        <a:buNone/>
                      </a:pPr>
                      <a:r>
                        <a:rPr lang="en-US" sz="1300" u="none" strike="noStrike" cap="none"/>
                        <a:t>Summary</a:t>
                      </a:r>
                      <a:endParaRPr sz="1300" u="none" strike="noStrike" cap="none"/>
                    </a:p>
                  </a:txBody>
                  <a:tcPr marL="91450" marR="91450" marT="45725" marB="45725"/>
                </a:tc>
                <a:tc>
                  <a:txBody>
                    <a:bodyPr/>
                    <a:lstStyle/>
                    <a:p>
                      <a:pPr marL="0" marR="0" lvl="0" indent="0" algn="just" rtl="0">
                        <a:lnSpc>
                          <a:spcPct val="100000"/>
                        </a:lnSpc>
                        <a:spcBef>
                          <a:spcPts val="0"/>
                        </a:spcBef>
                        <a:spcAft>
                          <a:spcPts val="0"/>
                        </a:spcAft>
                        <a:buClr>
                          <a:srgbClr val="000000"/>
                        </a:buClr>
                        <a:buSzPts val="1050"/>
                        <a:buFont typeface="Arial"/>
                        <a:buNone/>
                      </a:pPr>
                      <a:r>
                        <a:rPr lang="en-US" sz="1300" u="none" strike="noStrike" cap="none" dirty="0"/>
                        <a:t>Gap</a:t>
                      </a:r>
                      <a:endParaRPr sz="1300" u="none" strike="noStrike" cap="none" dirty="0"/>
                    </a:p>
                  </a:txBody>
                  <a:tcPr marL="91450" marR="91450" marT="45725" marB="45725"/>
                </a:tc>
                <a:extLst>
                  <a:ext uri="{0D108BD9-81ED-4DB2-BD59-A6C34878D82A}">
                    <a16:rowId xmlns:a16="http://schemas.microsoft.com/office/drawing/2014/main" val="10000"/>
                  </a:ext>
                </a:extLst>
              </a:tr>
              <a:tr h="352298">
                <a:tc>
                  <a:txBody>
                    <a:bodyPr/>
                    <a:lstStyle/>
                    <a:p>
                      <a:pPr marL="0" marR="0" lvl="0" indent="0" algn="just" rtl="0">
                        <a:lnSpc>
                          <a:spcPct val="100000"/>
                        </a:lnSpc>
                        <a:spcBef>
                          <a:spcPts val="0"/>
                        </a:spcBef>
                        <a:spcAft>
                          <a:spcPts val="0"/>
                        </a:spcAft>
                        <a:buClr>
                          <a:srgbClr val="000000"/>
                        </a:buClr>
                        <a:buSzPts val="1050"/>
                        <a:buFont typeface="Arial"/>
                        <a:buNone/>
                      </a:pPr>
                      <a:r>
                        <a:rPr lang="en-US" sz="1300" u="none" strike="noStrike" cap="none" dirty="0"/>
                        <a:t>25</a:t>
                      </a:r>
                      <a:endParaRPr sz="1300" u="none" strike="noStrike" cap="none" dirty="0"/>
                    </a:p>
                  </a:txBody>
                  <a:tcPr marL="91450" marR="91450" marT="45725" marB="45725"/>
                </a:tc>
                <a:tc>
                  <a:txBody>
                    <a:bodyPr/>
                    <a:lstStyle/>
                    <a:p>
                      <a:r>
                        <a:rPr lang="en-US" sz="1300" b="0" i="0" u="none" strike="noStrike" cap="none" dirty="0">
                          <a:solidFill>
                            <a:schemeClr val="dk1"/>
                          </a:solidFill>
                          <a:effectLst/>
                          <a:latin typeface="Arial"/>
                          <a:ea typeface="Arial"/>
                          <a:cs typeface="Arial"/>
                          <a:sym typeface="Arial"/>
                        </a:rPr>
                        <a:t>Harald </a:t>
                      </a:r>
                      <a:r>
                        <a:rPr lang="en-US" sz="1300" b="0" i="0" u="none" strike="noStrike" cap="none" dirty="0" err="1">
                          <a:solidFill>
                            <a:schemeClr val="dk1"/>
                          </a:solidFill>
                          <a:effectLst/>
                          <a:latin typeface="Arial"/>
                          <a:ea typeface="Arial"/>
                          <a:cs typeface="Arial"/>
                          <a:sym typeface="Arial"/>
                        </a:rPr>
                        <a:t>Altinger</a:t>
                      </a:r>
                      <a:r>
                        <a:rPr lang="en-US" sz="1300" b="0" i="0" u="none" strike="noStrike" cap="none" dirty="0">
                          <a:solidFill>
                            <a:schemeClr val="dk1"/>
                          </a:solidFill>
                          <a:effectLst/>
                          <a:latin typeface="Arial"/>
                          <a:ea typeface="Arial"/>
                          <a:cs typeface="Arial"/>
                          <a:sym typeface="Arial"/>
                        </a:rPr>
                        <a:t>, Steffen Herbold, </a:t>
                      </a:r>
                      <a:r>
                        <a:rPr lang="en-US" sz="1300" b="0" i="0" u="none" strike="noStrike" cap="none" dirty="0" err="1">
                          <a:solidFill>
                            <a:schemeClr val="dk1"/>
                          </a:solidFill>
                          <a:effectLst/>
                          <a:latin typeface="Arial"/>
                          <a:ea typeface="Arial"/>
                          <a:cs typeface="Arial"/>
                          <a:sym typeface="Arial"/>
                        </a:rPr>
                        <a:t>Friederike</a:t>
                      </a:r>
                      <a:r>
                        <a:rPr lang="en-US" sz="1300" b="0" i="0" u="none" strike="noStrike" cap="none" dirty="0">
                          <a:solidFill>
                            <a:schemeClr val="dk1"/>
                          </a:solidFill>
                          <a:effectLst/>
                          <a:latin typeface="Arial"/>
                          <a:ea typeface="Arial"/>
                          <a:cs typeface="Arial"/>
                          <a:sym typeface="Arial"/>
                        </a:rPr>
                        <a:t> Schneemann, Jens Grabowski, Franz </a:t>
                      </a:r>
                      <a:r>
                        <a:rPr lang="en-US" sz="1300" b="0" i="0" u="none" strike="noStrike" cap="none" dirty="0" err="1">
                          <a:solidFill>
                            <a:schemeClr val="dk1"/>
                          </a:solidFill>
                          <a:effectLst/>
                          <a:latin typeface="Arial"/>
                          <a:ea typeface="Arial"/>
                          <a:cs typeface="Arial"/>
                          <a:sym typeface="Arial"/>
                        </a:rPr>
                        <a:t>Wotawa</a:t>
                      </a:r>
                      <a:endParaRPr lang="en-US" sz="1300" b="0" i="0" u="none" strike="noStrike" cap="none" dirty="0">
                        <a:solidFill>
                          <a:schemeClr val="dk1"/>
                        </a:solidFill>
                        <a:effectLst/>
                        <a:latin typeface="Arial"/>
                        <a:ea typeface="Arial"/>
                        <a:cs typeface="Arial"/>
                        <a:sym typeface="Arial"/>
                      </a:endParaRPr>
                    </a:p>
                    <a:p>
                      <a:r>
                        <a:rPr lang="en-US" sz="1300" b="0" i="1" u="none" strike="noStrike" cap="none" dirty="0">
                          <a:solidFill>
                            <a:schemeClr val="dk1"/>
                          </a:solidFill>
                          <a:effectLst/>
                          <a:latin typeface="Arial"/>
                          <a:ea typeface="Arial"/>
                          <a:cs typeface="Arial"/>
                          <a:sym typeface="Arial"/>
                        </a:rPr>
                        <a:t>IEEE International Conference on Software Analysis, Evolution, and Reengineering</a:t>
                      </a:r>
                      <a:endParaRPr lang="en-US" sz="1300" b="0" i="0" u="none" strike="noStrike" cap="none" dirty="0">
                        <a:solidFill>
                          <a:schemeClr val="dk1"/>
                        </a:solidFill>
                        <a:effectLst/>
                        <a:latin typeface="Arial"/>
                        <a:ea typeface="Arial"/>
                        <a:cs typeface="Arial"/>
                        <a:sym typeface="Arial"/>
                      </a:endParaRPr>
                    </a:p>
                    <a:p>
                      <a:r>
                        <a:rPr lang="en-US" sz="1300" b="0" i="0" u="none" strike="noStrike" cap="none" dirty="0">
                          <a:solidFill>
                            <a:schemeClr val="dk1"/>
                          </a:solidFill>
                          <a:effectLst/>
                          <a:latin typeface="Arial"/>
                          <a:ea typeface="Arial"/>
                          <a:cs typeface="Arial"/>
                          <a:sym typeface="Arial"/>
                        </a:rPr>
                        <a:t>2017</a:t>
                      </a:r>
                    </a:p>
                    <a:p>
                      <a:endParaRPr lang="en-US" sz="1300" b="0" i="0" u="none" strike="noStrike" cap="none" dirty="0">
                        <a:solidFill>
                          <a:schemeClr val="dk1"/>
                        </a:solidFill>
                        <a:effectLst/>
                        <a:latin typeface="Arial"/>
                        <a:ea typeface="Arial"/>
                        <a:cs typeface="Arial"/>
                        <a:sym typeface="Arial"/>
                      </a:endParaRPr>
                    </a:p>
                  </a:txBody>
                  <a:tcPr marL="91450" marR="91450" marT="45725" marB="45725"/>
                </a:tc>
                <a:tc>
                  <a:txBody>
                    <a:bodyPr/>
                    <a:lstStyle/>
                    <a:p>
                      <a:pPr marL="0" marR="0" lvl="0" indent="0" algn="just" rtl="0">
                        <a:lnSpc>
                          <a:spcPct val="100000"/>
                        </a:lnSpc>
                        <a:spcBef>
                          <a:spcPts val="0"/>
                        </a:spcBef>
                        <a:spcAft>
                          <a:spcPts val="0"/>
                        </a:spcAft>
                        <a:buClr>
                          <a:srgbClr val="000000"/>
                        </a:buClr>
                        <a:buSzPts val="1050"/>
                        <a:buFont typeface="Arial"/>
                        <a:buNone/>
                      </a:pPr>
                      <a:r>
                        <a:rPr lang="en-US" sz="1300" b="0" i="0" u="none" strike="noStrike" cap="none" dirty="0">
                          <a:solidFill>
                            <a:schemeClr val="dk1"/>
                          </a:solidFill>
                          <a:effectLst/>
                          <a:latin typeface="Arial"/>
                          <a:ea typeface="Arial"/>
                          <a:cs typeface="Arial"/>
                          <a:sym typeface="Arial"/>
                        </a:rPr>
                        <a:t>Performance Tuning for Automotive Software Fault Prediction</a:t>
                      </a:r>
                      <a:endParaRPr sz="1300" u="none" strike="noStrike" cap="none" dirty="0"/>
                    </a:p>
                  </a:txBody>
                  <a:tcPr marL="91450" marR="91450" marT="45725" marB="45725"/>
                </a:tc>
                <a:tc>
                  <a:txBody>
                    <a:bodyPr/>
                    <a:lstStyle/>
                    <a:p>
                      <a:pPr marL="0" marR="0" lvl="0" indent="0" algn="just" rtl="0">
                        <a:lnSpc>
                          <a:spcPct val="100000"/>
                        </a:lnSpc>
                        <a:spcBef>
                          <a:spcPts val="0"/>
                        </a:spcBef>
                        <a:spcAft>
                          <a:spcPts val="0"/>
                        </a:spcAft>
                        <a:buClr>
                          <a:srgbClr val="000000"/>
                        </a:buClr>
                        <a:buSzPts val="1050"/>
                        <a:buFont typeface="Arial"/>
                        <a:buNone/>
                      </a:pPr>
                      <a:r>
                        <a:rPr lang="en-US" sz="1300" b="0" i="0" u="none" strike="noStrike" cap="none" dirty="0">
                          <a:solidFill>
                            <a:schemeClr val="dk1"/>
                          </a:solidFill>
                          <a:effectLst/>
                          <a:latin typeface="Arial"/>
                          <a:ea typeface="Arial"/>
                          <a:cs typeface="Arial"/>
                          <a:sym typeface="Arial"/>
                        </a:rPr>
                        <a:t>Fault prediction on high quality industry grade software often suffers from strong imbalanced class distribution due to a low bug rate. Previous work reports on low predictive performance, thus tuning parameters is required. As the State of the Art recommends sampling methods for imbalanced learning, we </a:t>
                      </a:r>
                      <a:r>
                        <a:rPr lang="en-US" sz="1300" b="0" i="0" u="none" strike="noStrike" cap="none" dirty="0" err="1">
                          <a:solidFill>
                            <a:schemeClr val="dk1"/>
                          </a:solidFill>
                          <a:effectLst/>
                          <a:latin typeface="Arial"/>
                          <a:ea typeface="Arial"/>
                          <a:cs typeface="Arial"/>
                          <a:sym typeface="Arial"/>
                        </a:rPr>
                        <a:t>analyse</a:t>
                      </a:r>
                      <a:r>
                        <a:rPr lang="en-US" sz="1300" b="0" i="0" u="none" strike="noStrike" cap="none" dirty="0">
                          <a:solidFill>
                            <a:schemeClr val="dk1"/>
                          </a:solidFill>
                          <a:effectLst/>
                          <a:latin typeface="Arial"/>
                          <a:ea typeface="Arial"/>
                          <a:cs typeface="Arial"/>
                          <a:sym typeface="Arial"/>
                        </a:rPr>
                        <a:t> effects when under-and oversampling the training data evaluated on seven different classification algorithms. Our results demonstrate settings to achieve higher performance values but the various classifiers are influenced in different ways. Furthermore, not all performance reports can be tuned at the same time.</a:t>
                      </a:r>
                      <a:endParaRPr lang="en-US" sz="1300" dirty="0"/>
                    </a:p>
                  </a:txBody>
                  <a:tcPr marL="91450" marR="91450" marT="45725" marB="45725"/>
                </a:tc>
                <a:tc>
                  <a:txBody>
                    <a:bodyPr/>
                    <a:lstStyle/>
                    <a:p>
                      <a:pPr marL="0" marR="0" lvl="0" indent="0" algn="just" rtl="0">
                        <a:lnSpc>
                          <a:spcPct val="100000"/>
                        </a:lnSpc>
                        <a:spcBef>
                          <a:spcPts val="0"/>
                        </a:spcBef>
                        <a:spcAft>
                          <a:spcPts val="0"/>
                        </a:spcAft>
                        <a:buClr>
                          <a:srgbClr val="000000"/>
                        </a:buClr>
                        <a:buSzPts val="1050"/>
                        <a:buFont typeface="Arial"/>
                        <a:buNone/>
                      </a:pPr>
                      <a:r>
                        <a:rPr lang="en-US" sz="1300" u="none" strike="noStrike" cap="none" dirty="0"/>
                        <a:t>Research gap could involve examining the effectiveness of novel ensemble methods or deep learning architectures for software fault prediction in high-quality industry-grade software with imbalanced class distributions. Additionally, exploring the impact of various feature selection techniques on improving fault prediction accuracy in such scenarios could be an interesting avenue for research.</a:t>
                      </a:r>
                      <a:endParaRPr sz="1300" u="none" strike="noStrike" cap="none" dirty="0"/>
                    </a:p>
                  </a:txBody>
                  <a:tcPr marL="91450" marR="91450" marT="45725" marB="45725"/>
                </a:tc>
                <a:extLst>
                  <a:ext uri="{0D108BD9-81ED-4DB2-BD59-A6C34878D82A}">
                    <a16:rowId xmlns:a16="http://schemas.microsoft.com/office/drawing/2014/main" val="10001"/>
                  </a:ext>
                </a:extLst>
              </a:tr>
              <a:tr h="352298">
                <a:tc>
                  <a:txBody>
                    <a:bodyPr/>
                    <a:lstStyle/>
                    <a:p>
                      <a:pPr marL="0" marR="0" lvl="0" indent="0" algn="just" rtl="0">
                        <a:lnSpc>
                          <a:spcPct val="100000"/>
                        </a:lnSpc>
                        <a:spcBef>
                          <a:spcPts val="0"/>
                        </a:spcBef>
                        <a:spcAft>
                          <a:spcPts val="0"/>
                        </a:spcAft>
                        <a:buClr>
                          <a:srgbClr val="000000"/>
                        </a:buClr>
                        <a:buSzPts val="1050"/>
                        <a:buFont typeface="Arial"/>
                        <a:buNone/>
                      </a:pPr>
                      <a:r>
                        <a:rPr lang="en-US" sz="1300" u="none" strike="noStrike" cap="none" dirty="0"/>
                        <a:t>26</a:t>
                      </a:r>
                      <a:endParaRPr sz="1300" u="none" strike="noStrike" cap="none" dirty="0"/>
                    </a:p>
                  </a:txBody>
                  <a:tcPr marL="91450" marR="91450" marT="45725" marB="45725"/>
                </a:tc>
                <a:tc>
                  <a:txBody>
                    <a:bodyPr/>
                    <a:lstStyle/>
                    <a:p>
                      <a:r>
                        <a:rPr lang="en-US" sz="1300" b="0" i="0" u="none" strike="noStrike" cap="none" dirty="0">
                          <a:solidFill>
                            <a:schemeClr val="dk1"/>
                          </a:solidFill>
                          <a:effectLst/>
                          <a:latin typeface="Arial"/>
                          <a:ea typeface="Arial"/>
                          <a:cs typeface="Arial"/>
                          <a:sym typeface="Arial"/>
                        </a:rPr>
                        <a:t>Liam Biddle, Saber </a:t>
                      </a:r>
                      <a:r>
                        <a:rPr lang="en-US" sz="1300" b="0" i="0" u="none" strike="noStrike" cap="none" dirty="0" err="1">
                          <a:solidFill>
                            <a:schemeClr val="dk1"/>
                          </a:solidFill>
                          <a:effectLst/>
                          <a:latin typeface="Arial"/>
                          <a:ea typeface="Arial"/>
                          <a:cs typeface="Arial"/>
                          <a:sym typeface="Arial"/>
                        </a:rPr>
                        <a:t>Fallah</a:t>
                      </a:r>
                      <a:endParaRPr lang="en-US" sz="1300" b="0" i="0" u="none" strike="noStrike" cap="none" dirty="0">
                        <a:solidFill>
                          <a:schemeClr val="dk1"/>
                        </a:solidFill>
                        <a:effectLst/>
                        <a:latin typeface="Arial"/>
                        <a:ea typeface="Arial"/>
                        <a:cs typeface="Arial"/>
                        <a:sym typeface="Arial"/>
                      </a:endParaRPr>
                    </a:p>
                    <a:p>
                      <a:r>
                        <a:rPr lang="en-US" sz="1300" b="0" i="1" u="none" strike="noStrike" cap="none" dirty="0">
                          <a:solidFill>
                            <a:schemeClr val="dk1"/>
                          </a:solidFill>
                          <a:effectLst/>
                          <a:latin typeface="Arial"/>
                          <a:ea typeface="Arial"/>
                          <a:cs typeface="Arial"/>
                          <a:sym typeface="Arial"/>
                        </a:rPr>
                        <a:t>Automotive Innovation</a:t>
                      </a:r>
                      <a:endParaRPr lang="en-US" sz="1300" b="0" i="0" u="none" strike="noStrike" cap="none" dirty="0">
                        <a:solidFill>
                          <a:schemeClr val="dk1"/>
                        </a:solidFill>
                        <a:effectLst/>
                        <a:latin typeface="Arial"/>
                        <a:ea typeface="Arial"/>
                        <a:cs typeface="Arial"/>
                        <a:sym typeface="Arial"/>
                      </a:endParaRPr>
                    </a:p>
                    <a:p>
                      <a:r>
                        <a:rPr lang="en-US" sz="1300" b="0" i="0" u="none" strike="noStrike" cap="none" dirty="0">
                          <a:solidFill>
                            <a:schemeClr val="dk1"/>
                          </a:solidFill>
                          <a:effectLst/>
                          <a:latin typeface="Arial"/>
                          <a:ea typeface="Arial"/>
                          <a:cs typeface="Arial"/>
                          <a:sym typeface="Arial"/>
                        </a:rPr>
                        <a:t>2021</a:t>
                      </a:r>
                    </a:p>
                    <a:p>
                      <a:endParaRPr lang="en-US" sz="1300" b="0" i="0" u="none" strike="noStrike" cap="none" dirty="0">
                        <a:solidFill>
                          <a:schemeClr val="dk1"/>
                        </a:solidFill>
                        <a:effectLst/>
                        <a:latin typeface="Arial"/>
                        <a:ea typeface="Arial"/>
                        <a:cs typeface="Arial"/>
                        <a:sym typeface="Arial"/>
                      </a:endParaRPr>
                    </a:p>
                  </a:txBody>
                  <a:tcPr marL="91450" marR="91450" marT="45725" marB="45725"/>
                </a:tc>
                <a:tc>
                  <a:txBody>
                    <a:bodyPr/>
                    <a:lstStyle/>
                    <a:p>
                      <a:r>
                        <a:rPr lang="en-US" sz="1300" b="0" i="0" u="none" strike="noStrike" cap="none" dirty="0">
                          <a:solidFill>
                            <a:schemeClr val="dk1"/>
                          </a:solidFill>
                          <a:effectLst/>
                          <a:latin typeface="Arial"/>
                          <a:ea typeface="Arial"/>
                          <a:cs typeface="Arial"/>
                          <a:sym typeface="Arial"/>
                        </a:rPr>
                        <a:t>A Novel Fault Detection, Identification and Prediction Approach for Autonomous Vehicle Controllers Using SVM</a:t>
                      </a:r>
                    </a:p>
                  </a:txBody>
                  <a:tcPr marL="91450" marR="91450" marT="45725" marB="45725"/>
                </a:tc>
                <a:tc>
                  <a:txBody>
                    <a:bodyPr/>
                    <a:lstStyle/>
                    <a:p>
                      <a:pPr marL="0" marR="0" lvl="0" indent="0" algn="just" rtl="0">
                        <a:lnSpc>
                          <a:spcPct val="100000"/>
                        </a:lnSpc>
                        <a:spcBef>
                          <a:spcPts val="0"/>
                        </a:spcBef>
                        <a:spcAft>
                          <a:spcPts val="0"/>
                        </a:spcAft>
                        <a:buClr>
                          <a:srgbClr val="000000"/>
                        </a:buClr>
                        <a:buSzPts val="1050"/>
                        <a:buFont typeface="Arial"/>
                        <a:buNone/>
                      </a:pPr>
                      <a:r>
                        <a:rPr lang="en-US" sz="1300" b="0" i="0" u="none" strike="noStrike" cap="none" dirty="0">
                          <a:solidFill>
                            <a:schemeClr val="dk1"/>
                          </a:solidFill>
                          <a:effectLst/>
                          <a:latin typeface="Arial"/>
                          <a:ea typeface="Arial"/>
                          <a:cs typeface="Arial"/>
                          <a:sym typeface="Arial"/>
                        </a:rPr>
                        <a:t>Automatic fault diagnosis and health monitoring algorithms will become necessary as automotive applications become more autonomous. The current fault diagnosis systems are not effective for complex systems such as autonomous cars where the case of simultaneous faults in different sensors is highly possible. Therefore, this paper proposes a novel fault detection, isolation and identification architecture for multi-fault in multi-sensor systems with an efficient computational burden for real-time implementation.</a:t>
                      </a:r>
                      <a:endParaRPr lang="en-US" sz="1300" u="none" strike="noStrike" cap="none" dirty="0"/>
                    </a:p>
                  </a:txBody>
                  <a:tcPr marL="91450" marR="91450" marT="45725" marB="45725"/>
                </a:tc>
                <a:tc>
                  <a:txBody>
                    <a:bodyPr/>
                    <a:lstStyle/>
                    <a:p>
                      <a:pPr marL="0" marR="0" lvl="0" indent="0" algn="just" rtl="0">
                        <a:lnSpc>
                          <a:spcPct val="100000"/>
                        </a:lnSpc>
                        <a:spcBef>
                          <a:spcPts val="0"/>
                        </a:spcBef>
                        <a:spcAft>
                          <a:spcPts val="0"/>
                        </a:spcAft>
                        <a:buClr>
                          <a:srgbClr val="000000"/>
                        </a:buClr>
                        <a:buSzPts val="1050"/>
                        <a:buFont typeface="Arial"/>
                        <a:buNone/>
                      </a:pPr>
                      <a:r>
                        <a:rPr lang="en-US" sz="1300" u="none" strike="noStrike" cap="none" dirty="0"/>
                        <a:t>The current research on renewable energy sources lacks comprehensive studies on the long-term environmental impacts and sustainability considerations of large-scale offshore wind farms, particularly in sensitive marine ecosystems. Additionally, there is a need for innovative energy storage solutions to address the intermittent nature of renewable energy sources and enhance grid stability.</a:t>
                      </a:r>
                      <a:endParaRPr sz="1300" u="none" strike="noStrike" cap="none" dirty="0"/>
                    </a:p>
                  </a:txBody>
                  <a:tcPr marL="91450" marR="91450" marT="45725" marB="45725"/>
                </a:tc>
                <a:extLst>
                  <a:ext uri="{0D108BD9-81ED-4DB2-BD59-A6C34878D82A}">
                    <a16:rowId xmlns:a16="http://schemas.microsoft.com/office/drawing/2014/main" val="10002"/>
                  </a:ext>
                </a:extLst>
              </a:tr>
            </a:tbl>
          </a:graphicData>
        </a:graphic>
      </p:graphicFrame>
      <p:sp>
        <p:nvSpPr>
          <p:cNvPr id="76" name="Google Shape;76;p12"/>
          <p:cNvSpPr txBox="1">
            <a:spLocks noGrp="1"/>
          </p:cNvSpPr>
          <p:nvPr>
            <p:ph type="title"/>
          </p:nvPr>
        </p:nvSpPr>
        <p:spPr>
          <a:xfrm>
            <a:off x="609600" y="105690"/>
            <a:ext cx="10972800" cy="802661"/>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2400"/>
              <a:buFont typeface="Arial"/>
              <a:buNone/>
            </a:pPr>
            <a:r>
              <a:rPr lang="en-US" sz="2400" dirty="0"/>
              <a:t>Literature Review</a:t>
            </a:r>
            <a:endParaRPr sz="2400" dirty="0"/>
          </a:p>
        </p:txBody>
      </p:sp>
    </p:spTree>
    <p:extLst>
      <p:ext uri="{BB962C8B-B14F-4D97-AF65-F5344CB8AC3E}">
        <p14:creationId xmlns:p14="http://schemas.microsoft.com/office/powerpoint/2010/main" val="38338728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graphicFrame>
        <p:nvGraphicFramePr>
          <p:cNvPr id="75" name="Google Shape;75;p12"/>
          <p:cNvGraphicFramePr/>
          <p:nvPr>
            <p:extLst>
              <p:ext uri="{D42A27DB-BD31-4B8C-83A1-F6EECF244321}">
                <p14:modId xmlns:p14="http://schemas.microsoft.com/office/powerpoint/2010/main" val="3551084109"/>
              </p:ext>
            </p:extLst>
          </p:nvPr>
        </p:nvGraphicFramePr>
        <p:xfrm>
          <a:off x="352425" y="809705"/>
          <a:ext cx="11487150" cy="4663470"/>
        </p:xfrm>
        <a:graphic>
          <a:graphicData uri="http://schemas.openxmlformats.org/drawingml/2006/table">
            <a:tbl>
              <a:tblPr firstRow="1" bandRow="1">
                <a:noFill/>
                <a:tableStyleId>{4CF040E4-9980-4E2B-961A-5F4862535BD2}</a:tableStyleId>
              </a:tblPr>
              <a:tblGrid>
                <a:gridCol w="558403">
                  <a:extLst>
                    <a:ext uri="{9D8B030D-6E8A-4147-A177-3AD203B41FA5}">
                      <a16:colId xmlns:a16="http://schemas.microsoft.com/office/drawing/2014/main" val="20000"/>
                    </a:ext>
                  </a:extLst>
                </a:gridCol>
                <a:gridCol w="1765697">
                  <a:extLst>
                    <a:ext uri="{9D8B030D-6E8A-4147-A177-3AD203B41FA5}">
                      <a16:colId xmlns:a16="http://schemas.microsoft.com/office/drawing/2014/main" val="20001"/>
                    </a:ext>
                  </a:extLst>
                </a:gridCol>
                <a:gridCol w="1495425">
                  <a:extLst>
                    <a:ext uri="{9D8B030D-6E8A-4147-A177-3AD203B41FA5}">
                      <a16:colId xmlns:a16="http://schemas.microsoft.com/office/drawing/2014/main" val="20002"/>
                    </a:ext>
                  </a:extLst>
                </a:gridCol>
                <a:gridCol w="4248150">
                  <a:extLst>
                    <a:ext uri="{9D8B030D-6E8A-4147-A177-3AD203B41FA5}">
                      <a16:colId xmlns:a16="http://schemas.microsoft.com/office/drawing/2014/main" val="20003"/>
                    </a:ext>
                  </a:extLst>
                </a:gridCol>
                <a:gridCol w="3419475">
                  <a:extLst>
                    <a:ext uri="{9D8B030D-6E8A-4147-A177-3AD203B41FA5}">
                      <a16:colId xmlns:a16="http://schemas.microsoft.com/office/drawing/2014/main" val="20004"/>
                    </a:ext>
                  </a:extLst>
                </a:gridCol>
              </a:tblGrid>
              <a:tr h="390906">
                <a:tc>
                  <a:txBody>
                    <a:bodyPr/>
                    <a:lstStyle/>
                    <a:p>
                      <a:pPr marL="0" marR="0" lvl="0" indent="0" algn="just" rtl="0">
                        <a:lnSpc>
                          <a:spcPct val="100000"/>
                        </a:lnSpc>
                        <a:spcBef>
                          <a:spcPts val="0"/>
                        </a:spcBef>
                        <a:spcAft>
                          <a:spcPts val="0"/>
                        </a:spcAft>
                        <a:buClr>
                          <a:srgbClr val="000000"/>
                        </a:buClr>
                        <a:buSzPts val="1050"/>
                        <a:buFont typeface="Arial"/>
                        <a:buNone/>
                      </a:pPr>
                      <a:r>
                        <a:rPr lang="en-US" sz="1200" u="none" strike="noStrike" cap="none" dirty="0"/>
                        <a:t>Sr No</a:t>
                      </a:r>
                      <a:endParaRPr sz="1200" u="none" strike="noStrike" cap="none" dirty="0"/>
                    </a:p>
                  </a:txBody>
                  <a:tcPr marL="91450" marR="91450" marT="45725" marB="45725"/>
                </a:tc>
                <a:tc>
                  <a:txBody>
                    <a:bodyPr/>
                    <a:lstStyle/>
                    <a:p>
                      <a:pPr marL="0" marR="0" lvl="0" indent="0" algn="just" rtl="0">
                        <a:lnSpc>
                          <a:spcPct val="100000"/>
                        </a:lnSpc>
                        <a:spcBef>
                          <a:spcPts val="0"/>
                        </a:spcBef>
                        <a:spcAft>
                          <a:spcPts val="0"/>
                        </a:spcAft>
                        <a:buClr>
                          <a:srgbClr val="000000"/>
                        </a:buClr>
                        <a:buSzPts val="1050"/>
                        <a:buFont typeface="Arial"/>
                        <a:buNone/>
                      </a:pPr>
                      <a:r>
                        <a:rPr lang="en-US" sz="1200" u="none" strike="noStrike" cap="none" dirty="0"/>
                        <a:t>Author, Publisher, Year of publication</a:t>
                      </a:r>
                      <a:endParaRPr sz="1200" u="none" strike="noStrike" cap="none" dirty="0"/>
                    </a:p>
                  </a:txBody>
                  <a:tcPr marL="91450" marR="91450" marT="45725" marB="45725"/>
                </a:tc>
                <a:tc>
                  <a:txBody>
                    <a:bodyPr/>
                    <a:lstStyle/>
                    <a:p>
                      <a:pPr marL="0" marR="0" lvl="0" indent="0" algn="just" rtl="0">
                        <a:lnSpc>
                          <a:spcPct val="100000"/>
                        </a:lnSpc>
                        <a:spcBef>
                          <a:spcPts val="0"/>
                        </a:spcBef>
                        <a:spcAft>
                          <a:spcPts val="0"/>
                        </a:spcAft>
                        <a:buClr>
                          <a:srgbClr val="000000"/>
                        </a:buClr>
                        <a:buSzPts val="1050"/>
                        <a:buFont typeface="Arial"/>
                        <a:buNone/>
                      </a:pPr>
                      <a:r>
                        <a:rPr lang="en-US" sz="1200" u="none" strike="noStrike" cap="none"/>
                        <a:t>Title of the Article</a:t>
                      </a:r>
                      <a:endParaRPr sz="1200" u="none" strike="noStrike" cap="none"/>
                    </a:p>
                  </a:txBody>
                  <a:tcPr marL="91450" marR="91450" marT="45725" marB="45725"/>
                </a:tc>
                <a:tc>
                  <a:txBody>
                    <a:bodyPr/>
                    <a:lstStyle/>
                    <a:p>
                      <a:pPr marL="0" marR="0" lvl="0" indent="0" algn="just" rtl="0">
                        <a:lnSpc>
                          <a:spcPct val="100000"/>
                        </a:lnSpc>
                        <a:spcBef>
                          <a:spcPts val="0"/>
                        </a:spcBef>
                        <a:spcAft>
                          <a:spcPts val="0"/>
                        </a:spcAft>
                        <a:buClr>
                          <a:srgbClr val="000000"/>
                        </a:buClr>
                        <a:buSzPts val="1050"/>
                        <a:buFont typeface="Arial"/>
                        <a:buNone/>
                      </a:pPr>
                      <a:r>
                        <a:rPr lang="en-US" sz="1200" u="none" strike="noStrike" cap="none" dirty="0"/>
                        <a:t>Summary</a:t>
                      </a:r>
                      <a:endParaRPr sz="1200" u="none" strike="noStrike" cap="none" dirty="0"/>
                    </a:p>
                  </a:txBody>
                  <a:tcPr marL="91450" marR="91450" marT="45725" marB="45725"/>
                </a:tc>
                <a:tc>
                  <a:txBody>
                    <a:bodyPr/>
                    <a:lstStyle/>
                    <a:p>
                      <a:pPr marL="0" marR="0" lvl="0" indent="0" algn="just" rtl="0">
                        <a:lnSpc>
                          <a:spcPct val="100000"/>
                        </a:lnSpc>
                        <a:spcBef>
                          <a:spcPts val="0"/>
                        </a:spcBef>
                        <a:spcAft>
                          <a:spcPts val="0"/>
                        </a:spcAft>
                        <a:buClr>
                          <a:srgbClr val="000000"/>
                        </a:buClr>
                        <a:buSzPts val="1050"/>
                        <a:buFont typeface="Arial"/>
                        <a:buNone/>
                      </a:pPr>
                      <a:r>
                        <a:rPr lang="en-US" sz="1200" u="none" strike="noStrike" cap="none" dirty="0"/>
                        <a:t>Gap</a:t>
                      </a:r>
                      <a:endParaRPr sz="1200" u="none" strike="noStrike" cap="none" dirty="0"/>
                    </a:p>
                  </a:txBody>
                  <a:tcPr marL="91450" marR="91450" marT="45725" marB="45725"/>
                </a:tc>
                <a:extLst>
                  <a:ext uri="{0D108BD9-81ED-4DB2-BD59-A6C34878D82A}">
                    <a16:rowId xmlns:a16="http://schemas.microsoft.com/office/drawing/2014/main" val="10000"/>
                  </a:ext>
                </a:extLst>
              </a:tr>
              <a:tr h="352298">
                <a:tc>
                  <a:txBody>
                    <a:bodyPr/>
                    <a:lstStyle/>
                    <a:p>
                      <a:pPr marL="0" marR="0" lvl="0" indent="0" algn="just" rtl="0">
                        <a:lnSpc>
                          <a:spcPct val="100000"/>
                        </a:lnSpc>
                        <a:spcBef>
                          <a:spcPts val="0"/>
                        </a:spcBef>
                        <a:spcAft>
                          <a:spcPts val="0"/>
                        </a:spcAft>
                        <a:buClr>
                          <a:srgbClr val="000000"/>
                        </a:buClr>
                        <a:buSzPts val="1050"/>
                        <a:buFont typeface="Arial"/>
                        <a:buNone/>
                      </a:pPr>
                      <a:r>
                        <a:rPr lang="en-US" sz="1200" u="none" strike="noStrike" cap="none" dirty="0"/>
                        <a:t>27</a:t>
                      </a:r>
                      <a:endParaRPr sz="1200" u="none" strike="noStrike" cap="none" dirty="0"/>
                    </a:p>
                  </a:txBody>
                  <a:tcPr marL="91450" marR="91450" marT="45725" marB="45725"/>
                </a:tc>
                <a:tc>
                  <a:txBody>
                    <a:bodyPr/>
                    <a:lstStyle/>
                    <a:p>
                      <a:r>
                        <a:rPr lang="en-US" sz="1200" b="0" i="0" u="none" strike="noStrike" cap="none" dirty="0" err="1">
                          <a:solidFill>
                            <a:schemeClr val="dk1"/>
                          </a:solidFill>
                          <a:effectLst/>
                          <a:latin typeface="Arial"/>
                          <a:ea typeface="Arial"/>
                          <a:cs typeface="Arial"/>
                          <a:sym typeface="Arial"/>
                        </a:rPr>
                        <a:t>Uferah</a:t>
                      </a:r>
                      <a:r>
                        <a:rPr lang="en-US" sz="1200" b="0" i="0" u="none" strike="noStrike" cap="none" dirty="0">
                          <a:solidFill>
                            <a:schemeClr val="dk1"/>
                          </a:solidFill>
                          <a:effectLst/>
                          <a:latin typeface="Arial"/>
                          <a:ea typeface="Arial"/>
                          <a:cs typeface="Arial"/>
                          <a:sym typeface="Arial"/>
                        </a:rPr>
                        <a:t> </a:t>
                      </a:r>
                      <a:r>
                        <a:rPr lang="en-US" sz="1200" b="0" i="0" u="none" strike="noStrike" cap="none" dirty="0" err="1">
                          <a:solidFill>
                            <a:schemeClr val="dk1"/>
                          </a:solidFill>
                          <a:effectLst/>
                          <a:latin typeface="Arial"/>
                          <a:ea typeface="Arial"/>
                          <a:cs typeface="Arial"/>
                          <a:sym typeface="Arial"/>
                        </a:rPr>
                        <a:t>Shafi</a:t>
                      </a:r>
                      <a:r>
                        <a:rPr lang="en-US" sz="1200" b="0" i="0" u="none" strike="noStrike" cap="none" dirty="0">
                          <a:solidFill>
                            <a:schemeClr val="dk1"/>
                          </a:solidFill>
                          <a:effectLst/>
                          <a:latin typeface="Arial"/>
                          <a:ea typeface="Arial"/>
                          <a:cs typeface="Arial"/>
                          <a:sym typeface="Arial"/>
                        </a:rPr>
                        <a:t>, A. Safi, A. R. Shahid, Sheikh Ziauddin, M. Saleem</a:t>
                      </a:r>
                    </a:p>
                    <a:p>
                      <a:r>
                        <a:rPr lang="en-US" sz="1200" b="0" i="0" u="none" strike="noStrike" cap="none" dirty="0">
                          <a:solidFill>
                            <a:schemeClr val="dk1"/>
                          </a:solidFill>
                          <a:effectLst/>
                          <a:latin typeface="Arial"/>
                          <a:ea typeface="Arial"/>
                          <a:cs typeface="Arial"/>
                          <a:sym typeface="Arial"/>
                        </a:rPr>
                        <a:t>2018</a:t>
                      </a:r>
                    </a:p>
                    <a:p>
                      <a:endParaRPr lang="en-US" sz="1200" b="0" i="0" u="none" strike="noStrike" cap="none" dirty="0">
                        <a:solidFill>
                          <a:schemeClr val="dk1"/>
                        </a:solidFill>
                        <a:effectLst/>
                        <a:latin typeface="Arial"/>
                        <a:ea typeface="Arial"/>
                        <a:cs typeface="Arial"/>
                        <a:sym typeface="Arial"/>
                      </a:endParaRPr>
                    </a:p>
                  </a:txBody>
                  <a:tcPr marL="91450" marR="91450" marT="45725" marB="45725"/>
                </a:tc>
                <a:tc>
                  <a:txBody>
                    <a:bodyPr/>
                    <a:lstStyle/>
                    <a:p>
                      <a:pPr marL="0" marR="0" lvl="0" indent="0" algn="just" rtl="0">
                        <a:lnSpc>
                          <a:spcPct val="100000"/>
                        </a:lnSpc>
                        <a:spcBef>
                          <a:spcPts val="0"/>
                        </a:spcBef>
                        <a:spcAft>
                          <a:spcPts val="0"/>
                        </a:spcAft>
                        <a:buClr>
                          <a:srgbClr val="000000"/>
                        </a:buClr>
                        <a:buSzPts val="1050"/>
                        <a:buFont typeface="Arial"/>
                        <a:buNone/>
                      </a:pPr>
                      <a:r>
                        <a:rPr lang="en-US" sz="1200" b="0" i="0" u="none" strike="noStrike" cap="none" dirty="0">
                          <a:solidFill>
                            <a:schemeClr val="dk1"/>
                          </a:solidFill>
                          <a:effectLst/>
                          <a:latin typeface="Arial"/>
                          <a:ea typeface="Arial"/>
                          <a:cs typeface="Arial"/>
                          <a:sym typeface="Arial"/>
                        </a:rPr>
                        <a:t>Vehicle Remote Health Monitoring and Prognostic Maintenance System</a:t>
                      </a:r>
                      <a:endParaRPr sz="1200" u="none" strike="noStrike" cap="none" dirty="0"/>
                    </a:p>
                  </a:txBody>
                  <a:tcPr marL="91450" marR="91450" marT="45725" marB="45725"/>
                </a:tc>
                <a:tc>
                  <a:txBody>
                    <a:bodyPr/>
                    <a:lstStyle/>
                    <a:p>
                      <a:pPr marL="0" marR="0" lvl="0" indent="0" algn="just" rtl="0">
                        <a:lnSpc>
                          <a:spcPct val="100000"/>
                        </a:lnSpc>
                        <a:spcBef>
                          <a:spcPts val="0"/>
                        </a:spcBef>
                        <a:spcAft>
                          <a:spcPts val="0"/>
                        </a:spcAft>
                        <a:buClr>
                          <a:srgbClr val="000000"/>
                        </a:buClr>
                        <a:buSzPts val="1050"/>
                        <a:buFont typeface="Arial"/>
                        <a:buNone/>
                      </a:pPr>
                      <a:r>
                        <a:rPr lang="en-US" sz="1200" b="0" i="0" u="none" strike="noStrike" cap="none" dirty="0">
                          <a:solidFill>
                            <a:schemeClr val="dk1"/>
                          </a:solidFill>
                          <a:effectLst/>
                          <a:latin typeface="Arial"/>
                          <a:ea typeface="Arial"/>
                          <a:cs typeface="Arial"/>
                          <a:sym typeface="Arial"/>
                        </a:rPr>
                        <a:t>The data is transmitted to the server which analyzes the data. Interesting patterns are learned using four classifiers, Decision Tree, Support Vector Machine, Nearest Neighbor, and Random Forest. These patterns are later used to detect future failures in other vehicles which show the similar behavior. The approach is produced with the end goal of expanding vehicle up-time and was demonstrated on 70 vehicles of Toyota Corolla type. Accuracy comparison of all classifiers is performed on the basis of Receiver Operating Characteristics (ROC) curves.</a:t>
                      </a:r>
                      <a:endParaRPr lang="en-US" sz="1200" dirty="0"/>
                    </a:p>
                  </a:txBody>
                  <a:tcPr marL="91450" marR="91450" marT="45725" marB="45725"/>
                </a:tc>
                <a:tc>
                  <a:txBody>
                    <a:bodyPr/>
                    <a:lstStyle/>
                    <a:p>
                      <a:pPr marL="0" marR="0" lvl="0" indent="0" algn="just" rtl="0">
                        <a:lnSpc>
                          <a:spcPct val="100000"/>
                        </a:lnSpc>
                        <a:spcBef>
                          <a:spcPts val="0"/>
                        </a:spcBef>
                        <a:spcAft>
                          <a:spcPts val="0"/>
                        </a:spcAft>
                        <a:buClr>
                          <a:srgbClr val="000000"/>
                        </a:buClr>
                        <a:buSzPts val="1050"/>
                        <a:buFont typeface="Arial"/>
                        <a:buNone/>
                      </a:pPr>
                      <a:r>
                        <a:rPr lang="en-US" sz="1200" u="none" strike="noStrike" cap="none" dirty="0"/>
                        <a:t>The research gap in this context is the need for the development of cost-effective and scalable solutions for real-time predictive maintenance in the automotive industry, particularly for autonomous vehicles, by leveraging advanced data analytics and sensor technologies. Additionally, there is a lack of comprehensive studies that evaluate the performance of different machine learning classifiers, such as Decision Tree, Support Vector Machine, Nearest Neighbor, and Random Forest, for fault prediction in vehicle subsystems.</a:t>
                      </a:r>
                      <a:endParaRPr sz="1200" u="none" strike="noStrike" cap="none" dirty="0"/>
                    </a:p>
                  </a:txBody>
                  <a:tcPr marL="91450" marR="91450" marT="45725" marB="45725"/>
                </a:tc>
                <a:extLst>
                  <a:ext uri="{0D108BD9-81ED-4DB2-BD59-A6C34878D82A}">
                    <a16:rowId xmlns:a16="http://schemas.microsoft.com/office/drawing/2014/main" val="10001"/>
                  </a:ext>
                </a:extLst>
              </a:tr>
              <a:tr h="352298">
                <a:tc>
                  <a:txBody>
                    <a:bodyPr/>
                    <a:lstStyle/>
                    <a:p>
                      <a:pPr marL="0" marR="0" lvl="0" indent="0" algn="just" rtl="0">
                        <a:lnSpc>
                          <a:spcPct val="100000"/>
                        </a:lnSpc>
                        <a:spcBef>
                          <a:spcPts val="0"/>
                        </a:spcBef>
                        <a:spcAft>
                          <a:spcPts val="0"/>
                        </a:spcAft>
                        <a:buClr>
                          <a:srgbClr val="000000"/>
                        </a:buClr>
                        <a:buSzPts val="1050"/>
                        <a:buFont typeface="Arial"/>
                        <a:buNone/>
                      </a:pPr>
                      <a:r>
                        <a:rPr lang="en-US" sz="1200" u="none" strike="noStrike" cap="none" dirty="0"/>
                        <a:t>28</a:t>
                      </a:r>
                      <a:endParaRPr sz="1200" u="none" strike="noStrike" cap="none" dirty="0"/>
                    </a:p>
                  </a:txBody>
                  <a:tcPr marL="91450" marR="91450" marT="45725" marB="45725"/>
                </a:tc>
                <a:tc>
                  <a:txBody>
                    <a:bodyPr/>
                    <a:lstStyle/>
                    <a:p>
                      <a:r>
                        <a:rPr lang="en-US" sz="1200" b="0" i="0" u="none" strike="noStrike" cap="none" dirty="0">
                          <a:solidFill>
                            <a:schemeClr val="dk1"/>
                          </a:solidFill>
                          <a:effectLst/>
                          <a:latin typeface="Arial"/>
                          <a:ea typeface="Arial"/>
                          <a:cs typeface="Arial"/>
                          <a:sym typeface="Arial"/>
                        </a:rPr>
                        <a:t>J. </a:t>
                      </a:r>
                      <a:r>
                        <a:rPr lang="en-US" sz="1200" b="0" i="0" u="none" strike="noStrike" cap="none" dirty="0" err="1">
                          <a:solidFill>
                            <a:schemeClr val="dk1"/>
                          </a:solidFill>
                          <a:effectLst/>
                          <a:latin typeface="Arial"/>
                          <a:ea typeface="Arial"/>
                          <a:cs typeface="Arial"/>
                          <a:sym typeface="Arial"/>
                        </a:rPr>
                        <a:t>Zdravković</a:t>
                      </a:r>
                      <a:r>
                        <a:rPr lang="en-US" sz="1200" b="0" i="0" u="none" strike="noStrike" cap="none" dirty="0">
                          <a:solidFill>
                            <a:schemeClr val="dk1"/>
                          </a:solidFill>
                          <a:effectLst/>
                          <a:latin typeface="Arial"/>
                          <a:ea typeface="Arial"/>
                          <a:cs typeface="Arial"/>
                          <a:sym typeface="Arial"/>
                        </a:rPr>
                        <a:t>, N. </a:t>
                      </a:r>
                      <a:r>
                        <a:rPr lang="en-US" sz="1200" b="0" i="0" u="none" strike="noStrike" cap="none" dirty="0" err="1">
                          <a:solidFill>
                            <a:schemeClr val="dk1"/>
                          </a:solidFill>
                          <a:effectLst/>
                          <a:latin typeface="Arial"/>
                          <a:ea typeface="Arial"/>
                          <a:cs typeface="Arial"/>
                          <a:sym typeface="Arial"/>
                        </a:rPr>
                        <a:t>Ilić</a:t>
                      </a:r>
                      <a:r>
                        <a:rPr lang="en-US" sz="1200" b="0" i="0" u="none" strike="noStrike" cap="none" dirty="0">
                          <a:solidFill>
                            <a:schemeClr val="dk1"/>
                          </a:solidFill>
                          <a:effectLst/>
                          <a:latin typeface="Arial"/>
                          <a:ea typeface="Arial"/>
                          <a:cs typeface="Arial"/>
                          <a:sym typeface="Arial"/>
                        </a:rPr>
                        <a:t>, D. </a:t>
                      </a:r>
                      <a:r>
                        <a:rPr lang="en-US" sz="1200" b="0" i="0" u="none" strike="noStrike" cap="none" dirty="0" err="1">
                          <a:solidFill>
                            <a:schemeClr val="dk1"/>
                          </a:solidFill>
                          <a:effectLst/>
                          <a:latin typeface="Arial"/>
                          <a:ea typeface="Arial"/>
                          <a:cs typeface="Arial"/>
                          <a:sym typeface="Arial"/>
                        </a:rPr>
                        <a:t>Stojanović</a:t>
                      </a:r>
                      <a:endParaRPr lang="en-US" sz="1200" b="0" i="0" u="none" strike="noStrike" cap="none" dirty="0">
                        <a:solidFill>
                          <a:schemeClr val="dk1"/>
                        </a:solidFill>
                        <a:effectLst/>
                        <a:latin typeface="Arial"/>
                        <a:ea typeface="Arial"/>
                        <a:cs typeface="Arial"/>
                        <a:sym typeface="Arial"/>
                      </a:endParaRPr>
                    </a:p>
                    <a:p>
                      <a:r>
                        <a:rPr lang="en-US" sz="1200" b="0" i="1" u="none" strike="noStrike" cap="none" dirty="0">
                          <a:solidFill>
                            <a:schemeClr val="dk1"/>
                          </a:solidFill>
                          <a:effectLst/>
                          <a:latin typeface="Arial"/>
                          <a:ea typeface="Arial"/>
                          <a:cs typeface="Arial"/>
                          <a:sym typeface="Arial"/>
                        </a:rPr>
                        <a:t>International Conference on Telecommunication in Modern Satellite, Cable and Broadcasting Services</a:t>
                      </a:r>
                      <a:endParaRPr lang="en-US" sz="1200" b="0" i="0" u="none" strike="noStrike" cap="none" dirty="0">
                        <a:solidFill>
                          <a:schemeClr val="dk1"/>
                        </a:solidFill>
                        <a:effectLst/>
                        <a:latin typeface="Arial"/>
                        <a:ea typeface="Arial"/>
                        <a:cs typeface="Arial"/>
                        <a:sym typeface="Arial"/>
                      </a:endParaRPr>
                    </a:p>
                    <a:p>
                      <a:r>
                        <a:rPr lang="en-US" sz="1200" b="0" i="0" u="none" strike="noStrike" cap="none" dirty="0">
                          <a:solidFill>
                            <a:schemeClr val="dk1"/>
                          </a:solidFill>
                          <a:effectLst/>
                          <a:latin typeface="Arial"/>
                          <a:ea typeface="Arial"/>
                          <a:cs typeface="Arial"/>
                          <a:sym typeface="Arial"/>
                        </a:rPr>
                        <a:t>2021</a:t>
                      </a:r>
                    </a:p>
                    <a:p>
                      <a:endParaRPr lang="en-US" sz="1200" b="0" i="0" u="none" strike="noStrike" cap="none" dirty="0">
                        <a:solidFill>
                          <a:schemeClr val="dk1"/>
                        </a:solidFill>
                        <a:effectLst/>
                        <a:latin typeface="Arial"/>
                        <a:ea typeface="Arial"/>
                        <a:cs typeface="Arial"/>
                        <a:sym typeface="Arial"/>
                      </a:endParaRPr>
                    </a:p>
                  </a:txBody>
                  <a:tcPr marL="91450" marR="91450" marT="45725" marB="45725"/>
                </a:tc>
                <a:tc>
                  <a:txBody>
                    <a:bodyPr/>
                    <a:lstStyle/>
                    <a:p>
                      <a:r>
                        <a:rPr lang="en-US" sz="1200" b="0" i="0" u="none" strike="noStrike" cap="none" dirty="0">
                          <a:solidFill>
                            <a:schemeClr val="dk1"/>
                          </a:solidFill>
                          <a:effectLst/>
                          <a:latin typeface="Arial"/>
                          <a:ea typeface="Arial"/>
                          <a:cs typeface="Arial"/>
                          <a:sym typeface="Arial"/>
                        </a:rPr>
                        <a:t>Big Telemetry Data Analytics for Vehicle Fault Detection</a:t>
                      </a:r>
                    </a:p>
                  </a:txBody>
                  <a:tcPr marL="91450" marR="91450" marT="45725" marB="45725"/>
                </a:tc>
                <a:tc>
                  <a:txBody>
                    <a:bodyPr/>
                    <a:lstStyle/>
                    <a:p>
                      <a:pPr marL="0" marR="0" lvl="0" indent="0" algn="just" rtl="0">
                        <a:lnSpc>
                          <a:spcPct val="100000"/>
                        </a:lnSpc>
                        <a:spcBef>
                          <a:spcPts val="0"/>
                        </a:spcBef>
                        <a:spcAft>
                          <a:spcPts val="0"/>
                        </a:spcAft>
                        <a:buClr>
                          <a:srgbClr val="000000"/>
                        </a:buClr>
                        <a:buSzPts val="1050"/>
                        <a:buFont typeface="Arial"/>
                        <a:buNone/>
                      </a:pPr>
                      <a:r>
                        <a:rPr lang="en-US" sz="1200" b="0" i="0" u="none" strike="noStrike" cap="none" dirty="0">
                          <a:solidFill>
                            <a:schemeClr val="dk1"/>
                          </a:solidFill>
                          <a:effectLst/>
                          <a:latin typeface="Arial"/>
                          <a:ea typeface="Arial"/>
                          <a:cs typeface="Arial"/>
                          <a:sym typeface="Arial"/>
                        </a:rPr>
                        <a:t>The system is distributed and autonomous and uses linear regression as a classifier. The proposed solution was implemented and tested and detailed performance and accuracy analysis were performed.</a:t>
                      </a:r>
                      <a:endParaRPr lang="en-US" sz="1200" u="none" strike="noStrike" cap="none" dirty="0"/>
                    </a:p>
                  </a:txBody>
                  <a:tcPr marL="91450" marR="91450" marT="45725" marB="45725"/>
                </a:tc>
                <a:tc>
                  <a:txBody>
                    <a:bodyPr/>
                    <a:lstStyle/>
                    <a:p>
                      <a:pPr marL="0" marR="0" lvl="0" indent="0" algn="just" rtl="0">
                        <a:lnSpc>
                          <a:spcPct val="100000"/>
                        </a:lnSpc>
                        <a:spcBef>
                          <a:spcPts val="0"/>
                        </a:spcBef>
                        <a:spcAft>
                          <a:spcPts val="0"/>
                        </a:spcAft>
                        <a:buClr>
                          <a:srgbClr val="000000"/>
                        </a:buClr>
                        <a:buSzPts val="1050"/>
                        <a:buFont typeface="Arial"/>
                        <a:buNone/>
                      </a:pPr>
                      <a:r>
                        <a:rPr lang="en-US" sz="1200" u="none" strike="noStrike" cap="none" dirty="0"/>
                        <a:t>Addressing the challenge of integrating advanced AI algorithms, such as deep learning, into resource-constrained edge devices for real-time applications remains a significant research gap. Developing energy-efficient and scalable AI solutions that can operate effectively on edge devices with limited processing power and memory is essential for enabling widespread deployment of AI at the edge.</a:t>
                      </a:r>
                      <a:endParaRPr sz="1200" u="none" strike="noStrike" cap="none" dirty="0"/>
                    </a:p>
                  </a:txBody>
                  <a:tcPr marL="91450" marR="91450" marT="45725" marB="45725"/>
                </a:tc>
                <a:extLst>
                  <a:ext uri="{0D108BD9-81ED-4DB2-BD59-A6C34878D82A}">
                    <a16:rowId xmlns:a16="http://schemas.microsoft.com/office/drawing/2014/main" val="10002"/>
                  </a:ext>
                </a:extLst>
              </a:tr>
            </a:tbl>
          </a:graphicData>
        </a:graphic>
      </p:graphicFrame>
      <p:sp>
        <p:nvSpPr>
          <p:cNvPr id="76" name="Google Shape;76;p12"/>
          <p:cNvSpPr txBox="1">
            <a:spLocks noGrp="1"/>
          </p:cNvSpPr>
          <p:nvPr>
            <p:ph type="title"/>
          </p:nvPr>
        </p:nvSpPr>
        <p:spPr>
          <a:xfrm>
            <a:off x="609600" y="82541"/>
            <a:ext cx="10972800" cy="802661"/>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2400"/>
              <a:buFont typeface="Arial"/>
              <a:buNone/>
            </a:pPr>
            <a:r>
              <a:rPr lang="en-US" sz="2400" dirty="0"/>
              <a:t>Literature Review</a:t>
            </a:r>
            <a:endParaRPr sz="2400" dirty="0"/>
          </a:p>
        </p:txBody>
      </p:sp>
    </p:spTree>
    <p:extLst>
      <p:ext uri="{BB962C8B-B14F-4D97-AF65-F5344CB8AC3E}">
        <p14:creationId xmlns:p14="http://schemas.microsoft.com/office/powerpoint/2010/main" val="28084225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graphicFrame>
        <p:nvGraphicFramePr>
          <p:cNvPr id="75" name="Google Shape;75;p12"/>
          <p:cNvGraphicFramePr/>
          <p:nvPr>
            <p:extLst>
              <p:ext uri="{D42A27DB-BD31-4B8C-83A1-F6EECF244321}">
                <p14:modId xmlns:p14="http://schemas.microsoft.com/office/powerpoint/2010/main" val="3909250832"/>
              </p:ext>
            </p:extLst>
          </p:nvPr>
        </p:nvGraphicFramePr>
        <p:xfrm>
          <a:off x="542925" y="1417637"/>
          <a:ext cx="11553825" cy="4480590"/>
        </p:xfrm>
        <a:graphic>
          <a:graphicData uri="http://schemas.openxmlformats.org/drawingml/2006/table">
            <a:tbl>
              <a:tblPr firstRow="1" bandRow="1">
                <a:noFill/>
                <a:tableStyleId>{4CF040E4-9980-4E2B-961A-5F4862535BD2}</a:tableStyleId>
              </a:tblPr>
              <a:tblGrid>
                <a:gridCol w="625078">
                  <a:extLst>
                    <a:ext uri="{9D8B030D-6E8A-4147-A177-3AD203B41FA5}">
                      <a16:colId xmlns:a16="http://schemas.microsoft.com/office/drawing/2014/main" val="20000"/>
                    </a:ext>
                  </a:extLst>
                </a:gridCol>
                <a:gridCol w="1908572">
                  <a:extLst>
                    <a:ext uri="{9D8B030D-6E8A-4147-A177-3AD203B41FA5}">
                      <a16:colId xmlns:a16="http://schemas.microsoft.com/office/drawing/2014/main" val="20001"/>
                    </a:ext>
                  </a:extLst>
                </a:gridCol>
                <a:gridCol w="2562225">
                  <a:extLst>
                    <a:ext uri="{9D8B030D-6E8A-4147-A177-3AD203B41FA5}">
                      <a16:colId xmlns:a16="http://schemas.microsoft.com/office/drawing/2014/main" val="20002"/>
                    </a:ext>
                  </a:extLst>
                </a:gridCol>
                <a:gridCol w="3305175">
                  <a:extLst>
                    <a:ext uri="{9D8B030D-6E8A-4147-A177-3AD203B41FA5}">
                      <a16:colId xmlns:a16="http://schemas.microsoft.com/office/drawing/2014/main" val="20003"/>
                    </a:ext>
                  </a:extLst>
                </a:gridCol>
                <a:gridCol w="3152775">
                  <a:extLst>
                    <a:ext uri="{9D8B030D-6E8A-4147-A177-3AD203B41FA5}">
                      <a16:colId xmlns:a16="http://schemas.microsoft.com/office/drawing/2014/main" val="20004"/>
                    </a:ext>
                  </a:extLst>
                </a:gridCol>
              </a:tblGrid>
              <a:tr h="390906">
                <a:tc>
                  <a:txBody>
                    <a:bodyPr/>
                    <a:lstStyle/>
                    <a:p>
                      <a:pPr marL="0" marR="0" lvl="0" indent="0" algn="just" rtl="0">
                        <a:lnSpc>
                          <a:spcPct val="100000"/>
                        </a:lnSpc>
                        <a:spcBef>
                          <a:spcPts val="0"/>
                        </a:spcBef>
                        <a:spcAft>
                          <a:spcPts val="0"/>
                        </a:spcAft>
                        <a:buClr>
                          <a:srgbClr val="000000"/>
                        </a:buClr>
                        <a:buSzPts val="1050"/>
                        <a:buFont typeface="Arial"/>
                        <a:buNone/>
                      </a:pPr>
                      <a:r>
                        <a:rPr lang="en-US" sz="1200" u="none" strike="noStrike" cap="none" dirty="0"/>
                        <a:t>Sr No</a:t>
                      </a:r>
                      <a:endParaRPr sz="1200" u="none" strike="noStrike" cap="none" dirty="0"/>
                    </a:p>
                  </a:txBody>
                  <a:tcPr marL="91450" marR="91450" marT="45725" marB="45725"/>
                </a:tc>
                <a:tc>
                  <a:txBody>
                    <a:bodyPr/>
                    <a:lstStyle/>
                    <a:p>
                      <a:pPr marL="0" marR="0" lvl="0" indent="0" algn="just" rtl="0">
                        <a:lnSpc>
                          <a:spcPct val="100000"/>
                        </a:lnSpc>
                        <a:spcBef>
                          <a:spcPts val="0"/>
                        </a:spcBef>
                        <a:spcAft>
                          <a:spcPts val="0"/>
                        </a:spcAft>
                        <a:buClr>
                          <a:srgbClr val="000000"/>
                        </a:buClr>
                        <a:buSzPts val="1050"/>
                        <a:buFont typeface="Arial"/>
                        <a:buNone/>
                      </a:pPr>
                      <a:r>
                        <a:rPr lang="en-US" sz="1200" u="none" strike="noStrike" cap="none" dirty="0"/>
                        <a:t>Author, Publisher, Year of publication</a:t>
                      </a:r>
                      <a:endParaRPr sz="1200" u="none" strike="noStrike" cap="none" dirty="0"/>
                    </a:p>
                  </a:txBody>
                  <a:tcPr marL="91450" marR="91450" marT="45725" marB="45725"/>
                </a:tc>
                <a:tc>
                  <a:txBody>
                    <a:bodyPr/>
                    <a:lstStyle/>
                    <a:p>
                      <a:pPr marL="0" marR="0" lvl="0" indent="0" algn="just" rtl="0">
                        <a:lnSpc>
                          <a:spcPct val="100000"/>
                        </a:lnSpc>
                        <a:spcBef>
                          <a:spcPts val="0"/>
                        </a:spcBef>
                        <a:spcAft>
                          <a:spcPts val="0"/>
                        </a:spcAft>
                        <a:buClr>
                          <a:srgbClr val="000000"/>
                        </a:buClr>
                        <a:buSzPts val="1050"/>
                        <a:buFont typeface="Arial"/>
                        <a:buNone/>
                      </a:pPr>
                      <a:r>
                        <a:rPr lang="en-US" sz="1200" u="none" strike="noStrike" cap="none" dirty="0"/>
                        <a:t>Title of the Article</a:t>
                      </a:r>
                      <a:endParaRPr sz="1200" u="none" strike="noStrike" cap="none" dirty="0"/>
                    </a:p>
                  </a:txBody>
                  <a:tcPr marL="91450" marR="91450" marT="45725" marB="45725"/>
                </a:tc>
                <a:tc>
                  <a:txBody>
                    <a:bodyPr/>
                    <a:lstStyle/>
                    <a:p>
                      <a:pPr marL="0" marR="0" lvl="0" indent="0" algn="just" rtl="0">
                        <a:lnSpc>
                          <a:spcPct val="100000"/>
                        </a:lnSpc>
                        <a:spcBef>
                          <a:spcPts val="0"/>
                        </a:spcBef>
                        <a:spcAft>
                          <a:spcPts val="0"/>
                        </a:spcAft>
                        <a:buClr>
                          <a:srgbClr val="000000"/>
                        </a:buClr>
                        <a:buSzPts val="1050"/>
                        <a:buFont typeface="Arial"/>
                        <a:buNone/>
                      </a:pPr>
                      <a:r>
                        <a:rPr lang="en-US" sz="1200" u="none" strike="noStrike" cap="none"/>
                        <a:t>Summary</a:t>
                      </a:r>
                      <a:endParaRPr sz="1200" u="none" strike="noStrike" cap="none"/>
                    </a:p>
                  </a:txBody>
                  <a:tcPr marL="91450" marR="91450" marT="45725" marB="45725"/>
                </a:tc>
                <a:tc>
                  <a:txBody>
                    <a:bodyPr/>
                    <a:lstStyle/>
                    <a:p>
                      <a:pPr marL="0" marR="0" lvl="0" indent="0" algn="just" rtl="0">
                        <a:lnSpc>
                          <a:spcPct val="100000"/>
                        </a:lnSpc>
                        <a:spcBef>
                          <a:spcPts val="0"/>
                        </a:spcBef>
                        <a:spcAft>
                          <a:spcPts val="0"/>
                        </a:spcAft>
                        <a:buClr>
                          <a:srgbClr val="000000"/>
                        </a:buClr>
                        <a:buSzPts val="1050"/>
                        <a:buFont typeface="Arial"/>
                        <a:buNone/>
                      </a:pPr>
                      <a:r>
                        <a:rPr lang="en-US" sz="1200" u="none" strike="noStrike" cap="none" dirty="0"/>
                        <a:t>Gap</a:t>
                      </a:r>
                      <a:endParaRPr sz="1200" u="none" strike="noStrike" cap="none" dirty="0"/>
                    </a:p>
                  </a:txBody>
                  <a:tcPr marL="91450" marR="91450" marT="45725" marB="45725"/>
                </a:tc>
                <a:extLst>
                  <a:ext uri="{0D108BD9-81ED-4DB2-BD59-A6C34878D82A}">
                    <a16:rowId xmlns:a16="http://schemas.microsoft.com/office/drawing/2014/main" val="10000"/>
                  </a:ext>
                </a:extLst>
              </a:tr>
              <a:tr h="352298">
                <a:tc>
                  <a:txBody>
                    <a:bodyPr/>
                    <a:lstStyle/>
                    <a:p>
                      <a:pPr marL="0" marR="0" lvl="0" indent="0" algn="just" rtl="0">
                        <a:lnSpc>
                          <a:spcPct val="100000"/>
                        </a:lnSpc>
                        <a:spcBef>
                          <a:spcPts val="0"/>
                        </a:spcBef>
                        <a:spcAft>
                          <a:spcPts val="0"/>
                        </a:spcAft>
                        <a:buClr>
                          <a:srgbClr val="000000"/>
                        </a:buClr>
                        <a:buSzPts val="1050"/>
                        <a:buFont typeface="Arial"/>
                        <a:buNone/>
                      </a:pPr>
                      <a:r>
                        <a:rPr lang="en-US" sz="1200" u="none" strike="noStrike" cap="none" dirty="0"/>
                        <a:t>29</a:t>
                      </a:r>
                      <a:endParaRPr sz="1200" u="none" strike="noStrike" cap="none" dirty="0"/>
                    </a:p>
                  </a:txBody>
                  <a:tcPr marL="91450" marR="91450" marT="45725" marB="45725"/>
                </a:tc>
                <a:tc>
                  <a:txBody>
                    <a:bodyPr/>
                    <a:lstStyle/>
                    <a:p>
                      <a:r>
                        <a:rPr lang="en-US" sz="1200" b="0" i="0" u="none" strike="noStrike" cap="none" dirty="0" err="1">
                          <a:solidFill>
                            <a:schemeClr val="dk1"/>
                          </a:solidFill>
                          <a:effectLst/>
                          <a:latin typeface="Arial"/>
                          <a:ea typeface="Arial"/>
                          <a:cs typeface="Arial"/>
                          <a:sym typeface="Arial"/>
                        </a:rPr>
                        <a:t>Guangjun</a:t>
                      </a:r>
                      <a:r>
                        <a:rPr lang="en-US" sz="1200" b="0" i="0" u="none" strike="noStrike" cap="none" dirty="0">
                          <a:solidFill>
                            <a:schemeClr val="dk1"/>
                          </a:solidFill>
                          <a:effectLst/>
                          <a:latin typeface="Arial"/>
                          <a:ea typeface="Arial"/>
                          <a:cs typeface="Arial"/>
                          <a:sym typeface="Arial"/>
                        </a:rPr>
                        <a:t> Yuan</a:t>
                      </a:r>
                    </a:p>
                    <a:p>
                      <a:r>
                        <a:rPr lang="en-US" sz="1200" b="0" i="1" u="none" strike="noStrike" cap="none" dirty="0">
                          <a:solidFill>
                            <a:schemeClr val="dk1"/>
                          </a:solidFill>
                          <a:effectLst/>
                          <a:latin typeface="Arial"/>
                          <a:ea typeface="Arial"/>
                          <a:cs typeface="Arial"/>
                          <a:sym typeface="Arial"/>
                        </a:rPr>
                        <a:t>2021 International Conference on High Performance Big Data and Intelligent Systems (HPBD&amp;IS)</a:t>
                      </a:r>
                      <a:endParaRPr lang="en-US" sz="1200" b="0" i="0" u="none" strike="noStrike" cap="none" dirty="0">
                        <a:solidFill>
                          <a:schemeClr val="dk1"/>
                        </a:solidFill>
                        <a:effectLst/>
                        <a:latin typeface="Arial"/>
                        <a:ea typeface="Arial"/>
                        <a:cs typeface="Arial"/>
                        <a:sym typeface="Arial"/>
                      </a:endParaRPr>
                    </a:p>
                    <a:p>
                      <a:r>
                        <a:rPr lang="en-US" sz="1200" b="0" i="0" u="none" strike="noStrike" cap="none" dirty="0">
                          <a:solidFill>
                            <a:schemeClr val="dk1"/>
                          </a:solidFill>
                          <a:effectLst/>
                          <a:latin typeface="Arial"/>
                          <a:ea typeface="Arial"/>
                          <a:cs typeface="Arial"/>
                          <a:sym typeface="Arial"/>
                        </a:rPr>
                        <a:t>2021</a:t>
                      </a:r>
                    </a:p>
                    <a:p>
                      <a:endParaRPr lang="en-US" sz="1200" b="0" i="0" u="none" strike="noStrike" cap="none" dirty="0">
                        <a:solidFill>
                          <a:schemeClr val="dk1"/>
                        </a:solidFill>
                        <a:effectLst/>
                        <a:latin typeface="Arial"/>
                        <a:ea typeface="Arial"/>
                        <a:cs typeface="Arial"/>
                        <a:sym typeface="Arial"/>
                      </a:endParaRPr>
                    </a:p>
                  </a:txBody>
                  <a:tcPr marL="91450" marR="91450" marT="45725" marB="45725"/>
                </a:tc>
                <a:tc>
                  <a:txBody>
                    <a:bodyPr/>
                    <a:lstStyle/>
                    <a:p>
                      <a:pPr marL="0" marR="0" lvl="0" indent="0" algn="just" rtl="0">
                        <a:lnSpc>
                          <a:spcPct val="100000"/>
                        </a:lnSpc>
                        <a:spcBef>
                          <a:spcPts val="0"/>
                        </a:spcBef>
                        <a:spcAft>
                          <a:spcPts val="0"/>
                        </a:spcAft>
                        <a:buClr>
                          <a:srgbClr val="000000"/>
                        </a:buClr>
                        <a:buSzPts val="1050"/>
                        <a:buFont typeface="Arial"/>
                        <a:buNone/>
                      </a:pPr>
                      <a:r>
                        <a:rPr lang="en-US" sz="1200" b="0" i="0" u="none" strike="noStrike" cap="none" dirty="0">
                          <a:solidFill>
                            <a:schemeClr val="dk1"/>
                          </a:solidFill>
                          <a:effectLst/>
                          <a:latin typeface="Arial"/>
                          <a:ea typeface="Arial"/>
                          <a:cs typeface="Arial"/>
                          <a:sym typeface="Arial"/>
                        </a:rPr>
                        <a:t>Power Failure Prediction Method Based on Data Analysis</a:t>
                      </a:r>
                      <a:endParaRPr sz="1200" u="none" strike="noStrike" cap="none" dirty="0"/>
                    </a:p>
                  </a:txBody>
                  <a:tcPr marL="91450" marR="91450" marT="45725" marB="45725"/>
                </a:tc>
                <a:tc>
                  <a:txBody>
                    <a:bodyPr/>
                    <a:lstStyle/>
                    <a:p>
                      <a:pPr marL="0" marR="0" lvl="0" indent="0" algn="just" rtl="0">
                        <a:lnSpc>
                          <a:spcPct val="100000"/>
                        </a:lnSpc>
                        <a:spcBef>
                          <a:spcPts val="0"/>
                        </a:spcBef>
                        <a:spcAft>
                          <a:spcPts val="0"/>
                        </a:spcAft>
                        <a:buClr>
                          <a:srgbClr val="000000"/>
                        </a:buClr>
                        <a:buSzPts val="1050"/>
                        <a:buFont typeface="Arial"/>
                        <a:buNone/>
                      </a:pPr>
                      <a:r>
                        <a:rPr lang="en-US" sz="1200" dirty="0"/>
                        <a:t>the fault diagnosis of the power system is to use the information generated after the fault to infer the fault after the fault occurs. After the power system fails, when the information obtained by SCADA is incomplete and inaccurate, the accuracy of fault diagnosis will be greatly reduced. If the fault information is made complete, the correct rate of fault diagnosis can be improved. </a:t>
                      </a:r>
                    </a:p>
                  </a:txBody>
                  <a:tcPr marL="91450" marR="91450" marT="45725" marB="45725"/>
                </a:tc>
                <a:tc>
                  <a:txBody>
                    <a:bodyPr/>
                    <a:lstStyle/>
                    <a:p>
                      <a:pPr marL="0" marR="0" lvl="0" indent="0" algn="just" rtl="0">
                        <a:lnSpc>
                          <a:spcPct val="100000"/>
                        </a:lnSpc>
                        <a:spcBef>
                          <a:spcPts val="0"/>
                        </a:spcBef>
                        <a:spcAft>
                          <a:spcPts val="0"/>
                        </a:spcAft>
                        <a:buClr>
                          <a:srgbClr val="000000"/>
                        </a:buClr>
                        <a:buSzPts val="1050"/>
                        <a:buFont typeface="Arial"/>
                        <a:buNone/>
                      </a:pPr>
                      <a:r>
                        <a:rPr lang="en-US" sz="1200" u="none" strike="noStrike" cap="none" dirty="0"/>
                        <a:t>The research gap lies in the development of effective techniques that ensure comprehensive and precise fault diagnosis in power systems, particularly when SCADA data is incomplete and inaccurate, and in the implementation of proactive approaches for short-term prediction to enhance grid reliability and minimize losses. Advanced data integration and modeling strategies are needed to bridge these gaps and improve the overall resilience of power systems.</a:t>
                      </a:r>
                      <a:endParaRPr sz="1200" u="none" strike="noStrike" cap="none" dirty="0"/>
                    </a:p>
                  </a:txBody>
                  <a:tcPr marL="91450" marR="91450" marT="45725" marB="45725"/>
                </a:tc>
                <a:extLst>
                  <a:ext uri="{0D108BD9-81ED-4DB2-BD59-A6C34878D82A}">
                    <a16:rowId xmlns:a16="http://schemas.microsoft.com/office/drawing/2014/main" val="10001"/>
                  </a:ext>
                </a:extLst>
              </a:tr>
              <a:tr h="352298">
                <a:tc>
                  <a:txBody>
                    <a:bodyPr/>
                    <a:lstStyle/>
                    <a:p>
                      <a:pPr marL="0" marR="0" lvl="0" indent="0" algn="just" rtl="0">
                        <a:lnSpc>
                          <a:spcPct val="100000"/>
                        </a:lnSpc>
                        <a:spcBef>
                          <a:spcPts val="0"/>
                        </a:spcBef>
                        <a:spcAft>
                          <a:spcPts val="0"/>
                        </a:spcAft>
                        <a:buClr>
                          <a:srgbClr val="000000"/>
                        </a:buClr>
                        <a:buSzPts val="1050"/>
                        <a:buFont typeface="Arial"/>
                        <a:buNone/>
                      </a:pPr>
                      <a:r>
                        <a:rPr lang="en-US" sz="1200" u="none" strike="noStrike" cap="none" dirty="0"/>
                        <a:t>30</a:t>
                      </a:r>
                      <a:endParaRPr sz="1200" u="none" strike="noStrike" cap="none" dirty="0"/>
                    </a:p>
                  </a:txBody>
                  <a:tcPr marL="91450" marR="91450" marT="45725" marB="45725"/>
                </a:tc>
                <a:tc>
                  <a:txBody>
                    <a:bodyPr/>
                    <a:lstStyle/>
                    <a:p>
                      <a:r>
                        <a:rPr lang="en-US" sz="1200" b="0" i="0" u="none" strike="noStrike" cap="none" dirty="0">
                          <a:solidFill>
                            <a:schemeClr val="dk1"/>
                          </a:solidFill>
                          <a:effectLst/>
                          <a:latin typeface="Arial"/>
                          <a:ea typeface="Arial"/>
                          <a:cs typeface="Arial"/>
                          <a:sym typeface="Arial"/>
                        </a:rPr>
                        <a:t>Shyamal Krishna Agrawal, Somesh Banerjee, Aparna Sinha, </a:t>
                      </a:r>
                      <a:r>
                        <a:rPr lang="en-US" sz="1200" b="0" i="0" u="none" strike="noStrike" cap="none" dirty="0" err="1">
                          <a:solidFill>
                            <a:schemeClr val="dk1"/>
                          </a:solidFill>
                          <a:effectLst/>
                          <a:latin typeface="Arial"/>
                          <a:ea typeface="Arial"/>
                          <a:cs typeface="Arial"/>
                          <a:sym typeface="Arial"/>
                        </a:rPr>
                        <a:t>Debanjan</a:t>
                      </a:r>
                      <a:r>
                        <a:rPr lang="en-US" sz="1200" b="0" i="0" u="none" strike="noStrike" cap="none" dirty="0">
                          <a:solidFill>
                            <a:schemeClr val="dk1"/>
                          </a:solidFill>
                          <a:effectLst/>
                          <a:latin typeface="Arial"/>
                          <a:ea typeface="Arial"/>
                          <a:cs typeface="Arial"/>
                          <a:sym typeface="Arial"/>
                        </a:rPr>
                        <a:t> Das</a:t>
                      </a:r>
                    </a:p>
                    <a:p>
                      <a:r>
                        <a:rPr lang="en-US" sz="1200" b="0" i="1" u="none" strike="noStrike" cap="none" dirty="0">
                          <a:solidFill>
                            <a:schemeClr val="dk1"/>
                          </a:solidFill>
                          <a:effectLst/>
                          <a:latin typeface="Arial"/>
                          <a:ea typeface="Arial"/>
                          <a:cs typeface="Arial"/>
                          <a:sym typeface="Arial"/>
                        </a:rPr>
                        <a:t>2022 IEEE 10th Region 10 Humanitarian Technology Conference (R10-HTC)</a:t>
                      </a:r>
                      <a:endParaRPr lang="en-US" sz="1200" b="0" i="0" u="none" strike="noStrike" cap="none" dirty="0">
                        <a:solidFill>
                          <a:schemeClr val="dk1"/>
                        </a:solidFill>
                        <a:effectLst/>
                        <a:latin typeface="Arial"/>
                        <a:ea typeface="Arial"/>
                        <a:cs typeface="Arial"/>
                        <a:sym typeface="Arial"/>
                      </a:endParaRPr>
                    </a:p>
                    <a:p>
                      <a:r>
                        <a:rPr lang="en-US" sz="1200" b="0" i="0" u="none" strike="noStrike" cap="none" dirty="0">
                          <a:solidFill>
                            <a:schemeClr val="dk1"/>
                          </a:solidFill>
                          <a:effectLst/>
                          <a:latin typeface="Arial"/>
                          <a:ea typeface="Arial"/>
                          <a:cs typeface="Arial"/>
                          <a:sym typeface="Arial"/>
                        </a:rPr>
                        <a:t>2022</a:t>
                      </a:r>
                    </a:p>
                    <a:p>
                      <a:endParaRPr lang="en-US" sz="1200" b="0" i="0" u="none" strike="noStrike" cap="none" dirty="0">
                        <a:solidFill>
                          <a:schemeClr val="dk1"/>
                        </a:solidFill>
                        <a:effectLst/>
                        <a:latin typeface="Arial"/>
                        <a:ea typeface="Arial"/>
                        <a:cs typeface="Arial"/>
                        <a:sym typeface="Arial"/>
                      </a:endParaRPr>
                    </a:p>
                  </a:txBody>
                  <a:tcPr marL="91450" marR="91450" marT="45725" marB="45725"/>
                </a:tc>
                <a:tc>
                  <a:txBody>
                    <a:bodyPr/>
                    <a:lstStyle/>
                    <a:p>
                      <a:r>
                        <a:rPr lang="en-US" sz="1200" b="0" i="0" u="none" strike="noStrike" cap="none" dirty="0" err="1">
                          <a:solidFill>
                            <a:schemeClr val="dk1"/>
                          </a:solidFill>
                          <a:effectLst/>
                          <a:latin typeface="Arial"/>
                          <a:ea typeface="Arial"/>
                          <a:cs typeface="Arial"/>
                          <a:sym typeface="Arial"/>
                        </a:rPr>
                        <a:t>SafeEngine</a:t>
                      </a:r>
                      <a:r>
                        <a:rPr lang="en-US" sz="1200" b="0" i="0" u="none" strike="noStrike" cap="none" dirty="0">
                          <a:solidFill>
                            <a:schemeClr val="dk1"/>
                          </a:solidFill>
                          <a:effectLst/>
                          <a:latin typeface="Arial"/>
                          <a:ea typeface="Arial"/>
                          <a:cs typeface="Arial"/>
                          <a:sym typeface="Arial"/>
                        </a:rPr>
                        <a:t>: Fault Detection with Severity Prediction for Diesel Engine</a:t>
                      </a:r>
                    </a:p>
                  </a:txBody>
                  <a:tcPr marL="91450" marR="91450" marT="45725" marB="45725"/>
                </a:tc>
                <a:tc>
                  <a:txBody>
                    <a:bodyPr/>
                    <a:lstStyle/>
                    <a:p>
                      <a:pPr marL="0" marR="0" lvl="0" indent="0" algn="just" rtl="0">
                        <a:lnSpc>
                          <a:spcPct val="100000"/>
                        </a:lnSpc>
                        <a:spcBef>
                          <a:spcPts val="0"/>
                        </a:spcBef>
                        <a:spcAft>
                          <a:spcPts val="0"/>
                        </a:spcAft>
                        <a:buClr>
                          <a:srgbClr val="000000"/>
                        </a:buClr>
                        <a:buSzPts val="1050"/>
                        <a:buFont typeface="Arial"/>
                        <a:buNone/>
                      </a:pPr>
                      <a:r>
                        <a:rPr lang="en-US" sz="1200" b="0" i="0" u="none" strike="noStrike" cap="none" dirty="0">
                          <a:solidFill>
                            <a:schemeClr val="dk1"/>
                          </a:solidFill>
                          <a:effectLst/>
                          <a:latin typeface="Arial"/>
                          <a:ea typeface="Arial"/>
                          <a:cs typeface="Arial"/>
                          <a:sym typeface="Arial"/>
                        </a:rPr>
                        <a:t>In this paper, we have proposed a data-driven model to classify the type and severity of faults that occur in a diesel engine in a real-time scenario. In our proposed system, vibration sensors are used, and the data is sent to the model. The spectrum analysis of the received signal is done before classifying the signal into faults using the Random forest algorithm.</a:t>
                      </a:r>
                      <a:endParaRPr lang="en-US" sz="1200" u="none" strike="noStrike" cap="none" dirty="0"/>
                    </a:p>
                  </a:txBody>
                  <a:tcPr marL="91450" marR="91450" marT="45725" marB="45725"/>
                </a:tc>
                <a:tc>
                  <a:txBody>
                    <a:bodyPr/>
                    <a:lstStyle/>
                    <a:p>
                      <a:pPr marL="0" marR="0" lvl="0" indent="0" algn="just" rtl="0">
                        <a:lnSpc>
                          <a:spcPct val="100000"/>
                        </a:lnSpc>
                        <a:spcBef>
                          <a:spcPts val="0"/>
                        </a:spcBef>
                        <a:spcAft>
                          <a:spcPts val="0"/>
                        </a:spcAft>
                        <a:buClr>
                          <a:srgbClr val="000000"/>
                        </a:buClr>
                        <a:buSzPts val="1050"/>
                        <a:buFont typeface="Arial"/>
                        <a:buNone/>
                      </a:pPr>
                      <a:r>
                        <a:rPr lang="en-US" sz="1200" b="0" i="0" u="none" strike="noStrike" cap="none" dirty="0">
                          <a:solidFill>
                            <a:schemeClr val="dk1"/>
                          </a:solidFill>
                          <a:effectLst/>
                          <a:latin typeface="Arial"/>
                          <a:ea typeface="Arial"/>
                          <a:cs typeface="Arial"/>
                          <a:sym typeface="Arial"/>
                        </a:rPr>
                        <a:t>Despite achieving high accuracy, the proposed diesel engine fault classification model needs further investigation for scalability and adaptability in real-time industrial settings, along with exploring integration with cost-effective maintenance strategies to enhance practical utility.</a:t>
                      </a:r>
                      <a:endParaRPr sz="1200" u="none" strike="noStrike" cap="none" dirty="0"/>
                    </a:p>
                  </a:txBody>
                  <a:tcPr marL="91450" marR="91450" marT="45725" marB="45725"/>
                </a:tc>
                <a:extLst>
                  <a:ext uri="{0D108BD9-81ED-4DB2-BD59-A6C34878D82A}">
                    <a16:rowId xmlns:a16="http://schemas.microsoft.com/office/drawing/2014/main" val="10002"/>
                  </a:ext>
                </a:extLst>
              </a:tr>
            </a:tbl>
          </a:graphicData>
        </a:graphic>
      </p:graphicFrame>
      <p:sp>
        <p:nvSpPr>
          <p:cNvPr id="76" name="Google Shape;76;p12"/>
          <p:cNvSpPr txBox="1">
            <a:spLocks noGrp="1"/>
          </p:cNvSpPr>
          <p:nvPr>
            <p:ph type="title"/>
          </p:nvPr>
        </p:nvSpPr>
        <p:spPr>
          <a:xfrm>
            <a:off x="609600" y="491151"/>
            <a:ext cx="10972800" cy="802661"/>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2400"/>
              <a:buFont typeface="Arial"/>
              <a:buNone/>
            </a:pPr>
            <a:r>
              <a:rPr lang="en-US" sz="2400" dirty="0"/>
              <a:t>Literature Review</a:t>
            </a:r>
            <a:endParaRPr sz="2400" dirty="0"/>
          </a:p>
        </p:txBody>
      </p:sp>
    </p:spTree>
    <p:extLst>
      <p:ext uri="{BB962C8B-B14F-4D97-AF65-F5344CB8AC3E}">
        <p14:creationId xmlns:p14="http://schemas.microsoft.com/office/powerpoint/2010/main" val="2887154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graphicFrame>
        <p:nvGraphicFramePr>
          <p:cNvPr id="75" name="Google Shape;75;p12"/>
          <p:cNvGraphicFramePr/>
          <p:nvPr>
            <p:extLst>
              <p:ext uri="{D42A27DB-BD31-4B8C-83A1-F6EECF244321}">
                <p14:modId xmlns:p14="http://schemas.microsoft.com/office/powerpoint/2010/main" val="3119396863"/>
              </p:ext>
            </p:extLst>
          </p:nvPr>
        </p:nvGraphicFramePr>
        <p:xfrm>
          <a:off x="609600" y="1417637"/>
          <a:ext cx="11487150" cy="4465350"/>
        </p:xfrm>
        <a:graphic>
          <a:graphicData uri="http://schemas.openxmlformats.org/drawingml/2006/table">
            <a:tbl>
              <a:tblPr firstRow="1" bandRow="1">
                <a:noFill/>
                <a:tableStyleId>{4CF040E4-9980-4E2B-961A-5F4862535BD2}</a:tableStyleId>
              </a:tblPr>
              <a:tblGrid>
                <a:gridCol w="558403">
                  <a:extLst>
                    <a:ext uri="{9D8B030D-6E8A-4147-A177-3AD203B41FA5}">
                      <a16:colId xmlns:a16="http://schemas.microsoft.com/office/drawing/2014/main" val="20000"/>
                    </a:ext>
                  </a:extLst>
                </a:gridCol>
                <a:gridCol w="2393156">
                  <a:extLst>
                    <a:ext uri="{9D8B030D-6E8A-4147-A177-3AD203B41FA5}">
                      <a16:colId xmlns:a16="http://schemas.microsoft.com/office/drawing/2014/main" val="20001"/>
                    </a:ext>
                  </a:extLst>
                </a:gridCol>
                <a:gridCol w="3111103">
                  <a:extLst>
                    <a:ext uri="{9D8B030D-6E8A-4147-A177-3AD203B41FA5}">
                      <a16:colId xmlns:a16="http://schemas.microsoft.com/office/drawing/2014/main" val="20002"/>
                    </a:ext>
                  </a:extLst>
                </a:gridCol>
                <a:gridCol w="3095149">
                  <a:extLst>
                    <a:ext uri="{9D8B030D-6E8A-4147-A177-3AD203B41FA5}">
                      <a16:colId xmlns:a16="http://schemas.microsoft.com/office/drawing/2014/main" val="20003"/>
                    </a:ext>
                  </a:extLst>
                </a:gridCol>
                <a:gridCol w="2329339">
                  <a:extLst>
                    <a:ext uri="{9D8B030D-6E8A-4147-A177-3AD203B41FA5}">
                      <a16:colId xmlns:a16="http://schemas.microsoft.com/office/drawing/2014/main" val="20004"/>
                    </a:ext>
                  </a:extLst>
                </a:gridCol>
              </a:tblGrid>
              <a:tr h="390906">
                <a:tc>
                  <a:txBody>
                    <a:bodyPr/>
                    <a:lstStyle/>
                    <a:p>
                      <a:pPr marL="0" marR="0" lvl="0" indent="0" algn="just" rtl="0">
                        <a:lnSpc>
                          <a:spcPct val="100000"/>
                        </a:lnSpc>
                        <a:spcBef>
                          <a:spcPts val="0"/>
                        </a:spcBef>
                        <a:spcAft>
                          <a:spcPts val="0"/>
                        </a:spcAft>
                        <a:buClr>
                          <a:srgbClr val="000000"/>
                        </a:buClr>
                        <a:buSzPts val="1050"/>
                        <a:buFont typeface="Arial"/>
                        <a:buNone/>
                      </a:pPr>
                      <a:r>
                        <a:rPr lang="en-US" sz="1100" u="none" strike="noStrike" cap="none" dirty="0"/>
                        <a:t>Sr No</a:t>
                      </a:r>
                      <a:endParaRPr sz="1100" u="none" strike="noStrike" cap="none" dirty="0"/>
                    </a:p>
                  </a:txBody>
                  <a:tcPr marL="91450" marR="91450" marT="45725" marB="45725"/>
                </a:tc>
                <a:tc>
                  <a:txBody>
                    <a:bodyPr/>
                    <a:lstStyle/>
                    <a:p>
                      <a:pPr marL="0" marR="0" lvl="0" indent="0" algn="just" rtl="0">
                        <a:lnSpc>
                          <a:spcPct val="100000"/>
                        </a:lnSpc>
                        <a:spcBef>
                          <a:spcPts val="0"/>
                        </a:spcBef>
                        <a:spcAft>
                          <a:spcPts val="0"/>
                        </a:spcAft>
                        <a:buClr>
                          <a:srgbClr val="000000"/>
                        </a:buClr>
                        <a:buSzPts val="1050"/>
                        <a:buFont typeface="Arial"/>
                        <a:buNone/>
                      </a:pPr>
                      <a:r>
                        <a:rPr lang="en-US" sz="1100" u="none" strike="noStrike" cap="none" dirty="0"/>
                        <a:t>Author, Publisher, Year of publication</a:t>
                      </a:r>
                      <a:endParaRPr sz="1100" u="none" strike="noStrike" cap="none" dirty="0"/>
                    </a:p>
                  </a:txBody>
                  <a:tcPr marL="91450" marR="91450" marT="45725" marB="45725"/>
                </a:tc>
                <a:tc>
                  <a:txBody>
                    <a:bodyPr/>
                    <a:lstStyle/>
                    <a:p>
                      <a:pPr marL="0" marR="0" lvl="0" indent="0" algn="just" rtl="0">
                        <a:lnSpc>
                          <a:spcPct val="100000"/>
                        </a:lnSpc>
                        <a:spcBef>
                          <a:spcPts val="0"/>
                        </a:spcBef>
                        <a:spcAft>
                          <a:spcPts val="0"/>
                        </a:spcAft>
                        <a:buClr>
                          <a:srgbClr val="000000"/>
                        </a:buClr>
                        <a:buSzPts val="1050"/>
                        <a:buFont typeface="Arial"/>
                        <a:buNone/>
                      </a:pPr>
                      <a:r>
                        <a:rPr lang="en-US" sz="1100" u="none" strike="noStrike" cap="none"/>
                        <a:t>Title of the Article</a:t>
                      </a:r>
                      <a:endParaRPr sz="1100" u="none" strike="noStrike" cap="none"/>
                    </a:p>
                  </a:txBody>
                  <a:tcPr marL="91450" marR="91450" marT="45725" marB="45725"/>
                </a:tc>
                <a:tc>
                  <a:txBody>
                    <a:bodyPr/>
                    <a:lstStyle/>
                    <a:p>
                      <a:pPr marL="0" marR="0" lvl="0" indent="0" algn="just" rtl="0">
                        <a:lnSpc>
                          <a:spcPct val="100000"/>
                        </a:lnSpc>
                        <a:spcBef>
                          <a:spcPts val="0"/>
                        </a:spcBef>
                        <a:spcAft>
                          <a:spcPts val="0"/>
                        </a:spcAft>
                        <a:buClr>
                          <a:srgbClr val="000000"/>
                        </a:buClr>
                        <a:buSzPts val="1050"/>
                        <a:buFont typeface="Arial"/>
                        <a:buNone/>
                      </a:pPr>
                      <a:r>
                        <a:rPr lang="en-US" sz="1100" u="none" strike="noStrike" cap="none"/>
                        <a:t>Summary</a:t>
                      </a:r>
                      <a:endParaRPr sz="1100" u="none" strike="noStrike" cap="none"/>
                    </a:p>
                  </a:txBody>
                  <a:tcPr marL="91450" marR="91450" marT="45725" marB="45725"/>
                </a:tc>
                <a:tc>
                  <a:txBody>
                    <a:bodyPr/>
                    <a:lstStyle/>
                    <a:p>
                      <a:pPr marL="0" marR="0" lvl="0" indent="0" algn="just" rtl="0">
                        <a:lnSpc>
                          <a:spcPct val="100000"/>
                        </a:lnSpc>
                        <a:spcBef>
                          <a:spcPts val="0"/>
                        </a:spcBef>
                        <a:spcAft>
                          <a:spcPts val="0"/>
                        </a:spcAft>
                        <a:buClr>
                          <a:srgbClr val="000000"/>
                        </a:buClr>
                        <a:buSzPts val="1050"/>
                        <a:buFont typeface="Arial"/>
                        <a:buNone/>
                      </a:pPr>
                      <a:r>
                        <a:rPr lang="en-US" sz="1100" u="none" strike="noStrike" cap="none" dirty="0"/>
                        <a:t>Gap</a:t>
                      </a:r>
                      <a:endParaRPr sz="1100" u="none" strike="noStrike" cap="none" dirty="0"/>
                    </a:p>
                  </a:txBody>
                  <a:tcPr marL="91450" marR="91450" marT="45725" marB="45725"/>
                </a:tc>
                <a:extLst>
                  <a:ext uri="{0D108BD9-81ED-4DB2-BD59-A6C34878D82A}">
                    <a16:rowId xmlns:a16="http://schemas.microsoft.com/office/drawing/2014/main" val="10000"/>
                  </a:ext>
                </a:extLst>
              </a:tr>
              <a:tr h="352298">
                <a:tc>
                  <a:txBody>
                    <a:bodyPr/>
                    <a:lstStyle/>
                    <a:p>
                      <a:pPr marL="0" marR="0" lvl="0" indent="0" algn="just" rtl="0">
                        <a:lnSpc>
                          <a:spcPct val="100000"/>
                        </a:lnSpc>
                        <a:spcBef>
                          <a:spcPts val="0"/>
                        </a:spcBef>
                        <a:spcAft>
                          <a:spcPts val="0"/>
                        </a:spcAft>
                        <a:buClr>
                          <a:srgbClr val="000000"/>
                        </a:buClr>
                        <a:buSzPts val="1050"/>
                        <a:buFont typeface="Arial"/>
                        <a:buNone/>
                      </a:pPr>
                      <a:r>
                        <a:rPr lang="en-US" sz="1100" u="none" strike="noStrike" cap="none" dirty="0"/>
                        <a:t>31</a:t>
                      </a:r>
                      <a:endParaRPr sz="1100" u="none" strike="noStrike" cap="none" dirty="0"/>
                    </a:p>
                  </a:txBody>
                  <a:tcPr marL="91450" marR="91450" marT="45725" marB="45725"/>
                </a:tc>
                <a:tc>
                  <a:txBody>
                    <a:bodyPr/>
                    <a:lstStyle/>
                    <a:p>
                      <a:r>
                        <a:rPr lang="en-US" sz="1400" b="0" i="0" u="none" strike="noStrike" cap="none" dirty="0">
                          <a:solidFill>
                            <a:schemeClr val="dk1"/>
                          </a:solidFill>
                          <a:effectLst/>
                          <a:latin typeface="Arial"/>
                          <a:ea typeface="Arial"/>
                          <a:cs typeface="Arial"/>
                          <a:sym typeface="Arial"/>
                        </a:rPr>
                        <a:t>M. Sharma, R. Bhardwaj, R. Shrivastava</a:t>
                      </a:r>
                    </a:p>
                    <a:p>
                      <a:r>
                        <a:rPr lang="en-US" sz="1400" b="0" i="0" u="none" strike="noStrike" cap="none" dirty="0">
                          <a:solidFill>
                            <a:schemeClr val="dk1"/>
                          </a:solidFill>
                          <a:effectLst/>
                          <a:latin typeface="Arial"/>
                          <a:ea typeface="Arial"/>
                          <a:cs typeface="Arial"/>
                          <a:sym typeface="Arial"/>
                        </a:rPr>
                        <a:t>2010</a:t>
                      </a:r>
                    </a:p>
                    <a:p>
                      <a:endParaRPr lang="en-US" sz="1400" b="0" i="0" u="none" strike="noStrike" cap="none" dirty="0">
                        <a:solidFill>
                          <a:schemeClr val="dk1"/>
                        </a:solidFill>
                        <a:effectLst/>
                        <a:latin typeface="Arial"/>
                        <a:ea typeface="Arial"/>
                        <a:cs typeface="Arial"/>
                        <a:sym typeface="Arial"/>
                      </a:endParaRPr>
                    </a:p>
                  </a:txBody>
                  <a:tcPr marL="91450" marR="91450" marT="45725" marB="45725"/>
                </a:tc>
                <a:tc>
                  <a:txBody>
                    <a:bodyPr/>
                    <a:lstStyle/>
                    <a:p>
                      <a:pPr marL="0" marR="0" lvl="0" indent="0" algn="just" rtl="0">
                        <a:lnSpc>
                          <a:spcPct val="100000"/>
                        </a:lnSpc>
                        <a:spcBef>
                          <a:spcPts val="0"/>
                        </a:spcBef>
                        <a:spcAft>
                          <a:spcPts val="0"/>
                        </a:spcAft>
                        <a:buClr>
                          <a:srgbClr val="000000"/>
                        </a:buClr>
                        <a:buSzPts val="1050"/>
                        <a:buFont typeface="Arial"/>
                        <a:buNone/>
                      </a:pPr>
                      <a:r>
                        <a:rPr lang="en-US" sz="1400" b="0" i="0" u="none" strike="noStrike" cap="none" dirty="0">
                          <a:solidFill>
                            <a:schemeClr val="dk1"/>
                          </a:solidFill>
                          <a:effectLst/>
                          <a:latin typeface="Arial"/>
                          <a:ea typeface="Arial"/>
                          <a:cs typeface="Arial"/>
                          <a:sym typeface="Arial"/>
                        </a:rPr>
                        <a:t>Car failure fuzzy fault diagnostic system based on fault tree analysis</a:t>
                      </a:r>
                      <a:endParaRPr sz="1100" u="none" strike="noStrike" cap="none" dirty="0"/>
                    </a:p>
                  </a:txBody>
                  <a:tcPr marL="91450" marR="91450" marT="45725" marB="45725"/>
                </a:tc>
                <a:tc>
                  <a:txBody>
                    <a:bodyPr/>
                    <a:lstStyle/>
                    <a:p>
                      <a:pPr marL="0" marR="0" lvl="0" indent="0" algn="just" rtl="0">
                        <a:lnSpc>
                          <a:spcPct val="100000"/>
                        </a:lnSpc>
                        <a:spcBef>
                          <a:spcPts val="0"/>
                        </a:spcBef>
                        <a:spcAft>
                          <a:spcPts val="0"/>
                        </a:spcAft>
                        <a:buClr>
                          <a:srgbClr val="000000"/>
                        </a:buClr>
                        <a:buSzPts val="1050"/>
                        <a:buFont typeface="Arial"/>
                        <a:buNone/>
                      </a:pPr>
                      <a:r>
                        <a:rPr lang="en-US" sz="1400" b="0" i="0" u="none" strike="noStrike" cap="none" dirty="0">
                          <a:solidFill>
                            <a:schemeClr val="dk1"/>
                          </a:solidFill>
                          <a:effectLst/>
                          <a:latin typeface="Arial"/>
                          <a:ea typeface="Arial"/>
                          <a:cs typeface="Arial"/>
                          <a:sym typeface="Arial"/>
                        </a:rPr>
                        <a:t>Fuzzy set logic accounts for imprecision and uncertainty in information and data while predicting car failures.</a:t>
                      </a:r>
                      <a:endParaRPr lang="en-US" sz="1100" dirty="0"/>
                    </a:p>
                  </a:txBody>
                  <a:tcPr marL="91450" marR="91450" marT="45725" marB="45725"/>
                </a:tc>
                <a:tc>
                  <a:txBody>
                    <a:bodyPr/>
                    <a:lstStyle/>
                    <a:p>
                      <a:pPr marL="0" marR="0" lvl="0" indent="0" algn="just" rtl="0">
                        <a:lnSpc>
                          <a:spcPct val="100000"/>
                        </a:lnSpc>
                        <a:spcBef>
                          <a:spcPts val="0"/>
                        </a:spcBef>
                        <a:spcAft>
                          <a:spcPts val="0"/>
                        </a:spcAft>
                        <a:buClr>
                          <a:srgbClr val="000000"/>
                        </a:buClr>
                        <a:buSzPts val="1050"/>
                        <a:buFont typeface="Arial"/>
                        <a:buNone/>
                      </a:pPr>
                      <a:r>
                        <a:rPr lang="en-US" sz="1100" u="none" strike="noStrike" cap="none" dirty="0"/>
                        <a:t>There is a need for further research to optimize the application of fuzzy set logic in car failure prediction, particularly in addressing the computational complexity and enhancing the interpretability of the fuzzy logic-based models for practical implementation in the automotive industry.</a:t>
                      </a:r>
                      <a:endParaRPr sz="1100" u="none" strike="noStrike" cap="none" dirty="0"/>
                    </a:p>
                  </a:txBody>
                  <a:tcPr marL="91450" marR="91450" marT="45725" marB="45725"/>
                </a:tc>
                <a:extLst>
                  <a:ext uri="{0D108BD9-81ED-4DB2-BD59-A6C34878D82A}">
                    <a16:rowId xmlns:a16="http://schemas.microsoft.com/office/drawing/2014/main" val="10001"/>
                  </a:ext>
                </a:extLst>
              </a:tr>
              <a:tr h="352298">
                <a:tc>
                  <a:txBody>
                    <a:bodyPr/>
                    <a:lstStyle/>
                    <a:p>
                      <a:pPr marL="0" marR="0" lvl="0" indent="0" algn="just" rtl="0">
                        <a:lnSpc>
                          <a:spcPct val="100000"/>
                        </a:lnSpc>
                        <a:spcBef>
                          <a:spcPts val="0"/>
                        </a:spcBef>
                        <a:spcAft>
                          <a:spcPts val="0"/>
                        </a:spcAft>
                        <a:buClr>
                          <a:srgbClr val="000000"/>
                        </a:buClr>
                        <a:buSzPts val="1050"/>
                        <a:buFont typeface="Arial"/>
                        <a:buNone/>
                      </a:pPr>
                      <a:r>
                        <a:rPr lang="en-US" sz="1100" u="none" strike="noStrike" cap="none" dirty="0"/>
                        <a:t>32</a:t>
                      </a:r>
                      <a:endParaRPr sz="1100" u="none" strike="noStrike" cap="none" dirty="0"/>
                    </a:p>
                  </a:txBody>
                  <a:tcPr marL="91450" marR="91450" marT="45725" marB="45725"/>
                </a:tc>
                <a:tc>
                  <a:txBody>
                    <a:bodyPr/>
                    <a:lstStyle/>
                    <a:p>
                      <a:r>
                        <a:rPr lang="en-US" sz="1400" b="0" i="0" u="none" strike="noStrike" cap="none" dirty="0" err="1">
                          <a:solidFill>
                            <a:schemeClr val="dk1"/>
                          </a:solidFill>
                          <a:effectLst/>
                          <a:latin typeface="Arial"/>
                          <a:ea typeface="Arial"/>
                          <a:cs typeface="Arial"/>
                          <a:sym typeface="Arial"/>
                        </a:rPr>
                        <a:t>Xiufeng</a:t>
                      </a:r>
                      <a:r>
                        <a:rPr lang="en-US" sz="1400" b="0" i="0" u="none" strike="noStrike" cap="none" dirty="0">
                          <a:solidFill>
                            <a:schemeClr val="dk1"/>
                          </a:solidFill>
                          <a:effectLst/>
                          <a:latin typeface="Arial"/>
                          <a:ea typeface="Arial"/>
                          <a:cs typeface="Arial"/>
                          <a:sym typeface="Arial"/>
                        </a:rPr>
                        <a:t> Li, Ning Wang, </a:t>
                      </a:r>
                      <a:r>
                        <a:rPr lang="en-US" sz="1400" b="0" i="0" u="none" strike="noStrike" cap="none" dirty="0" err="1">
                          <a:solidFill>
                            <a:schemeClr val="dk1"/>
                          </a:solidFill>
                          <a:effectLst/>
                          <a:latin typeface="Arial"/>
                          <a:ea typeface="Arial"/>
                          <a:cs typeface="Arial"/>
                          <a:sym typeface="Arial"/>
                        </a:rPr>
                        <a:t>Yelin</a:t>
                      </a:r>
                      <a:r>
                        <a:rPr lang="en-US" sz="1400" b="0" i="0" u="none" strike="noStrike" cap="none" dirty="0">
                          <a:solidFill>
                            <a:schemeClr val="dk1"/>
                          </a:solidFill>
                          <a:effectLst/>
                          <a:latin typeface="Arial"/>
                          <a:ea typeface="Arial"/>
                          <a:cs typeface="Arial"/>
                          <a:sym typeface="Arial"/>
                        </a:rPr>
                        <a:t> </a:t>
                      </a:r>
                      <a:r>
                        <a:rPr lang="en-US" sz="1400" b="0" i="0" u="none" strike="noStrike" cap="none" dirty="0" err="1">
                          <a:solidFill>
                            <a:schemeClr val="dk1"/>
                          </a:solidFill>
                          <a:effectLst/>
                          <a:latin typeface="Arial"/>
                          <a:ea typeface="Arial"/>
                          <a:cs typeface="Arial"/>
                          <a:sym typeface="Arial"/>
                        </a:rPr>
                        <a:t>Lyu</a:t>
                      </a:r>
                      <a:r>
                        <a:rPr lang="en-US" sz="1400" b="0" i="0" u="none" strike="noStrike" cap="none" dirty="0">
                          <a:solidFill>
                            <a:schemeClr val="dk1"/>
                          </a:solidFill>
                          <a:effectLst/>
                          <a:latin typeface="Arial"/>
                          <a:ea typeface="Arial"/>
                          <a:cs typeface="Arial"/>
                          <a:sym typeface="Arial"/>
                        </a:rPr>
                        <a:t>, Yan Duan, Jiaqi Zhao</a:t>
                      </a:r>
                    </a:p>
                    <a:p>
                      <a:r>
                        <a:rPr lang="en-US" sz="1400" b="0" i="1" u="none" strike="noStrike" cap="none" dirty="0">
                          <a:solidFill>
                            <a:schemeClr val="dk1"/>
                          </a:solidFill>
                          <a:effectLst/>
                          <a:latin typeface="Arial"/>
                          <a:ea typeface="Arial"/>
                          <a:cs typeface="Arial"/>
                          <a:sym typeface="Arial"/>
                        </a:rPr>
                        <a:t>Electronics</a:t>
                      </a:r>
                      <a:endParaRPr lang="en-US" sz="1400" b="0" i="0" u="none" strike="noStrike" cap="none" dirty="0">
                        <a:solidFill>
                          <a:schemeClr val="dk1"/>
                        </a:solidFill>
                        <a:effectLst/>
                        <a:latin typeface="Arial"/>
                        <a:ea typeface="Arial"/>
                        <a:cs typeface="Arial"/>
                        <a:sym typeface="Arial"/>
                      </a:endParaRPr>
                    </a:p>
                    <a:p>
                      <a:r>
                        <a:rPr lang="en-US" sz="1400" b="0" i="0" u="none" strike="noStrike" cap="none" dirty="0">
                          <a:solidFill>
                            <a:schemeClr val="dk1"/>
                          </a:solidFill>
                          <a:effectLst/>
                          <a:latin typeface="Arial"/>
                          <a:ea typeface="Arial"/>
                          <a:cs typeface="Arial"/>
                          <a:sym typeface="Arial"/>
                        </a:rPr>
                        <a:t>2023</a:t>
                      </a:r>
                    </a:p>
                    <a:p>
                      <a:endParaRPr lang="en-US" sz="1400" b="0" i="0" u="none" strike="noStrike" cap="none" dirty="0">
                        <a:solidFill>
                          <a:schemeClr val="dk1"/>
                        </a:solidFill>
                        <a:effectLst/>
                        <a:latin typeface="Arial"/>
                        <a:ea typeface="Arial"/>
                        <a:cs typeface="Arial"/>
                        <a:sym typeface="Arial"/>
                      </a:endParaRPr>
                    </a:p>
                  </a:txBody>
                  <a:tcPr marL="91450" marR="91450" marT="45725" marB="45725"/>
                </a:tc>
                <a:tc>
                  <a:txBody>
                    <a:bodyPr/>
                    <a:lstStyle/>
                    <a:p>
                      <a:r>
                        <a:rPr lang="en-US" b="0" i="0" dirty="0">
                          <a:solidFill>
                            <a:srgbClr val="334155"/>
                          </a:solidFill>
                          <a:effectLst/>
                          <a:latin typeface="Lora" pitchFamily="2" charset="0"/>
                        </a:rPr>
                        <a:t>Data-Driven Fault Early Warning Model of Automobile Engines Based on Soft Classification</a:t>
                      </a:r>
                      <a:endParaRPr lang="en-US" sz="1400" b="0" i="0" u="none" strike="noStrike" cap="none" dirty="0">
                        <a:solidFill>
                          <a:schemeClr val="dk1"/>
                        </a:solidFill>
                        <a:effectLst/>
                        <a:latin typeface="Arial"/>
                        <a:ea typeface="Arial"/>
                        <a:cs typeface="Arial"/>
                        <a:sym typeface="Arial"/>
                      </a:endParaRPr>
                    </a:p>
                  </a:txBody>
                  <a:tcPr marL="91450" marR="91450" marT="45725" marB="45725"/>
                </a:tc>
                <a:tc>
                  <a:txBody>
                    <a:bodyPr/>
                    <a:lstStyle/>
                    <a:p>
                      <a:pPr marL="0" marR="0" lvl="0" indent="0" algn="just" rtl="0">
                        <a:lnSpc>
                          <a:spcPct val="100000"/>
                        </a:lnSpc>
                        <a:spcBef>
                          <a:spcPts val="0"/>
                        </a:spcBef>
                        <a:spcAft>
                          <a:spcPts val="0"/>
                        </a:spcAft>
                        <a:buClr>
                          <a:srgbClr val="000000"/>
                        </a:buClr>
                        <a:buSzPts val="1050"/>
                        <a:buFont typeface="Arial"/>
                        <a:buNone/>
                      </a:pPr>
                      <a:r>
                        <a:rPr lang="en-US" sz="1400" b="0" i="0" u="none" strike="noStrike" cap="none" dirty="0">
                          <a:solidFill>
                            <a:schemeClr val="dk1"/>
                          </a:solidFill>
                          <a:effectLst/>
                          <a:latin typeface="Arial"/>
                          <a:ea typeface="Arial"/>
                          <a:cs typeface="Arial"/>
                          <a:sym typeface="Arial"/>
                        </a:rPr>
                        <a:t>the method of the warning before the fault occurs is more attractive to users and is more challenging. Therefore, this study would like to explore the feasibility of implementing automobile engine fault early warning based on the fault diagnosis model.</a:t>
                      </a:r>
                      <a:endParaRPr lang="en-US" sz="1100" u="none" strike="noStrike" cap="none" dirty="0"/>
                    </a:p>
                  </a:txBody>
                  <a:tcPr marL="91450" marR="91450" marT="45725" marB="45725"/>
                </a:tc>
                <a:tc>
                  <a:txBody>
                    <a:bodyPr/>
                    <a:lstStyle/>
                    <a:p>
                      <a:pPr marL="0" marR="0" lvl="0" indent="0" algn="just" rtl="0">
                        <a:lnSpc>
                          <a:spcPct val="100000"/>
                        </a:lnSpc>
                        <a:spcBef>
                          <a:spcPts val="0"/>
                        </a:spcBef>
                        <a:spcAft>
                          <a:spcPts val="0"/>
                        </a:spcAft>
                        <a:buClr>
                          <a:srgbClr val="000000"/>
                        </a:buClr>
                        <a:buSzPts val="1050"/>
                        <a:buFont typeface="Arial"/>
                        <a:buNone/>
                      </a:pPr>
                      <a:r>
                        <a:rPr lang="en-US" sz="1100" u="none" strike="noStrike" cap="none" dirty="0"/>
                        <a:t>A critical research gap lies in developing techniques to address the issue of data imbalance in engine fault early warning systems, ensuring that the model maintains high accuracy while dealing with limited fault-labeled data. Additionally, exploring the adaptation of the dual probability warning model to autonomous driving systems could enhance safety and predictive maintenance in the automotive industry.</a:t>
                      </a:r>
                      <a:endParaRPr sz="1100" u="none" strike="noStrike" cap="none" dirty="0"/>
                    </a:p>
                  </a:txBody>
                  <a:tcPr marL="91450" marR="91450" marT="45725" marB="45725"/>
                </a:tc>
                <a:extLst>
                  <a:ext uri="{0D108BD9-81ED-4DB2-BD59-A6C34878D82A}">
                    <a16:rowId xmlns:a16="http://schemas.microsoft.com/office/drawing/2014/main" val="10002"/>
                  </a:ext>
                </a:extLst>
              </a:tr>
            </a:tbl>
          </a:graphicData>
        </a:graphic>
      </p:graphicFrame>
      <p:sp>
        <p:nvSpPr>
          <p:cNvPr id="76" name="Google Shape;76;p12"/>
          <p:cNvSpPr txBox="1">
            <a:spLocks noGrp="1"/>
          </p:cNvSpPr>
          <p:nvPr>
            <p:ph type="title"/>
          </p:nvPr>
        </p:nvSpPr>
        <p:spPr>
          <a:xfrm>
            <a:off x="609600" y="614976"/>
            <a:ext cx="10972800" cy="802661"/>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2400"/>
              <a:buFont typeface="Arial"/>
              <a:buNone/>
            </a:pPr>
            <a:r>
              <a:rPr lang="en-US" sz="2400" dirty="0"/>
              <a:t>Literature Review</a:t>
            </a:r>
            <a:endParaRPr sz="2400" dirty="0"/>
          </a:p>
        </p:txBody>
      </p:sp>
    </p:spTree>
    <p:extLst>
      <p:ext uri="{BB962C8B-B14F-4D97-AF65-F5344CB8AC3E}">
        <p14:creationId xmlns:p14="http://schemas.microsoft.com/office/powerpoint/2010/main" val="3636023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graphicFrame>
        <p:nvGraphicFramePr>
          <p:cNvPr id="75" name="Google Shape;75;p12"/>
          <p:cNvGraphicFramePr/>
          <p:nvPr>
            <p:extLst>
              <p:ext uri="{D42A27DB-BD31-4B8C-83A1-F6EECF244321}">
                <p14:modId xmlns:p14="http://schemas.microsoft.com/office/powerpoint/2010/main" val="600369973"/>
              </p:ext>
            </p:extLst>
          </p:nvPr>
        </p:nvGraphicFramePr>
        <p:xfrm>
          <a:off x="609600" y="1417637"/>
          <a:ext cx="11487150" cy="4465350"/>
        </p:xfrm>
        <a:graphic>
          <a:graphicData uri="http://schemas.openxmlformats.org/drawingml/2006/table">
            <a:tbl>
              <a:tblPr firstRow="1" bandRow="1">
                <a:noFill/>
                <a:tableStyleId>{4CF040E4-9980-4E2B-961A-5F4862535BD2}</a:tableStyleId>
              </a:tblPr>
              <a:tblGrid>
                <a:gridCol w="558403">
                  <a:extLst>
                    <a:ext uri="{9D8B030D-6E8A-4147-A177-3AD203B41FA5}">
                      <a16:colId xmlns:a16="http://schemas.microsoft.com/office/drawing/2014/main" val="20000"/>
                    </a:ext>
                  </a:extLst>
                </a:gridCol>
                <a:gridCol w="2393156">
                  <a:extLst>
                    <a:ext uri="{9D8B030D-6E8A-4147-A177-3AD203B41FA5}">
                      <a16:colId xmlns:a16="http://schemas.microsoft.com/office/drawing/2014/main" val="20001"/>
                    </a:ext>
                  </a:extLst>
                </a:gridCol>
                <a:gridCol w="3111103">
                  <a:extLst>
                    <a:ext uri="{9D8B030D-6E8A-4147-A177-3AD203B41FA5}">
                      <a16:colId xmlns:a16="http://schemas.microsoft.com/office/drawing/2014/main" val="20002"/>
                    </a:ext>
                  </a:extLst>
                </a:gridCol>
                <a:gridCol w="3095149">
                  <a:extLst>
                    <a:ext uri="{9D8B030D-6E8A-4147-A177-3AD203B41FA5}">
                      <a16:colId xmlns:a16="http://schemas.microsoft.com/office/drawing/2014/main" val="20003"/>
                    </a:ext>
                  </a:extLst>
                </a:gridCol>
                <a:gridCol w="2329339">
                  <a:extLst>
                    <a:ext uri="{9D8B030D-6E8A-4147-A177-3AD203B41FA5}">
                      <a16:colId xmlns:a16="http://schemas.microsoft.com/office/drawing/2014/main" val="20004"/>
                    </a:ext>
                  </a:extLst>
                </a:gridCol>
              </a:tblGrid>
              <a:tr h="390906">
                <a:tc>
                  <a:txBody>
                    <a:bodyPr/>
                    <a:lstStyle/>
                    <a:p>
                      <a:pPr marL="0" marR="0" lvl="0" indent="0" algn="just" rtl="0">
                        <a:lnSpc>
                          <a:spcPct val="100000"/>
                        </a:lnSpc>
                        <a:spcBef>
                          <a:spcPts val="0"/>
                        </a:spcBef>
                        <a:spcAft>
                          <a:spcPts val="0"/>
                        </a:spcAft>
                        <a:buClr>
                          <a:srgbClr val="000000"/>
                        </a:buClr>
                        <a:buSzPts val="1050"/>
                        <a:buFont typeface="Arial"/>
                        <a:buNone/>
                      </a:pPr>
                      <a:r>
                        <a:rPr lang="en-US" sz="1100" u="none" strike="noStrike" cap="none" dirty="0"/>
                        <a:t>Sr No</a:t>
                      </a:r>
                      <a:endParaRPr sz="1100" u="none" strike="noStrike" cap="none" dirty="0"/>
                    </a:p>
                  </a:txBody>
                  <a:tcPr marL="91450" marR="91450" marT="45725" marB="45725"/>
                </a:tc>
                <a:tc>
                  <a:txBody>
                    <a:bodyPr/>
                    <a:lstStyle/>
                    <a:p>
                      <a:pPr marL="0" marR="0" lvl="0" indent="0" algn="just" rtl="0">
                        <a:lnSpc>
                          <a:spcPct val="100000"/>
                        </a:lnSpc>
                        <a:spcBef>
                          <a:spcPts val="0"/>
                        </a:spcBef>
                        <a:spcAft>
                          <a:spcPts val="0"/>
                        </a:spcAft>
                        <a:buClr>
                          <a:srgbClr val="000000"/>
                        </a:buClr>
                        <a:buSzPts val="1050"/>
                        <a:buFont typeface="Arial"/>
                        <a:buNone/>
                      </a:pPr>
                      <a:r>
                        <a:rPr lang="en-US" sz="1100" u="none" strike="noStrike" cap="none" dirty="0"/>
                        <a:t>Author, Publisher, Year of publication</a:t>
                      </a:r>
                      <a:endParaRPr sz="1100" u="none" strike="noStrike" cap="none" dirty="0"/>
                    </a:p>
                  </a:txBody>
                  <a:tcPr marL="91450" marR="91450" marT="45725" marB="45725"/>
                </a:tc>
                <a:tc>
                  <a:txBody>
                    <a:bodyPr/>
                    <a:lstStyle/>
                    <a:p>
                      <a:pPr marL="0" marR="0" lvl="0" indent="0" algn="just" rtl="0">
                        <a:lnSpc>
                          <a:spcPct val="100000"/>
                        </a:lnSpc>
                        <a:spcBef>
                          <a:spcPts val="0"/>
                        </a:spcBef>
                        <a:spcAft>
                          <a:spcPts val="0"/>
                        </a:spcAft>
                        <a:buClr>
                          <a:srgbClr val="000000"/>
                        </a:buClr>
                        <a:buSzPts val="1050"/>
                        <a:buFont typeface="Arial"/>
                        <a:buNone/>
                      </a:pPr>
                      <a:r>
                        <a:rPr lang="en-US" sz="1100" u="none" strike="noStrike" cap="none"/>
                        <a:t>Title of the Article</a:t>
                      </a:r>
                      <a:endParaRPr sz="1100" u="none" strike="noStrike" cap="none"/>
                    </a:p>
                  </a:txBody>
                  <a:tcPr marL="91450" marR="91450" marT="45725" marB="45725"/>
                </a:tc>
                <a:tc>
                  <a:txBody>
                    <a:bodyPr/>
                    <a:lstStyle/>
                    <a:p>
                      <a:pPr marL="0" marR="0" lvl="0" indent="0" algn="just" rtl="0">
                        <a:lnSpc>
                          <a:spcPct val="100000"/>
                        </a:lnSpc>
                        <a:spcBef>
                          <a:spcPts val="0"/>
                        </a:spcBef>
                        <a:spcAft>
                          <a:spcPts val="0"/>
                        </a:spcAft>
                        <a:buClr>
                          <a:srgbClr val="000000"/>
                        </a:buClr>
                        <a:buSzPts val="1050"/>
                        <a:buFont typeface="Arial"/>
                        <a:buNone/>
                      </a:pPr>
                      <a:r>
                        <a:rPr lang="en-US" sz="1100" u="none" strike="noStrike" cap="none"/>
                        <a:t>Summary</a:t>
                      </a:r>
                      <a:endParaRPr sz="1100" u="none" strike="noStrike" cap="none"/>
                    </a:p>
                  </a:txBody>
                  <a:tcPr marL="91450" marR="91450" marT="45725" marB="45725"/>
                </a:tc>
                <a:tc>
                  <a:txBody>
                    <a:bodyPr/>
                    <a:lstStyle/>
                    <a:p>
                      <a:pPr marL="0" marR="0" lvl="0" indent="0" algn="just" rtl="0">
                        <a:lnSpc>
                          <a:spcPct val="100000"/>
                        </a:lnSpc>
                        <a:spcBef>
                          <a:spcPts val="0"/>
                        </a:spcBef>
                        <a:spcAft>
                          <a:spcPts val="0"/>
                        </a:spcAft>
                        <a:buClr>
                          <a:srgbClr val="000000"/>
                        </a:buClr>
                        <a:buSzPts val="1050"/>
                        <a:buFont typeface="Arial"/>
                        <a:buNone/>
                      </a:pPr>
                      <a:r>
                        <a:rPr lang="en-US" sz="1100" u="none" strike="noStrike" cap="none" dirty="0"/>
                        <a:t>Gap</a:t>
                      </a:r>
                      <a:endParaRPr sz="1100" u="none" strike="noStrike" cap="none" dirty="0"/>
                    </a:p>
                  </a:txBody>
                  <a:tcPr marL="91450" marR="91450" marT="45725" marB="45725"/>
                </a:tc>
                <a:extLst>
                  <a:ext uri="{0D108BD9-81ED-4DB2-BD59-A6C34878D82A}">
                    <a16:rowId xmlns:a16="http://schemas.microsoft.com/office/drawing/2014/main" val="10000"/>
                  </a:ext>
                </a:extLst>
              </a:tr>
              <a:tr h="352298">
                <a:tc>
                  <a:txBody>
                    <a:bodyPr/>
                    <a:lstStyle/>
                    <a:p>
                      <a:pPr marL="0" marR="0" lvl="0" indent="0" algn="just" rtl="0">
                        <a:lnSpc>
                          <a:spcPct val="100000"/>
                        </a:lnSpc>
                        <a:spcBef>
                          <a:spcPts val="0"/>
                        </a:spcBef>
                        <a:spcAft>
                          <a:spcPts val="0"/>
                        </a:spcAft>
                        <a:buClr>
                          <a:srgbClr val="000000"/>
                        </a:buClr>
                        <a:buSzPts val="1050"/>
                        <a:buFont typeface="Arial"/>
                        <a:buNone/>
                      </a:pPr>
                      <a:r>
                        <a:rPr lang="en-US" sz="1100" u="none" strike="noStrike" cap="none" dirty="0"/>
                        <a:t>33</a:t>
                      </a:r>
                      <a:endParaRPr sz="1100" u="none" strike="noStrike" cap="none" dirty="0"/>
                    </a:p>
                  </a:txBody>
                  <a:tcPr marL="91450" marR="91450" marT="45725" marB="45725"/>
                </a:tc>
                <a:tc>
                  <a:txBody>
                    <a:bodyPr/>
                    <a:lstStyle/>
                    <a:p>
                      <a:r>
                        <a:rPr lang="en-US" sz="1400" b="0" i="0" u="none" strike="noStrike" cap="none" dirty="0">
                          <a:solidFill>
                            <a:schemeClr val="dk1"/>
                          </a:solidFill>
                          <a:effectLst/>
                          <a:latin typeface="Arial"/>
                          <a:ea typeface="Arial"/>
                          <a:cs typeface="Arial"/>
                          <a:sym typeface="Arial"/>
                        </a:rPr>
                        <a:t>S. M, </a:t>
                      </a:r>
                      <a:r>
                        <a:rPr lang="en-US" sz="1400" b="0" i="0" u="none" strike="noStrike" cap="none" dirty="0" err="1">
                          <a:solidFill>
                            <a:schemeClr val="dk1"/>
                          </a:solidFill>
                          <a:effectLst/>
                          <a:latin typeface="Arial"/>
                          <a:ea typeface="Arial"/>
                          <a:cs typeface="Arial"/>
                          <a:sym typeface="Arial"/>
                        </a:rPr>
                        <a:t>Raakesh</a:t>
                      </a:r>
                      <a:r>
                        <a:rPr lang="en-US" sz="1400" b="0" i="0" u="none" strike="noStrike" cap="none" dirty="0">
                          <a:solidFill>
                            <a:schemeClr val="dk1"/>
                          </a:solidFill>
                          <a:effectLst/>
                          <a:latin typeface="Arial"/>
                          <a:ea typeface="Arial"/>
                          <a:cs typeface="Arial"/>
                          <a:sym typeface="Arial"/>
                        </a:rPr>
                        <a:t> R, </a:t>
                      </a:r>
                      <a:r>
                        <a:rPr lang="en-US" sz="1400" b="0" i="0" u="none" strike="noStrike" cap="none" dirty="0" err="1">
                          <a:solidFill>
                            <a:schemeClr val="dk1"/>
                          </a:solidFill>
                          <a:effectLst/>
                          <a:latin typeface="Arial"/>
                          <a:ea typeface="Arial"/>
                          <a:cs typeface="Arial"/>
                          <a:sym typeface="Arial"/>
                        </a:rPr>
                        <a:t>Srikaran</a:t>
                      </a:r>
                      <a:r>
                        <a:rPr lang="en-US" sz="1400" b="0" i="0" u="none" strike="noStrike" cap="none" dirty="0">
                          <a:solidFill>
                            <a:schemeClr val="dk1"/>
                          </a:solidFill>
                          <a:effectLst/>
                          <a:latin typeface="Arial"/>
                          <a:ea typeface="Arial"/>
                          <a:cs typeface="Arial"/>
                          <a:sym typeface="Arial"/>
                        </a:rPr>
                        <a:t> R S, S. K, Vino</a:t>
                      </a:r>
                    </a:p>
                    <a:p>
                      <a:r>
                        <a:rPr lang="en-US" sz="1400" b="0" i="1" u="none" strike="noStrike" cap="none" dirty="0">
                          <a:solidFill>
                            <a:schemeClr val="dk1"/>
                          </a:solidFill>
                          <a:effectLst/>
                          <a:latin typeface="Arial"/>
                          <a:ea typeface="Arial"/>
                          <a:cs typeface="Arial"/>
                          <a:sym typeface="Arial"/>
                        </a:rPr>
                        <a:t>Journal of Machine and Computing</a:t>
                      </a:r>
                      <a:endParaRPr lang="en-US" sz="1400" b="0" i="0" u="none" strike="noStrike" cap="none" dirty="0">
                        <a:solidFill>
                          <a:schemeClr val="dk1"/>
                        </a:solidFill>
                        <a:effectLst/>
                        <a:latin typeface="Arial"/>
                        <a:ea typeface="Arial"/>
                        <a:cs typeface="Arial"/>
                        <a:sym typeface="Arial"/>
                      </a:endParaRPr>
                    </a:p>
                    <a:p>
                      <a:r>
                        <a:rPr lang="en-US" sz="1400" b="0" i="0" u="none" strike="noStrike" cap="none" dirty="0">
                          <a:solidFill>
                            <a:schemeClr val="dk1"/>
                          </a:solidFill>
                          <a:effectLst/>
                          <a:latin typeface="Arial"/>
                          <a:ea typeface="Arial"/>
                          <a:cs typeface="Arial"/>
                          <a:sym typeface="Arial"/>
                        </a:rPr>
                        <a:t>2022</a:t>
                      </a:r>
                    </a:p>
                    <a:p>
                      <a:endParaRPr lang="en-US" sz="1400" b="0" i="0" u="none" strike="noStrike" cap="none" dirty="0">
                        <a:solidFill>
                          <a:schemeClr val="dk1"/>
                        </a:solidFill>
                        <a:effectLst/>
                        <a:latin typeface="Arial"/>
                        <a:ea typeface="Arial"/>
                        <a:cs typeface="Arial"/>
                        <a:sym typeface="Arial"/>
                      </a:endParaRPr>
                    </a:p>
                  </a:txBody>
                  <a:tcPr marL="91450" marR="91450" marT="45725" marB="45725"/>
                </a:tc>
                <a:tc>
                  <a:txBody>
                    <a:bodyPr/>
                    <a:lstStyle/>
                    <a:p>
                      <a:pPr marL="0" marR="0" lvl="0" indent="0" algn="just" rtl="0">
                        <a:lnSpc>
                          <a:spcPct val="100000"/>
                        </a:lnSpc>
                        <a:spcBef>
                          <a:spcPts val="0"/>
                        </a:spcBef>
                        <a:spcAft>
                          <a:spcPts val="0"/>
                        </a:spcAft>
                        <a:buClr>
                          <a:srgbClr val="000000"/>
                        </a:buClr>
                        <a:buSzPts val="1050"/>
                        <a:buFont typeface="Arial"/>
                        <a:buNone/>
                      </a:pPr>
                      <a:r>
                        <a:rPr lang="en-US" sz="1400" b="0" i="0" u="none" strike="noStrike" cap="none" dirty="0">
                          <a:solidFill>
                            <a:schemeClr val="dk1"/>
                          </a:solidFill>
                          <a:effectLst/>
                          <a:latin typeface="Arial"/>
                          <a:ea typeface="Arial"/>
                          <a:cs typeface="Arial"/>
                          <a:sym typeface="Arial"/>
                        </a:rPr>
                        <a:t>Fault Classification in Vehicle Power Transmission using Machine Learning</a:t>
                      </a:r>
                      <a:endParaRPr sz="1100" u="none" strike="noStrike" cap="none" dirty="0"/>
                    </a:p>
                  </a:txBody>
                  <a:tcPr marL="91450" marR="91450" marT="45725" marB="45725"/>
                </a:tc>
                <a:tc>
                  <a:txBody>
                    <a:bodyPr/>
                    <a:lstStyle/>
                    <a:p>
                      <a:pPr marL="0" marR="0" lvl="0" indent="0" algn="just" rtl="0">
                        <a:lnSpc>
                          <a:spcPct val="100000"/>
                        </a:lnSpc>
                        <a:spcBef>
                          <a:spcPts val="0"/>
                        </a:spcBef>
                        <a:spcAft>
                          <a:spcPts val="0"/>
                        </a:spcAft>
                        <a:buClr>
                          <a:srgbClr val="000000"/>
                        </a:buClr>
                        <a:buSzPts val="1050"/>
                        <a:buFont typeface="Arial"/>
                        <a:buNone/>
                      </a:pPr>
                      <a:r>
                        <a:rPr lang="en-US" sz="1100" dirty="0"/>
                        <a:t>The study explores machine learning-based fault classification for vehicle transmission systems with limited training data, addressing a common challenge in the automotive industry. It also evaluates the use of fuzzy logic controllers and Particle Swarm Optimization for optimizing fault classification results, contributing to enhanced fault detection techniques.</a:t>
                      </a:r>
                    </a:p>
                  </a:txBody>
                  <a:tcPr marL="91450" marR="91450" marT="45725" marB="45725"/>
                </a:tc>
                <a:tc>
                  <a:txBody>
                    <a:bodyPr/>
                    <a:lstStyle/>
                    <a:p>
                      <a:pPr marL="0" marR="0" lvl="0" indent="0" algn="just" rtl="0">
                        <a:lnSpc>
                          <a:spcPct val="100000"/>
                        </a:lnSpc>
                        <a:spcBef>
                          <a:spcPts val="0"/>
                        </a:spcBef>
                        <a:spcAft>
                          <a:spcPts val="0"/>
                        </a:spcAft>
                        <a:buClr>
                          <a:srgbClr val="000000"/>
                        </a:buClr>
                        <a:buSzPts val="1050"/>
                        <a:buFont typeface="Arial"/>
                        <a:buNone/>
                      </a:pPr>
                      <a:r>
                        <a:rPr lang="en-US" sz="1100" u="none" strike="noStrike" cap="none" dirty="0"/>
                        <a:t>A research gap exists in developing and validating machine learning techniques for vehicle transmission system fault classification when only nominal data is available for training, which is a common real-world scenario in the automotive industry.</a:t>
                      </a:r>
                      <a:endParaRPr sz="1100" u="none" strike="noStrike" cap="none" dirty="0"/>
                    </a:p>
                  </a:txBody>
                  <a:tcPr marL="91450" marR="91450" marT="45725" marB="45725"/>
                </a:tc>
                <a:extLst>
                  <a:ext uri="{0D108BD9-81ED-4DB2-BD59-A6C34878D82A}">
                    <a16:rowId xmlns:a16="http://schemas.microsoft.com/office/drawing/2014/main" val="10001"/>
                  </a:ext>
                </a:extLst>
              </a:tr>
              <a:tr h="352298">
                <a:tc>
                  <a:txBody>
                    <a:bodyPr/>
                    <a:lstStyle/>
                    <a:p>
                      <a:pPr marL="0" marR="0" lvl="0" indent="0" algn="just" rtl="0">
                        <a:lnSpc>
                          <a:spcPct val="100000"/>
                        </a:lnSpc>
                        <a:spcBef>
                          <a:spcPts val="0"/>
                        </a:spcBef>
                        <a:spcAft>
                          <a:spcPts val="0"/>
                        </a:spcAft>
                        <a:buClr>
                          <a:srgbClr val="000000"/>
                        </a:buClr>
                        <a:buSzPts val="1050"/>
                        <a:buFont typeface="Arial"/>
                        <a:buNone/>
                      </a:pPr>
                      <a:r>
                        <a:rPr lang="en-US" sz="1100" u="none" strike="noStrike" cap="none" dirty="0"/>
                        <a:t>34</a:t>
                      </a:r>
                      <a:endParaRPr sz="1100" u="none" strike="noStrike" cap="none" dirty="0"/>
                    </a:p>
                  </a:txBody>
                  <a:tcPr marL="91450" marR="91450" marT="45725" marB="45725"/>
                </a:tc>
                <a:tc>
                  <a:txBody>
                    <a:bodyPr/>
                    <a:lstStyle/>
                    <a:p>
                      <a:r>
                        <a:rPr lang="it-IT" sz="1400" b="0" i="0" u="none" strike="noStrike" cap="none" dirty="0">
                          <a:solidFill>
                            <a:schemeClr val="dk1"/>
                          </a:solidFill>
                          <a:effectLst/>
                          <a:latin typeface="Arial"/>
                          <a:ea typeface="Arial"/>
                          <a:cs typeface="Arial"/>
                          <a:sym typeface="Arial"/>
                        </a:rPr>
                        <a:t>Iron Tessaro, V. Mariani, Leandro Coelho</a:t>
                      </a:r>
                    </a:p>
                    <a:p>
                      <a:r>
                        <a:rPr lang="it-IT" sz="1400" b="0" i="0" u="none" strike="noStrike" cap="none" dirty="0">
                          <a:solidFill>
                            <a:schemeClr val="dk1"/>
                          </a:solidFill>
                          <a:effectLst/>
                          <a:latin typeface="Arial"/>
                          <a:ea typeface="Arial"/>
                          <a:cs typeface="Arial"/>
                          <a:sym typeface="Arial"/>
                        </a:rPr>
                        <a:t>2020</a:t>
                      </a:r>
                    </a:p>
                    <a:p>
                      <a:endParaRPr lang="en-US" sz="1400" b="0" i="0" u="none" strike="noStrike" cap="none" dirty="0">
                        <a:solidFill>
                          <a:schemeClr val="dk1"/>
                        </a:solidFill>
                        <a:effectLst/>
                        <a:latin typeface="Arial"/>
                        <a:ea typeface="Arial"/>
                        <a:cs typeface="Arial"/>
                        <a:sym typeface="Arial"/>
                      </a:endParaRPr>
                    </a:p>
                  </a:txBody>
                  <a:tcPr marL="91450" marR="91450" marT="45725" marB="45725"/>
                </a:tc>
                <a:tc>
                  <a:txBody>
                    <a:bodyPr/>
                    <a:lstStyle/>
                    <a:p>
                      <a:r>
                        <a:rPr lang="en-US" sz="1400" b="0" i="0" u="none" strike="noStrike" cap="none" dirty="0">
                          <a:solidFill>
                            <a:schemeClr val="dk1"/>
                          </a:solidFill>
                          <a:effectLst/>
                          <a:latin typeface="Arial"/>
                          <a:ea typeface="Arial"/>
                          <a:cs typeface="Arial"/>
                          <a:sym typeface="Arial"/>
                        </a:rPr>
                        <a:t>Machine Learning Models Applied to Predictive Maintenance in Automotive Engine Components</a:t>
                      </a:r>
                    </a:p>
                  </a:txBody>
                  <a:tcPr marL="91450" marR="91450" marT="45725" marB="45725"/>
                </a:tc>
                <a:tc>
                  <a:txBody>
                    <a:bodyPr/>
                    <a:lstStyle/>
                    <a:p>
                      <a:pPr marL="0" marR="0" lvl="0" indent="0" algn="just" rtl="0">
                        <a:lnSpc>
                          <a:spcPct val="100000"/>
                        </a:lnSpc>
                        <a:spcBef>
                          <a:spcPts val="0"/>
                        </a:spcBef>
                        <a:spcAft>
                          <a:spcPts val="0"/>
                        </a:spcAft>
                        <a:buClr>
                          <a:srgbClr val="000000"/>
                        </a:buClr>
                        <a:buSzPts val="1050"/>
                        <a:buFont typeface="Arial"/>
                        <a:buNone/>
                      </a:pPr>
                      <a:r>
                        <a:rPr lang="en-US" sz="1100" u="none" strike="noStrike" cap="none" dirty="0"/>
                        <a:t>This research explores the application of machine learning for predictive maintenance in automotive engine components, addressing the challenge of limited sensor availability. Various machine learning methods are tested using simulated data from standardized driving cycles to detect faults in engine systems, offering potential benefits for safety, reliability, and cost reduction in the automotive industry.</a:t>
                      </a:r>
                    </a:p>
                  </a:txBody>
                  <a:tcPr marL="91450" marR="91450" marT="45725" marB="45725"/>
                </a:tc>
                <a:tc>
                  <a:txBody>
                    <a:bodyPr/>
                    <a:lstStyle/>
                    <a:p>
                      <a:pPr marL="0" marR="0" lvl="0" indent="0" algn="just" rtl="0">
                        <a:lnSpc>
                          <a:spcPct val="100000"/>
                        </a:lnSpc>
                        <a:spcBef>
                          <a:spcPts val="0"/>
                        </a:spcBef>
                        <a:spcAft>
                          <a:spcPts val="0"/>
                        </a:spcAft>
                        <a:buClr>
                          <a:srgbClr val="000000"/>
                        </a:buClr>
                        <a:buSzPts val="1050"/>
                        <a:buFont typeface="Arial"/>
                        <a:buNone/>
                      </a:pPr>
                      <a:r>
                        <a:rPr lang="en-US" sz="1100" u="none" strike="noStrike" cap="none" dirty="0"/>
                        <a:t>A research gap in this field could focus on developing machine learning models that can effectively adapt to real-time data from indirect sensors in automotive systems, enhancing the practicality of predictive maintenance. Additionally, investigating methods to reduce the cost and complexity of data acquisition for training such models, such as through improved simulation techniques, would be valuable.</a:t>
                      </a:r>
                      <a:endParaRPr sz="1100" u="none" strike="noStrike" cap="none" dirty="0"/>
                    </a:p>
                  </a:txBody>
                  <a:tcPr marL="91450" marR="91450" marT="45725" marB="45725"/>
                </a:tc>
                <a:extLst>
                  <a:ext uri="{0D108BD9-81ED-4DB2-BD59-A6C34878D82A}">
                    <a16:rowId xmlns:a16="http://schemas.microsoft.com/office/drawing/2014/main" val="10002"/>
                  </a:ext>
                </a:extLst>
              </a:tr>
            </a:tbl>
          </a:graphicData>
        </a:graphic>
      </p:graphicFrame>
      <p:sp>
        <p:nvSpPr>
          <p:cNvPr id="76" name="Google Shape;76;p12"/>
          <p:cNvSpPr txBox="1">
            <a:spLocks noGrp="1"/>
          </p:cNvSpPr>
          <p:nvPr>
            <p:ph type="title"/>
          </p:nvPr>
        </p:nvSpPr>
        <p:spPr>
          <a:xfrm>
            <a:off x="609600" y="614976"/>
            <a:ext cx="10972800" cy="802661"/>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2400"/>
              <a:buFont typeface="Arial"/>
              <a:buNone/>
            </a:pPr>
            <a:r>
              <a:rPr lang="en-US" sz="2400" dirty="0"/>
              <a:t>Literature Review</a:t>
            </a:r>
            <a:endParaRPr sz="2400" dirty="0"/>
          </a:p>
        </p:txBody>
      </p:sp>
    </p:spTree>
    <p:extLst>
      <p:ext uri="{BB962C8B-B14F-4D97-AF65-F5344CB8AC3E}">
        <p14:creationId xmlns:p14="http://schemas.microsoft.com/office/powerpoint/2010/main" val="11192541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graphicFrame>
        <p:nvGraphicFramePr>
          <p:cNvPr id="75" name="Google Shape;75;p12"/>
          <p:cNvGraphicFramePr/>
          <p:nvPr>
            <p:extLst>
              <p:ext uri="{D42A27DB-BD31-4B8C-83A1-F6EECF244321}">
                <p14:modId xmlns:p14="http://schemas.microsoft.com/office/powerpoint/2010/main" val="223600201"/>
              </p:ext>
            </p:extLst>
          </p:nvPr>
        </p:nvGraphicFramePr>
        <p:xfrm>
          <a:off x="609600" y="1417637"/>
          <a:ext cx="11522810" cy="4632990"/>
        </p:xfrm>
        <a:graphic>
          <a:graphicData uri="http://schemas.openxmlformats.org/drawingml/2006/table">
            <a:tbl>
              <a:tblPr firstRow="1" bandRow="1">
                <a:noFill/>
                <a:tableStyleId>{4CF040E4-9980-4E2B-961A-5F4862535BD2}</a:tableStyleId>
              </a:tblPr>
              <a:tblGrid>
                <a:gridCol w="594063">
                  <a:extLst>
                    <a:ext uri="{9D8B030D-6E8A-4147-A177-3AD203B41FA5}">
                      <a16:colId xmlns:a16="http://schemas.microsoft.com/office/drawing/2014/main" val="20000"/>
                    </a:ext>
                  </a:extLst>
                </a:gridCol>
                <a:gridCol w="2393156">
                  <a:extLst>
                    <a:ext uri="{9D8B030D-6E8A-4147-A177-3AD203B41FA5}">
                      <a16:colId xmlns:a16="http://schemas.microsoft.com/office/drawing/2014/main" val="20001"/>
                    </a:ext>
                  </a:extLst>
                </a:gridCol>
                <a:gridCol w="3111103">
                  <a:extLst>
                    <a:ext uri="{9D8B030D-6E8A-4147-A177-3AD203B41FA5}">
                      <a16:colId xmlns:a16="http://schemas.microsoft.com/office/drawing/2014/main" val="20002"/>
                    </a:ext>
                  </a:extLst>
                </a:gridCol>
                <a:gridCol w="3095149">
                  <a:extLst>
                    <a:ext uri="{9D8B030D-6E8A-4147-A177-3AD203B41FA5}">
                      <a16:colId xmlns:a16="http://schemas.microsoft.com/office/drawing/2014/main" val="20003"/>
                    </a:ext>
                  </a:extLst>
                </a:gridCol>
                <a:gridCol w="2329339">
                  <a:extLst>
                    <a:ext uri="{9D8B030D-6E8A-4147-A177-3AD203B41FA5}">
                      <a16:colId xmlns:a16="http://schemas.microsoft.com/office/drawing/2014/main" val="20004"/>
                    </a:ext>
                  </a:extLst>
                </a:gridCol>
              </a:tblGrid>
              <a:tr h="390906">
                <a:tc>
                  <a:txBody>
                    <a:bodyPr/>
                    <a:lstStyle/>
                    <a:p>
                      <a:pPr marL="0" marR="0" lvl="0" indent="0" algn="just" rtl="0">
                        <a:lnSpc>
                          <a:spcPct val="100000"/>
                        </a:lnSpc>
                        <a:spcBef>
                          <a:spcPts val="0"/>
                        </a:spcBef>
                        <a:spcAft>
                          <a:spcPts val="0"/>
                        </a:spcAft>
                        <a:buClr>
                          <a:srgbClr val="000000"/>
                        </a:buClr>
                        <a:buSzPts val="1050"/>
                        <a:buFont typeface="Arial"/>
                        <a:buNone/>
                      </a:pPr>
                      <a:r>
                        <a:rPr lang="en-US" sz="1100" u="none" strike="noStrike" cap="none" dirty="0"/>
                        <a:t>Sr No</a:t>
                      </a:r>
                      <a:endParaRPr sz="1100" u="none" strike="noStrike" cap="none" dirty="0"/>
                    </a:p>
                  </a:txBody>
                  <a:tcPr marL="91450" marR="91450" marT="45725" marB="45725"/>
                </a:tc>
                <a:tc>
                  <a:txBody>
                    <a:bodyPr/>
                    <a:lstStyle/>
                    <a:p>
                      <a:pPr marL="0" marR="0" lvl="0" indent="0" algn="just" rtl="0">
                        <a:lnSpc>
                          <a:spcPct val="100000"/>
                        </a:lnSpc>
                        <a:spcBef>
                          <a:spcPts val="0"/>
                        </a:spcBef>
                        <a:spcAft>
                          <a:spcPts val="0"/>
                        </a:spcAft>
                        <a:buClr>
                          <a:srgbClr val="000000"/>
                        </a:buClr>
                        <a:buSzPts val="1050"/>
                        <a:buFont typeface="Arial"/>
                        <a:buNone/>
                      </a:pPr>
                      <a:r>
                        <a:rPr lang="en-US" sz="1100" u="none" strike="noStrike" cap="none" dirty="0"/>
                        <a:t>Author, Publisher, Year of publication</a:t>
                      </a:r>
                      <a:endParaRPr sz="1100" u="none" strike="noStrike" cap="none" dirty="0"/>
                    </a:p>
                  </a:txBody>
                  <a:tcPr marL="91450" marR="91450" marT="45725" marB="45725"/>
                </a:tc>
                <a:tc>
                  <a:txBody>
                    <a:bodyPr/>
                    <a:lstStyle/>
                    <a:p>
                      <a:pPr marL="0" marR="0" lvl="0" indent="0" algn="just" rtl="0">
                        <a:lnSpc>
                          <a:spcPct val="100000"/>
                        </a:lnSpc>
                        <a:spcBef>
                          <a:spcPts val="0"/>
                        </a:spcBef>
                        <a:spcAft>
                          <a:spcPts val="0"/>
                        </a:spcAft>
                        <a:buClr>
                          <a:srgbClr val="000000"/>
                        </a:buClr>
                        <a:buSzPts val="1050"/>
                        <a:buFont typeface="Arial"/>
                        <a:buNone/>
                      </a:pPr>
                      <a:r>
                        <a:rPr lang="en-US" sz="1100" u="none" strike="noStrike" cap="none"/>
                        <a:t>Title of the Article</a:t>
                      </a:r>
                      <a:endParaRPr sz="1100" u="none" strike="noStrike" cap="none"/>
                    </a:p>
                  </a:txBody>
                  <a:tcPr marL="91450" marR="91450" marT="45725" marB="45725"/>
                </a:tc>
                <a:tc>
                  <a:txBody>
                    <a:bodyPr/>
                    <a:lstStyle/>
                    <a:p>
                      <a:pPr marL="0" marR="0" lvl="0" indent="0" algn="just" rtl="0">
                        <a:lnSpc>
                          <a:spcPct val="100000"/>
                        </a:lnSpc>
                        <a:spcBef>
                          <a:spcPts val="0"/>
                        </a:spcBef>
                        <a:spcAft>
                          <a:spcPts val="0"/>
                        </a:spcAft>
                        <a:buClr>
                          <a:srgbClr val="000000"/>
                        </a:buClr>
                        <a:buSzPts val="1050"/>
                        <a:buFont typeface="Arial"/>
                        <a:buNone/>
                      </a:pPr>
                      <a:r>
                        <a:rPr lang="en-US" sz="1100" u="none" strike="noStrike" cap="none"/>
                        <a:t>Summary</a:t>
                      </a:r>
                      <a:endParaRPr sz="1100" u="none" strike="noStrike" cap="none"/>
                    </a:p>
                  </a:txBody>
                  <a:tcPr marL="91450" marR="91450" marT="45725" marB="45725"/>
                </a:tc>
                <a:tc>
                  <a:txBody>
                    <a:bodyPr/>
                    <a:lstStyle/>
                    <a:p>
                      <a:pPr marL="0" marR="0" lvl="0" indent="0" algn="just" rtl="0">
                        <a:lnSpc>
                          <a:spcPct val="100000"/>
                        </a:lnSpc>
                        <a:spcBef>
                          <a:spcPts val="0"/>
                        </a:spcBef>
                        <a:spcAft>
                          <a:spcPts val="0"/>
                        </a:spcAft>
                        <a:buClr>
                          <a:srgbClr val="000000"/>
                        </a:buClr>
                        <a:buSzPts val="1050"/>
                        <a:buFont typeface="Arial"/>
                        <a:buNone/>
                      </a:pPr>
                      <a:r>
                        <a:rPr lang="en-US" sz="1100" u="none" strike="noStrike" cap="none" dirty="0"/>
                        <a:t>Gap</a:t>
                      </a:r>
                      <a:endParaRPr sz="1100" u="none" strike="noStrike" cap="none" dirty="0"/>
                    </a:p>
                  </a:txBody>
                  <a:tcPr marL="91450" marR="91450" marT="45725" marB="45725"/>
                </a:tc>
                <a:extLst>
                  <a:ext uri="{0D108BD9-81ED-4DB2-BD59-A6C34878D82A}">
                    <a16:rowId xmlns:a16="http://schemas.microsoft.com/office/drawing/2014/main" val="10000"/>
                  </a:ext>
                </a:extLst>
              </a:tr>
              <a:tr h="352298">
                <a:tc>
                  <a:txBody>
                    <a:bodyPr/>
                    <a:lstStyle/>
                    <a:p>
                      <a:pPr marL="0" marR="0" lvl="0" indent="0" algn="just" rtl="0">
                        <a:lnSpc>
                          <a:spcPct val="100000"/>
                        </a:lnSpc>
                        <a:spcBef>
                          <a:spcPts val="0"/>
                        </a:spcBef>
                        <a:spcAft>
                          <a:spcPts val="0"/>
                        </a:spcAft>
                        <a:buClr>
                          <a:srgbClr val="000000"/>
                        </a:buClr>
                        <a:buSzPts val="1050"/>
                        <a:buFont typeface="Arial"/>
                        <a:buNone/>
                      </a:pPr>
                      <a:r>
                        <a:rPr lang="en-US" sz="1100" u="none" strike="noStrike" cap="none" dirty="0"/>
                        <a:t>35</a:t>
                      </a:r>
                      <a:endParaRPr sz="1100" u="none" strike="noStrike" cap="none" dirty="0"/>
                    </a:p>
                  </a:txBody>
                  <a:tcPr marL="91450" marR="91450" marT="45725" marB="45725"/>
                </a:tc>
                <a:tc>
                  <a:txBody>
                    <a:bodyPr/>
                    <a:lstStyle/>
                    <a:p>
                      <a:r>
                        <a:rPr lang="en-US" sz="1400" b="0" i="0" u="none" strike="noStrike" cap="none" dirty="0">
                          <a:solidFill>
                            <a:schemeClr val="dk1"/>
                          </a:solidFill>
                          <a:effectLst/>
                          <a:latin typeface="Arial"/>
                          <a:ea typeface="Arial"/>
                          <a:cs typeface="Arial"/>
                          <a:sym typeface="Arial"/>
                        </a:rPr>
                        <a:t>Alia Salah, O. A. </a:t>
                      </a:r>
                      <a:r>
                        <a:rPr lang="en-US" sz="1400" b="0" i="0" u="none" strike="noStrike" cap="none" dirty="0" err="1">
                          <a:solidFill>
                            <a:schemeClr val="dk1"/>
                          </a:solidFill>
                          <a:effectLst/>
                          <a:latin typeface="Arial"/>
                          <a:ea typeface="Arial"/>
                          <a:cs typeface="Arial"/>
                          <a:sym typeface="Arial"/>
                        </a:rPr>
                        <a:t>Mohareb</a:t>
                      </a:r>
                      <a:r>
                        <a:rPr lang="en-US" sz="1400" b="0" i="0" u="none" strike="noStrike" cap="none" dirty="0">
                          <a:solidFill>
                            <a:schemeClr val="dk1"/>
                          </a:solidFill>
                          <a:effectLst/>
                          <a:latin typeface="Arial"/>
                          <a:ea typeface="Arial"/>
                          <a:cs typeface="Arial"/>
                          <a:sym typeface="Arial"/>
                        </a:rPr>
                        <a:t>, H. Reuss</a:t>
                      </a:r>
                    </a:p>
                    <a:p>
                      <a:r>
                        <a:rPr lang="en-US" sz="1400" b="0" i="1" u="none" strike="noStrike" cap="none" dirty="0">
                          <a:solidFill>
                            <a:schemeClr val="dk1"/>
                          </a:solidFill>
                          <a:effectLst/>
                          <a:latin typeface="Arial"/>
                          <a:ea typeface="Arial"/>
                          <a:cs typeface="Arial"/>
                          <a:sym typeface="Arial"/>
                        </a:rPr>
                        <a:t>International Conference on Computer Aided Design</a:t>
                      </a:r>
                      <a:endParaRPr lang="en-US" sz="1400" b="0" i="0" u="none" strike="noStrike" cap="none" dirty="0">
                        <a:solidFill>
                          <a:schemeClr val="dk1"/>
                        </a:solidFill>
                        <a:effectLst/>
                        <a:latin typeface="Arial"/>
                        <a:ea typeface="Arial"/>
                        <a:cs typeface="Arial"/>
                        <a:sym typeface="Arial"/>
                      </a:endParaRPr>
                    </a:p>
                    <a:p>
                      <a:r>
                        <a:rPr lang="en-US" sz="1400" b="0" i="0" u="none" strike="noStrike" cap="none" dirty="0">
                          <a:solidFill>
                            <a:schemeClr val="dk1"/>
                          </a:solidFill>
                          <a:effectLst/>
                          <a:latin typeface="Arial"/>
                          <a:ea typeface="Arial"/>
                          <a:cs typeface="Arial"/>
                          <a:sym typeface="Arial"/>
                        </a:rPr>
                        <a:t>2023</a:t>
                      </a:r>
                    </a:p>
                    <a:p>
                      <a:endParaRPr lang="en-US" sz="1400" b="0" i="0" u="none" strike="noStrike" cap="none" dirty="0">
                        <a:solidFill>
                          <a:schemeClr val="dk1"/>
                        </a:solidFill>
                        <a:effectLst/>
                        <a:latin typeface="Arial"/>
                        <a:ea typeface="Arial"/>
                        <a:cs typeface="Arial"/>
                        <a:sym typeface="Arial"/>
                      </a:endParaRPr>
                    </a:p>
                  </a:txBody>
                  <a:tcPr marL="91450" marR="91450" marT="45725" marB="45725"/>
                </a:tc>
                <a:tc>
                  <a:txBody>
                    <a:bodyPr/>
                    <a:lstStyle/>
                    <a:p>
                      <a:pPr marL="0" marR="0" lvl="0" indent="0" algn="just" rtl="0">
                        <a:lnSpc>
                          <a:spcPct val="100000"/>
                        </a:lnSpc>
                        <a:spcBef>
                          <a:spcPts val="0"/>
                        </a:spcBef>
                        <a:spcAft>
                          <a:spcPts val="0"/>
                        </a:spcAft>
                        <a:buClr>
                          <a:srgbClr val="000000"/>
                        </a:buClr>
                        <a:buSzPts val="1050"/>
                        <a:buFont typeface="Arial"/>
                        <a:buNone/>
                      </a:pPr>
                      <a:r>
                        <a:rPr lang="en-US" sz="1400" b="0" i="0" u="none" strike="noStrike" cap="none" dirty="0">
                          <a:solidFill>
                            <a:schemeClr val="dk1"/>
                          </a:solidFill>
                          <a:effectLst/>
                          <a:latin typeface="Arial"/>
                          <a:ea typeface="Arial"/>
                          <a:cs typeface="Arial"/>
                          <a:sym typeface="Arial"/>
                        </a:rPr>
                        <a:t>Fault Diagnosis for Automotive Electric Machines Based on a Combined Machine Learning and Parameter Estimation Method: An </a:t>
                      </a:r>
                      <a:r>
                        <a:rPr lang="en-US" sz="1400" b="0" i="0" u="none" strike="noStrike" cap="none" dirty="0" err="1">
                          <a:solidFill>
                            <a:schemeClr val="dk1"/>
                          </a:solidFill>
                          <a:effectLst/>
                          <a:latin typeface="Arial"/>
                          <a:ea typeface="Arial"/>
                          <a:cs typeface="Arial"/>
                          <a:sym typeface="Arial"/>
                        </a:rPr>
                        <a:t>Approch</a:t>
                      </a:r>
                      <a:r>
                        <a:rPr lang="en-US" sz="1400" b="0" i="0" u="none" strike="noStrike" cap="none" dirty="0">
                          <a:solidFill>
                            <a:schemeClr val="dk1"/>
                          </a:solidFill>
                          <a:effectLst/>
                          <a:latin typeface="Arial"/>
                          <a:ea typeface="Arial"/>
                          <a:cs typeface="Arial"/>
                          <a:sym typeface="Arial"/>
                        </a:rPr>
                        <a:t> for </a:t>
                      </a:r>
                      <a:r>
                        <a:rPr lang="en-US" sz="1400" b="0" i="0" u="none" strike="noStrike" cap="none" dirty="0" err="1">
                          <a:solidFill>
                            <a:schemeClr val="dk1"/>
                          </a:solidFill>
                          <a:effectLst/>
                          <a:latin typeface="Arial"/>
                          <a:ea typeface="Arial"/>
                          <a:cs typeface="Arial"/>
                          <a:sym typeface="Arial"/>
                        </a:rPr>
                        <a:t>Predective</a:t>
                      </a:r>
                      <a:r>
                        <a:rPr lang="en-US" sz="1400" b="0" i="0" u="none" strike="noStrike" cap="none" dirty="0">
                          <a:solidFill>
                            <a:schemeClr val="dk1"/>
                          </a:solidFill>
                          <a:effectLst/>
                          <a:latin typeface="Arial"/>
                          <a:ea typeface="Arial"/>
                          <a:cs typeface="Arial"/>
                          <a:sym typeface="Arial"/>
                        </a:rPr>
                        <a:t> Maintenance</a:t>
                      </a:r>
                      <a:endParaRPr sz="1100" u="none" strike="noStrike" cap="none" dirty="0"/>
                    </a:p>
                  </a:txBody>
                  <a:tcPr marL="91450" marR="91450" marT="45725" marB="45725"/>
                </a:tc>
                <a:tc>
                  <a:txBody>
                    <a:bodyPr/>
                    <a:lstStyle/>
                    <a:p>
                      <a:pPr marL="0" marR="0" lvl="0" indent="0" algn="just" rtl="0">
                        <a:lnSpc>
                          <a:spcPct val="100000"/>
                        </a:lnSpc>
                        <a:spcBef>
                          <a:spcPts val="0"/>
                        </a:spcBef>
                        <a:spcAft>
                          <a:spcPts val="0"/>
                        </a:spcAft>
                        <a:buClr>
                          <a:srgbClr val="000000"/>
                        </a:buClr>
                        <a:buSzPts val="1050"/>
                        <a:buFont typeface="Arial"/>
                        <a:buNone/>
                      </a:pPr>
                      <a:r>
                        <a:rPr lang="en-US" sz="1100" dirty="0"/>
                        <a:t>This research proposes a novel approach combining parameter estimation and machine learning for precise diagnosis and characterization of electric vehicle machine faults. The approach exhibits high accuracy in fault detection and offers the potential for in-depth performance analysis, making it suitable for digital twin applications.</a:t>
                      </a:r>
                    </a:p>
                  </a:txBody>
                  <a:tcPr marL="91450" marR="91450" marT="45725" marB="45725"/>
                </a:tc>
                <a:tc>
                  <a:txBody>
                    <a:bodyPr/>
                    <a:lstStyle/>
                    <a:p>
                      <a:pPr marL="0" marR="0" lvl="0" indent="0" algn="just" rtl="0">
                        <a:lnSpc>
                          <a:spcPct val="100000"/>
                        </a:lnSpc>
                        <a:spcBef>
                          <a:spcPts val="0"/>
                        </a:spcBef>
                        <a:spcAft>
                          <a:spcPts val="0"/>
                        </a:spcAft>
                        <a:buClr>
                          <a:srgbClr val="000000"/>
                        </a:buClr>
                        <a:buSzPts val="1050"/>
                        <a:buFont typeface="Arial"/>
                        <a:buNone/>
                      </a:pPr>
                      <a:r>
                        <a:rPr lang="en-US" sz="1100" u="none" strike="noStrike" cap="none" dirty="0"/>
                        <a:t>A research gap in this area could involve enhancing the proposed approach's robustness to handle a wider range of fault types and exploring its applicability in real-world electric vehicle systems to validate its effectiveness in practical scenarios.</a:t>
                      </a:r>
                      <a:endParaRPr sz="1100" u="none" strike="noStrike" cap="none" dirty="0"/>
                    </a:p>
                  </a:txBody>
                  <a:tcPr marL="91450" marR="91450" marT="45725" marB="45725"/>
                </a:tc>
                <a:extLst>
                  <a:ext uri="{0D108BD9-81ED-4DB2-BD59-A6C34878D82A}">
                    <a16:rowId xmlns:a16="http://schemas.microsoft.com/office/drawing/2014/main" val="10001"/>
                  </a:ext>
                </a:extLst>
              </a:tr>
              <a:tr h="352298">
                <a:tc>
                  <a:txBody>
                    <a:bodyPr/>
                    <a:lstStyle/>
                    <a:p>
                      <a:pPr marL="0" marR="0" lvl="0" indent="0" algn="just" rtl="0">
                        <a:lnSpc>
                          <a:spcPct val="100000"/>
                        </a:lnSpc>
                        <a:spcBef>
                          <a:spcPts val="0"/>
                        </a:spcBef>
                        <a:spcAft>
                          <a:spcPts val="0"/>
                        </a:spcAft>
                        <a:buClr>
                          <a:srgbClr val="000000"/>
                        </a:buClr>
                        <a:buSzPts val="1050"/>
                        <a:buFont typeface="Arial"/>
                        <a:buNone/>
                      </a:pPr>
                      <a:r>
                        <a:rPr lang="en-US" sz="1100" u="none" strike="noStrike" cap="none" dirty="0"/>
                        <a:t>36</a:t>
                      </a:r>
                      <a:endParaRPr sz="1100" u="none" strike="noStrike" cap="none" dirty="0"/>
                    </a:p>
                  </a:txBody>
                  <a:tcPr marL="91450" marR="91450" marT="45725" marB="45725"/>
                </a:tc>
                <a:tc>
                  <a:txBody>
                    <a:bodyPr/>
                    <a:lstStyle/>
                    <a:p>
                      <a:r>
                        <a:rPr lang="en-US" sz="1400" b="0" i="0" u="none" strike="noStrike" cap="none" dirty="0">
                          <a:solidFill>
                            <a:schemeClr val="dk1"/>
                          </a:solidFill>
                          <a:effectLst/>
                          <a:latin typeface="Arial"/>
                          <a:ea typeface="Arial"/>
                          <a:cs typeface="Arial"/>
                          <a:sym typeface="Arial"/>
                        </a:rPr>
                        <a:t>Prakash M. Patel, P. Jain, Swapnil </a:t>
                      </a:r>
                      <a:r>
                        <a:rPr lang="en-US" sz="1400" b="0" i="0" u="none" strike="noStrike" cap="none" dirty="0" err="1">
                          <a:solidFill>
                            <a:schemeClr val="dk1"/>
                          </a:solidFill>
                          <a:effectLst/>
                          <a:latin typeface="Arial"/>
                          <a:ea typeface="Arial"/>
                          <a:cs typeface="Arial"/>
                          <a:sym typeface="Arial"/>
                        </a:rPr>
                        <a:t>Bhambure</a:t>
                      </a:r>
                      <a:r>
                        <a:rPr lang="en-US" sz="1400" b="0" i="0" u="none" strike="noStrike" cap="none" dirty="0">
                          <a:solidFill>
                            <a:schemeClr val="dk1"/>
                          </a:solidFill>
                          <a:effectLst/>
                          <a:latin typeface="Arial"/>
                          <a:ea typeface="Arial"/>
                          <a:cs typeface="Arial"/>
                          <a:sym typeface="Arial"/>
                        </a:rPr>
                        <a:t>, </a:t>
                      </a:r>
                      <a:r>
                        <a:rPr lang="en-US" sz="1400" b="0" i="0" u="none" strike="noStrike" cap="none" dirty="0" err="1">
                          <a:solidFill>
                            <a:schemeClr val="dk1"/>
                          </a:solidFill>
                          <a:effectLst/>
                          <a:latin typeface="Arial"/>
                          <a:ea typeface="Arial"/>
                          <a:cs typeface="Arial"/>
                          <a:sym typeface="Arial"/>
                        </a:rPr>
                        <a:t>Yashraj</a:t>
                      </a:r>
                      <a:r>
                        <a:rPr lang="en-US" sz="1400" b="0" i="0" u="none" strike="noStrike" cap="none" dirty="0">
                          <a:solidFill>
                            <a:schemeClr val="dk1"/>
                          </a:solidFill>
                          <a:effectLst/>
                          <a:latin typeface="Arial"/>
                          <a:ea typeface="Arial"/>
                          <a:cs typeface="Arial"/>
                          <a:sym typeface="Arial"/>
                        </a:rPr>
                        <a:t> Sen, N. Shaikh</a:t>
                      </a:r>
                    </a:p>
                    <a:p>
                      <a:r>
                        <a:rPr lang="en-US" sz="1400" b="0" i="1" u="none" strike="noStrike" cap="none" dirty="0">
                          <a:solidFill>
                            <a:schemeClr val="dk1"/>
                          </a:solidFill>
                          <a:effectLst/>
                          <a:latin typeface="Arial"/>
                          <a:ea typeface="Arial"/>
                          <a:cs typeface="Arial"/>
                          <a:sym typeface="Arial"/>
                        </a:rPr>
                        <a:t>International Journal of Computer Science and Engineering</a:t>
                      </a:r>
                      <a:endParaRPr lang="en-US" sz="1400" b="0" i="0" u="none" strike="noStrike" cap="none" dirty="0">
                        <a:solidFill>
                          <a:schemeClr val="dk1"/>
                        </a:solidFill>
                        <a:effectLst/>
                        <a:latin typeface="Arial"/>
                        <a:ea typeface="Arial"/>
                        <a:cs typeface="Arial"/>
                        <a:sym typeface="Arial"/>
                      </a:endParaRPr>
                    </a:p>
                    <a:p>
                      <a:r>
                        <a:rPr lang="en-US" sz="1400" b="0" i="0" u="none" strike="noStrike" cap="none" dirty="0">
                          <a:solidFill>
                            <a:schemeClr val="dk1"/>
                          </a:solidFill>
                          <a:effectLst/>
                          <a:latin typeface="Arial"/>
                          <a:ea typeface="Arial"/>
                          <a:cs typeface="Arial"/>
                          <a:sym typeface="Arial"/>
                        </a:rPr>
                        <a:t>2018</a:t>
                      </a:r>
                    </a:p>
                    <a:p>
                      <a:endParaRPr lang="en-US" sz="1400" b="0" i="0" u="none" strike="noStrike" cap="none" dirty="0">
                        <a:solidFill>
                          <a:schemeClr val="dk1"/>
                        </a:solidFill>
                        <a:effectLst/>
                        <a:latin typeface="Arial"/>
                        <a:ea typeface="Arial"/>
                        <a:cs typeface="Arial"/>
                        <a:sym typeface="Arial"/>
                      </a:endParaRPr>
                    </a:p>
                  </a:txBody>
                  <a:tcPr marL="91450" marR="91450" marT="45725" marB="45725"/>
                </a:tc>
                <a:tc>
                  <a:txBody>
                    <a:bodyPr/>
                    <a:lstStyle/>
                    <a:p>
                      <a:r>
                        <a:rPr lang="en-US" sz="1400" b="0" i="0" u="none" strike="noStrike" cap="none" dirty="0">
                          <a:solidFill>
                            <a:schemeClr val="dk1"/>
                          </a:solidFill>
                          <a:effectLst/>
                          <a:latin typeface="Arial"/>
                          <a:ea typeface="Arial"/>
                          <a:cs typeface="Arial"/>
                          <a:sym typeface="Arial"/>
                        </a:rPr>
                        <a:t>Predictive Maintenance Approach on Automobiles</a:t>
                      </a:r>
                    </a:p>
                  </a:txBody>
                  <a:tcPr marL="91450" marR="91450" marT="45725" marB="45725"/>
                </a:tc>
                <a:tc>
                  <a:txBody>
                    <a:bodyPr/>
                    <a:lstStyle/>
                    <a:p>
                      <a:pPr marL="0" marR="0" lvl="0" indent="0" algn="just" rtl="0">
                        <a:lnSpc>
                          <a:spcPct val="100000"/>
                        </a:lnSpc>
                        <a:spcBef>
                          <a:spcPts val="0"/>
                        </a:spcBef>
                        <a:spcAft>
                          <a:spcPts val="0"/>
                        </a:spcAft>
                        <a:buClr>
                          <a:srgbClr val="000000"/>
                        </a:buClr>
                        <a:buSzPts val="1050"/>
                        <a:buFont typeface="Arial"/>
                        <a:buNone/>
                      </a:pPr>
                      <a:r>
                        <a:rPr lang="en-US" sz="1100" u="none" strike="noStrike" cap="none" dirty="0"/>
                        <a:t>This research focuses on predictive maintenance in the automotive industry, using machine learning to predict vehicle subsystem failures based on sensor data. The approach aims to increase vehicle uptime by identifying root causes and timeframes for failure, but its practical applicability and integration into diverse vehicle models require further investigation.</a:t>
                      </a:r>
                    </a:p>
                  </a:txBody>
                  <a:tcPr marL="91450" marR="91450" marT="45725" marB="45725"/>
                </a:tc>
                <a:tc>
                  <a:txBody>
                    <a:bodyPr/>
                    <a:lstStyle/>
                    <a:p>
                      <a:pPr marL="0" marR="0" lvl="0" indent="0" algn="just" rtl="0">
                        <a:lnSpc>
                          <a:spcPct val="100000"/>
                        </a:lnSpc>
                        <a:spcBef>
                          <a:spcPts val="0"/>
                        </a:spcBef>
                        <a:spcAft>
                          <a:spcPts val="0"/>
                        </a:spcAft>
                        <a:buClr>
                          <a:srgbClr val="000000"/>
                        </a:buClr>
                        <a:buSzPts val="1050"/>
                        <a:buFont typeface="Arial"/>
                        <a:buNone/>
                      </a:pPr>
                      <a:r>
                        <a:rPr lang="en-US" sz="1100" u="none" strike="noStrike" cap="none" dirty="0"/>
                        <a:t>A research gap in this context could be exploring the scalability and adaptability of the proposed predictive maintenance approach across various vehicle makes and models, considering the potential differences in sensor configurations and subsystem behaviors. Additionally, investigating real-world implementation challenges and cost-effectiveness for integrating this approach into existing automotive maintenance systems could be an important research avenue.</a:t>
                      </a:r>
                      <a:endParaRPr sz="1100" u="none" strike="noStrike" cap="none" dirty="0"/>
                    </a:p>
                  </a:txBody>
                  <a:tcPr marL="91450" marR="91450" marT="45725" marB="45725"/>
                </a:tc>
                <a:extLst>
                  <a:ext uri="{0D108BD9-81ED-4DB2-BD59-A6C34878D82A}">
                    <a16:rowId xmlns:a16="http://schemas.microsoft.com/office/drawing/2014/main" val="10002"/>
                  </a:ext>
                </a:extLst>
              </a:tr>
            </a:tbl>
          </a:graphicData>
        </a:graphic>
      </p:graphicFrame>
      <p:sp>
        <p:nvSpPr>
          <p:cNvPr id="76" name="Google Shape;76;p12"/>
          <p:cNvSpPr txBox="1">
            <a:spLocks noGrp="1"/>
          </p:cNvSpPr>
          <p:nvPr>
            <p:ph type="title"/>
          </p:nvPr>
        </p:nvSpPr>
        <p:spPr>
          <a:xfrm>
            <a:off x="609600" y="614976"/>
            <a:ext cx="10972800" cy="802661"/>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2400"/>
              <a:buFont typeface="Arial"/>
              <a:buNone/>
            </a:pPr>
            <a:r>
              <a:rPr lang="en-US" sz="2400" dirty="0"/>
              <a:t>Literature Review</a:t>
            </a:r>
            <a:endParaRPr sz="2400" dirty="0"/>
          </a:p>
        </p:txBody>
      </p:sp>
    </p:spTree>
    <p:extLst>
      <p:ext uri="{BB962C8B-B14F-4D97-AF65-F5344CB8AC3E}">
        <p14:creationId xmlns:p14="http://schemas.microsoft.com/office/powerpoint/2010/main" val="36407054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graphicFrame>
        <p:nvGraphicFramePr>
          <p:cNvPr id="75" name="Google Shape;75;p12"/>
          <p:cNvGraphicFramePr/>
          <p:nvPr>
            <p:extLst>
              <p:ext uri="{D42A27DB-BD31-4B8C-83A1-F6EECF244321}">
                <p14:modId xmlns:p14="http://schemas.microsoft.com/office/powerpoint/2010/main" val="1334473966"/>
              </p:ext>
            </p:extLst>
          </p:nvPr>
        </p:nvGraphicFramePr>
        <p:xfrm>
          <a:off x="609600" y="1417637"/>
          <a:ext cx="11522810" cy="4632990"/>
        </p:xfrm>
        <a:graphic>
          <a:graphicData uri="http://schemas.openxmlformats.org/drawingml/2006/table">
            <a:tbl>
              <a:tblPr firstRow="1" bandRow="1">
                <a:noFill/>
                <a:tableStyleId>{4CF040E4-9980-4E2B-961A-5F4862535BD2}</a:tableStyleId>
              </a:tblPr>
              <a:tblGrid>
                <a:gridCol w="594063">
                  <a:extLst>
                    <a:ext uri="{9D8B030D-6E8A-4147-A177-3AD203B41FA5}">
                      <a16:colId xmlns:a16="http://schemas.microsoft.com/office/drawing/2014/main" val="20000"/>
                    </a:ext>
                  </a:extLst>
                </a:gridCol>
                <a:gridCol w="2393156">
                  <a:extLst>
                    <a:ext uri="{9D8B030D-6E8A-4147-A177-3AD203B41FA5}">
                      <a16:colId xmlns:a16="http://schemas.microsoft.com/office/drawing/2014/main" val="20001"/>
                    </a:ext>
                  </a:extLst>
                </a:gridCol>
                <a:gridCol w="3111103">
                  <a:extLst>
                    <a:ext uri="{9D8B030D-6E8A-4147-A177-3AD203B41FA5}">
                      <a16:colId xmlns:a16="http://schemas.microsoft.com/office/drawing/2014/main" val="20002"/>
                    </a:ext>
                  </a:extLst>
                </a:gridCol>
                <a:gridCol w="3095149">
                  <a:extLst>
                    <a:ext uri="{9D8B030D-6E8A-4147-A177-3AD203B41FA5}">
                      <a16:colId xmlns:a16="http://schemas.microsoft.com/office/drawing/2014/main" val="20003"/>
                    </a:ext>
                  </a:extLst>
                </a:gridCol>
                <a:gridCol w="2329339">
                  <a:extLst>
                    <a:ext uri="{9D8B030D-6E8A-4147-A177-3AD203B41FA5}">
                      <a16:colId xmlns:a16="http://schemas.microsoft.com/office/drawing/2014/main" val="20004"/>
                    </a:ext>
                  </a:extLst>
                </a:gridCol>
              </a:tblGrid>
              <a:tr h="390906">
                <a:tc>
                  <a:txBody>
                    <a:bodyPr/>
                    <a:lstStyle/>
                    <a:p>
                      <a:pPr marL="0" marR="0" lvl="0" indent="0" algn="just" rtl="0">
                        <a:lnSpc>
                          <a:spcPct val="100000"/>
                        </a:lnSpc>
                        <a:spcBef>
                          <a:spcPts val="0"/>
                        </a:spcBef>
                        <a:spcAft>
                          <a:spcPts val="0"/>
                        </a:spcAft>
                        <a:buClr>
                          <a:srgbClr val="000000"/>
                        </a:buClr>
                        <a:buSzPts val="1050"/>
                        <a:buFont typeface="Arial"/>
                        <a:buNone/>
                      </a:pPr>
                      <a:r>
                        <a:rPr lang="en-US" sz="1100" u="none" strike="noStrike" cap="none" dirty="0"/>
                        <a:t>Sr No</a:t>
                      </a:r>
                      <a:endParaRPr sz="1100" u="none" strike="noStrike" cap="none" dirty="0"/>
                    </a:p>
                  </a:txBody>
                  <a:tcPr marL="91450" marR="91450" marT="45725" marB="45725"/>
                </a:tc>
                <a:tc>
                  <a:txBody>
                    <a:bodyPr/>
                    <a:lstStyle/>
                    <a:p>
                      <a:pPr marL="0" marR="0" lvl="0" indent="0" algn="just" rtl="0">
                        <a:lnSpc>
                          <a:spcPct val="100000"/>
                        </a:lnSpc>
                        <a:spcBef>
                          <a:spcPts val="0"/>
                        </a:spcBef>
                        <a:spcAft>
                          <a:spcPts val="0"/>
                        </a:spcAft>
                        <a:buClr>
                          <a:srgbClr val="000000"/>
                        </a:buClr>
                        <a:buSzPts val="1050"/>
                        <a:buFont typeface="Arial"/>
                        <a:buNone/>
                      </a:pPr>
                      <a:r>
                        <a:rPr lang="en-US" sz="1100" u="none" strike="noStrike" cap="none" dirty="0"/>
                        <a:t>Author, Publisher, Year of publication</a:t>
                      </a:r>
                      <a:endParaRPr sz="1100" u="none" strike="noStrike" cap="none" dirty="0"/>
                    </a:p>
                  </a:txBody>
                  <a:tcPr marL="91450" marR="91450" marT="45725" marB="45725"/>
                </a:tc>
                <a:tc>
                  <a:txBody>
                    <a:bodyPr/>
                    <a:lstStyle/>
                    <a:p>
                      <a:pPr marL="0" marR="0" lvl="0" indent="0" algn="just" rtl="0">
                        <a:lnSpc>
                          <a:spcPct val="100000"/>
                        </a:lnSpc>
                        <a:spcBef>
                          <a:spcPts val="0"/>
                        </a:spcBef>
                        <a:spcAft>
                          <a:spcPts val="0"/>
                        </a:spcAft>
                        <a:buClr>
                          <a:srgbClr val="000000"/>
                        </a:buClr>
                        <a:buSzPts val="1050"/>
                        <a:buFont typeface="Arial"/>
                        <a:buNone/>
                      </a:pPr>
                      <a:r>
                        <a:rPr lang="en-US" sz="1100" u="none" strike="noStrike" cap="none"/>
                        <a:t>Title of the Article</a:t>
                      </a:r>
                      <a:endParaRPr sz="1100" u="none" strike="noStrike" cap="none"/>
                    </a:p>
                  </a:txBody>
                  <a:tcPr marL="91450" marR="91450" marT="45725" marB="45725"/>
                </a:tc>
                <a:tc>
                  <a:txBody>
                    <a:bodyPr/>
                    <a:lstStyle/>
                    <a:p>
                      <a:pPr marL="0" marR="0" lvl="0" indent="0" algn="just" rtl="0">
                        <a:lnSpc>
                          <a:spcPct val="100000"/>
                        </a:lnSpc>
                        <a:spcBef>
                          <a:spcPts val="0"/>
                        </a:spcBef>
                        <a:spcAft>
                          <a:spcPts val="0"/>
                        </a:spcAft>
                        <a:buClr>
                          <a:srgbClr val="000000"/>
                        </a:buClr>
                        <a:buSzPts val="1050"/>
                        <a:buFont typeface="Arial"/>
                        <a:buNone/>
                      </a:pPr>
                      <a:r>
                        <a:rPr lang="en-US" sz="1100" u="none" strike="noStrike" cap="none"/>
                        <a:t>Summary</a:t>
                      </a:r>
                      <a:endParaRPr sz="1100" u="none" strike="noStrike" cap="none"/>
                    </a:p>
                  </a:txBody>
                  <a:tcPr marL="91450" marR="91450" marT="45725" marB="45725"/>
                </a:tc>
                <a:tc>
                  <a:txBody>
                    <a:bodyPr/>
                    <a:lstStyle/>
                    <a:p>
                      <a:pPr marL="0" marR="0" lvl="0" indent="0" algn="just" rtl="0">
                        <a:lnSpc>
                          <a:spcPct val="100000"/>
                        </a:lnSpc>
                        <a:spcBef>
                          <a:spcPts val="0"/>
                        </a:spcBef>
                        <a:spcAft>
                          <a:spcPts val="0"/>
                        </a:spcAft>
                        <a:buClr>
                          <a:srgbClr val="000000"/>
                        </a:buClr>
                        <a:buSzPts val="1050"/>
                        <a:buFont typeface="Arial"/>
                        <a:buNone/>
                      </a:pPr>
                      <a:r>
                        <a:rPr lang="en-US" sz="1100" u="none" strike="noStrike" cap="none" dirty="0"/>
                        <a:t>Gap</a:t>
                      </a:r>
                      <a:endParaRPr sz="1100" u="none" strike="noStrike" cap="none" dirty="0"/>
                    </a:p>
                  </a:txBody>
                  <a:tcPr marL="91450" marR="91450" marT="45725" marB="45725"/>
                </a:tc>
                <a:extLst>
                  <a:ext uri="{0D108BD9-81ED-4DB2-BD59-A6C34878D82A}">
                    <a16:rowId xmlns:a16="http://schemas.microsoft.com/office/drawing/2014/main" val="10000"/>
                  </a:ext>
                </a:extLst>
              </a:tr>
              <a:tr h="352298">
                <a:tc>
                  <a:txBody>
                    <a:bodyPr/>
                    <a:lstStyle/>
                    <a:p>
                      <a:pPr marL="0" marR="0" lvl="0" indent="0" algn="just" rtl="0">
                        <a:lnSpc>
                          <a:spcPct val="100000"/>
                        </a:lnSpc>
                        <a:spcBef>
                          <a:spcPts val="0"/>
                        </a:spcBef>
                        <a:spcAft>
                          <a:spcPts val="0"/>
                        </a:spcAft>
                        <a:buClr>
                          <a:srgbClr val="000000"/>
                        </a:buClr>
                        <a:buSzPts val="1050"/>
                        <a:buFont typeface="Arial"/>
                        <a:buNone/>
                      </a:pPr>
                      <a:r>
                        <a:rPr lang="en-US" sz="1100" u="none" strike="noStrike" cap="none" dirty="0"/>
                        <a:t>37</a:t>
                      </a:r>
                      <a:endParaRPr sz="1100" u="none" strike="noStrike" cap="none" dirty="0"/>
                    </a:p>
                  </a:txBody>
                  <a:tcPr marL="91450" marR="91450" marT="45725" marB="45725"/>
                </a:tc>
                <a:tc>
                  <a:txBody>
                    <a:bodyPr/>
                    <a:lstStyle/>
                    <a:p>
                      <a:r>
                        <a:rPr lang="en-US" sz="1400" b="0" i="0" u="none" strike="noStrike" cap="none" dirty="0">
                          <a:solidFill>
                            <a:schemeClr val="dk1"/>
                          </a:solidFill>
                          <a:effectLst/>
                          <a:latin typeface="Arial"/>
                          <a:ea typeface="Arial"/>
                          <a:cs typeface="Arial"/>
                          <a:sym typeface="Arial"/>
                        </a:rPr>
                        <a:t>Mohammed Al-</a:t>
                      </a:r>
                      <a:r>
                        <a:rPr lang="en-US" sz="1400" b="0" i="0" u="none" strike="noStrike" cap="none" dirty="0" err="1">
                          <a:solidFill>
                            <a:schemeClr val="dk1"/>
                          </a:solidFill>
                          <a:effectLst/>
                          <a:latin typeface="Arial"/>
                          <a:ea typeface="Arial"/>
                          <a:cs typeface="Arial"/>
                          <a:sym typeface="Arial"/>
                        </a:rPr>
                        <a:t>Zeyadi</a:t>
                      </a:r>
                      <a:r>
                        <a:rPr lang="en-US" sz="1400" b="0" i="0" u="none" strike="noStrike" cap="none" dirty="0">
                          <a:solidFill>
                            <a:schemeClr val="dk1"/>
                          </a:solidFill>
                          <a:effectLst/>
                          <a:latin typeface="Arial"/>
                          <a:ea typeface="Arial"/>
                          <a:cs typeface="Arial"/>
                          <a:sym typeface="Arial"/>
                        </a:rPr>
                        <a:t>, Javier Andreu-Perez, H. </a:t>
                      </a:r>
                      <a:r>
                        <a:rPr lang="en-US" sz="1400" b="0" i="0" u="none" strike="noStrike" cap="none" dirty="0" err="1">
                          <a:solidFill>
                            <a:schemeClr val="dk1"/>
                          </a:solidFill>
                          <a:effectLst/>
                          <a:latin typeface="Arial"/>
                          <a:ea typeface="Arial"/>
                          <a:cs typeface="Arial"/>
                          <a:sym typeface="Arial"/>
                        </a:rPr>
                        <a:t>Hagras</a:t>
                      </a:r>
                      <a:r>
                        <a:rPr lang="en-US" sz="1400" b="0" i="0" u="none" strike="noStrike" cap="none" dirty="0">
                          <a:solidFill>
                            <a:schemeClr val="dk1"/>
                          </a:solidFill>
                          <a:effectLst/>
                          <a:latin typeface="Arial"/>
                          <a:ea typeface="Arial"/>
                          <a:cs typeface="Arial"/>
                          <a:sym typeface="Arial"/>
                        </a:rPr>
                        <a:t>, Chris Royce, D. Smith, Piotr </a:t>
                      </a:r>
                      <a:r>
                        <a:rPr lang="en-US" sz="1400" b="0" i="0" u="none" strike="noStrike" cap="none" dirty="0" err="1">
                          <a:solidFill>
                            <a:schemeClr val="dk1"/>
                          </a:solidFill>
                          <a:effectLst/>
                          <a:latin typeface="Arial"/>
                          <a:ea typeface="Arial"/>
                          <a:cs typeface="Arial"/>
                          <a:sym typeface="Arial"/>
                        </a:rPr>
                        <a:t>Rzonsowski</a:t>
                      </a:r>
                      <a:r>
                        <a:rPr lang="en-US" sz="1400" b="0" i="0" u="none" strike="noStrike" cap="none" dirty="0">
                          <a:solidFill>
                            <a:schemeClr val="dk1"/>
                          </a:solidFill>
                          <a:effectLst/>
                          <a:latin typeface="Arial"/>
                          <a:ea typeface="Arial"/>
                          <a:cs typeface="Arial"/>
                          <a:sym typeface="Arial"/>
                        </a:rPr>
                        <a:t>, Ali Malik</a:t>
                      </a:r>
                    </a:p>
                    <a:p>
                      <a:r>
                        <a:rPr lang="en-US" sz="1400" b="0" i="1" u="none" strike="noStrike" cap="none" dirty="0">
                          <a:solidFill>
                            <a:schemeClr val="dk1"/>
                          </a:solidFill>
                          <a:effectLst/>
                          <a:latin typeface="Arial"/>
                          <a:ea typeface="Arial"/>
                          <a:cs typeface="Arial"/>
                          <a:sym typeface="Arial"/>
                        </a:rPr>
                        <a:t>IEEE International Joint Conference on Neural Network</a:t>
                      </a:r>
                      <a:endParaRPr lang="en-US" sz="1400" b="0" i="0" u="none" strike="noStrike" cap="none" dirty="0">
                        <a:solidFill>
                          <a:schemeClr val="dk1"/>
                        </a:solidFill>
                        <a:effectLst/>
                        <a:latin typeface="Arial"/>
                        <a:ea typeface="Arial"/>
                        <a:cs typeface="Arial"/>
                        <a:sym typeface="Arial"/>
                      </a:endParaRPr>
                    </a:p>
                    <a:p>
                      <a:r>
                        <a:rPr lang="en-US" sz="1400" b="0" i="0" u="none" strike="noStrike" cap="none" dirty="0">
                          <a:solidFill>
                            <a:schemeClr val="dk1"/>
                          </a:solidFill>
                          <a:effectLst/>
                          <a:latin typeface="Arial"/>
                          <a:ea typeface="Arial"/>
                          <a:cs typeface="Arial"/>
                          <a:sym typeface="Arial"/>
                        </a:rPr>
                        <a:t>2020</a:t>
                      </a:r>
                    </a:p>
                    <a:p>
                      <a:endParaRPr lang="en-US" sz="1400" b="0" i="0" u="none" strike="noStrike" cap="none" dirty="0">
                        <a:solidFill>
                          <a:schemeClr val="dk1"/>
                        </a:solidFill>
                        <a:effectLst/>
                        <a:latin typeface="Arial"/>
                        <a:ea typeface="Arial"/>
                        <a:cs typeface="Arial"/>
                        <a:sym typeface="Arial"/>
                      </a:endParaRPr>
                    </a:p>
                  </a:txBody>
                  <a:tcPr marL="91450" marR="91450" marT="45725" marB="45725"/>
                </a:tc>
                <a:tc>
                  <a:txBody>
                    <a:bodyPr/>
                    <a:lstStyle/>
                    <a:p>
                      <a:pPr marL="0" marR="0" lvl="0" indent="0" algn="just" rtl="0">
                        <a:lnSpc>
                          <a:spcPct val="100000"/>
                        </a:lnSpc>
                        <a:spcBef>
                          <a:spcPts val="0"/>
                        </a:spcBef>
                        <a:spcAft>
                          <a:spcPts val="0"/>
                        </a:spcAft>
                        <a:buClr>
                          <a:srgbClr val="000000"/>
                        </a:buClr>
                        <a:buSzPts val="1050"/>
                        <a:buFont typeface="Arial"/>
                        <a:buNone/>
                      </a:pPr>
                      <a:r>
                        <a:rPr lang="en-US" sz="1400" b="0" i="0" u="none" strike="noStrike" cap="none" dirty="0">
                          <a:solidFill>
                            <a:schemeClr val="dk1"/>
                          </a:solidFill>
                          <a:effectLst/>
                          <a:latin typeface="Arial"/>
                          <a:ea typeface="Arial"/>
                          <a:cs typeface="Arial"/>
                          <a:sym typeface="Arial"/>
                        </a:rPr>
                        <a:t>Deep Learning Towards Intelligent Vehicle Fault Diagnosis</a:t>
                      </a:r>
                      <a:endParaRPr sz="1100" u="none" strike="noStrike" cap="none" dirty="0"/>
                    </a:p>
                  </a:txBody>
                  <a:tcPr marL="91450" marR="91450" marT="45725" marB="45725"/>
                </a:tc>
                <a:tc>
                  <a:txBody>
                    <a:bodyPr/>
                    <a:lstStyle/>
                    <a:p>
                      <a:pPr marL="0" marR="0" lvl="0" indent="0" algn="just" rtl="0">
                        <a:lnSpc>
                          <a:spcPct val="100000"/>
                        </a:lnSpc>
                        <a:spcBef>
                          <a:spcPts val="0"/>
                        </a:spcBef>
                        <a:spcAft>
                          <a:spcPts val="0"/>
                        </a:spcAft>
                        <a:buClr>
                          <a:srgbClr val="000000"/>
                        </a:buClr>
                        <a:buSzPts val="1050"/>
                        <a:buFont typeface="Arial"/>
                        <a:buNone/>
                      </a:pPr>
                      <a:r>
                        <a:rPr lang="en-US" sz="1100" dirty="0"/>
                        <a:t>This research focuses on enhancing fault diagnostic systems in the automotive industry using deep learning techniques, aiming to improve efficiency and effectiveness in predicting a wide range of faults. The proposed Deep Symptoms-Based Model (Deep-SBM) demonstrates superior performance compared to traditional rule-based systems, emphasizing the potential of deep learning for intelligent fault diagnosis in vehicles.</a:t>
                      </a:r>
                    </a:p>
                  </a:txBody>
                  <a:tcPr marL="91450" marR="91450" marT="45725" marB="45725"/>
                </a:tc>
                <a:tc>
                  <a:txBody>
                    <a:bodyPr/>
                    <a:lstStyle/>
                    <a:p>
                      <a:pPr marL="0" marR="0" lvl="0" indent="0" algn="just" rtl="0">
                        <a:lnSpc>
                          <a:spcPct val="100000"/>
                        </a:lnSpc>
                        <a:spcBef>
                          <a:spcPts val="0"/>
                        </a:spcBef>
                        <a:spcAft>
                          <a:spcPts val="0"/>
                        </a:spcAft>
                        <a:buClr>
                          <a:srgbClr val="000000"/>
                        </a:buClr>
                        <a:buSzPts val="1050"/>
                        <a:buFont typeface="Arial"/>
                        <a:buNone/>
                      </a:pPr>
                      <a:r>
                        <a:rPr lang="en-US" sz="1100" u="none" strike="noStrike" cap="none" dirty="0"/>
                        <a:t>Despite advancements in deep learning for fault diagnosis in vehicles, there is a need for research addressing real-time data collection using IoT for online fault prediction, as this would enable proactive maintenance strategies. Additionally, exploring methods to reduce the complexity and computational cost associated with diagnosing a large number of fault types remains an open research area.</a:t>
                      </a:r>
                      <a:endParaRPr sz="1100" u="none" strike="noStrike" cap="none" dirty="0"/>
                    </a:p>
                  </a:txBody>
                  <a:tcPr marL="91450" marR="91450" marT="45725" marB="45725"/>
                </a:tc>
                <a:extLst>
                  <a:ext uri="{0D108BD9-81ED-4DB2-BD59-A6C34878D82A}">
                    <a16:rowId xmlns:a16="http://schemas.microsoft.com/office/drawing/2014/main" val="10001"/>
                  </a:ext>
                </a:extLst>
              </a:tr>
              <a:tr h="352298">
                <a:tc>
                  <a:txBody>
                    <a:bodyPr/>
                    <a:lstStyle/>
                    <a:p>
                      <a:pPr marL="0" marR="0" lvl="0" indent="0" algn="just" rtl="0">
                        <a:lnSpc>
                          <a:spcPct val="100000"/>
                        </a:lnSpc>
                        <a:spcBef>
                          <a:spcPts val="0"/>
                        </a:spcBef>
                        <a:spcAft>
                          <a:spcPts val="0"/>
                        </a:spcAft>
                        <a:buClr>
                          <a:srgbClr val="000000"/>
                        </a:buClr>
                        <a:buSzPts val="1050"/>
                        <a:buFont typeface="Arial"/>
                        <a:buNone/>
                      </a:pPr>
                      <a:r>
                        <a:rPr lang="en-US" sz="1100" u="none" strike="noStrike" cap="none" dirty="0"/>
                        <a:t>38</a:t>
                      </a:r>
                      <a:endParaRPr sz="1100" u="none" strike="noStrike" cap="none" dirty="0"/>
                    </a:p>
                  </a:txBody>
                  <a:tcPr marL="91450" marR="91450" marT="45725" marB="45725"/>
                </a:tc>
                <a:tc>
                  <a:txBody>
                    <a:bodyPr/>
                    <a:lstStyle/>
                    <a:p>
                      <a:r>
                        <a:rPr lang="en-US" sz="1400" b="0" i="0" u="none" strike="noStrike" cap="none" dirty="0">
                          <a:solidFill>
                            <a:schemeClr val="dk1"/>
                          </a:solidFill>
                          <a:effectLst/>
                          <a:latin typeface="Arial"/>
                          <a:ea typeface="Arial"/>
                          <a:cs typeface="Arial"/>
                          <a:sym typeface="Arial"/>
                        </a:rPr>
                        <a:t>A. Silva, A. </a:t>
                      </a:r>
                      <a:r>
                        <a:rPr lang="en-US" sz="1400" b="0" i="0" u="none" strike="noStrike" cap="none" dirty="0" err="1">
                          <a:solidFill>
                            <a:schemeClr val="dk1"/>
                          </a:solidFill>
                          <a:effectLst/>
                          <a:latin typeface="Arial"/>
                          <a:ea typeface="Arial"/>
                          <a:cs typeface="Arial"/>
                          <a:sym typeface="Arial"/>
                        </a:rPr>
                        <a:t>Bazzi</a:t>
                      </a:r>
                      <a:r>
                        <a:rPr lang="en-US" sz="1400" b="0" i="0" u="none" strike="noStrike" cap="none" dirty="0">
                          <a:solidFill>
                            <a:schemeClr val="dk1"/>
                          </a:solidFill>
                          <a:effectLst/>
                          <a:latin typeface="Arial"/>
                          <a:ea typeface="Arial"/>
                          <a:cs typeface="Arial"/>
                          <a:sym typeface="Arial"/>
                        </a:rPr>
                        <a:t>, </a:t>
                      </a:r>
                      <a:r>
                        <a:rPr lang="en-US" sz="1400" b="0" i="0" u="none" strike="noStrike" cap="none" dirty="0" err="1">
                          <a:solidFill>
                            <a:schemeClr val="dk1"/>
                          </a:solidFill>
                          <a:effectLst/>
                          <a:latin typeface="Arial"/>
                          <a:ea typeface="Arial"/>
                          <a:cs typeface="Arial"/>
                          <a:sym typeface="Arial"/>
                        </a:rPr>
                        <a:t>Shalabh</a:t>
                      </a:r>
                      <a:r>
                        <a:rPr lang="en-US" sz="1400" b="0" i="0" u="none" strike="noStrike" cap="none" dirty="0">
                          <a:solidFill>
                            <a:schemeClr val="dk1"/>
                          </a:solidFill>
                          <a:effectLst/>
                          <a:latin typeface="Arial"/>
                          <a:ea typeface="Arial"/>
                          <a:cs typeface="Arial"/>
                          <a:sym typeface="Arial"/>
                        </a:rPr>
                        <a:t> Gupta</a:t>
                      </a:r>
                    </a:p>
                    <a:p>
                      <a:r>
                        <a:rPr lang="en-US" sz="1400" b="0" i="1" u="none" strike="noStrike" cap="none" dirty="0">
                          <a:solidFill>
                            <a:schemeClr val="dk1"/>
                          </a:solidFill>
                          <a:effectLst/>
                          <a:latin typeface="Arial"/>
                          <a:ea typeface="Arial"/>
                          <a:cs typeface="Arial"/>
                          <a:sym typeface="Arial"/>
                        </a:rPr>
                        <a:t>International Electric Machines and Drives Conference</a:t>
                      </a:r>
                      <a:endParaRPr lang="en-US" sz="1400" b="0" i="0" u="none" strike="noStrike" cap="none" dirty="0">
                        <a:solidFill>
                          <a:schemeClr val="dk1"/>
                        </a:solidFill>
                        <a:effectLst/>
                        <a:latin typeface="Arial"/>
                        <a:ea typeface="Arial"/>
                        <a:cs typeface="Arial"/>
                        <a:sym typeface="Arial"/>
                      </a:endParaRPr>
                    </a:p>
                    <a:p>
                      <a:r>
                        <a:rPr lang="en-US" sz="1400" b="0" i="0" u="none" strike="noStrike" cap="none" dirty="0">
                          <a:solidFill>
                            <a:schemeClr val="dk1"/>
                          </a:solidFill>
                          <a:effectLst/>
                          <a:latin typeface="Arial"/>
                          <a:ea typeface="Arial"/>
                          <a:cs typeface="Arial"/>
                          <a:sym typeface="Arial"/>
                        </a:rPr>
                        <a:t>2013</a:t>
                      </a:r>
                    </a:p>
                    <a:p>
                      <a:endParaRPr lang="en-US" sz="1400" b="0" i="0" u="none" strike="noStrike" cap="none" dirty="0">
                        <a:solidFill>
                          <a:schemeClr val="dk1"/>
                        </a:solidFill>
                        <a:effectLst/>
                        <a:latin typeface="Arial"/>
                        <a:ea typeface="Arial"/>
                        <a:cs typeface="Arial"/>
                        <a:sym typeface="Arial"/>
                      </a:endParaRPr>
                    </a:p>
                  </a:txBody>
                  <a:tcPr marL="91450" marR="91450" marT="45725" marB="45725"/>
                </a:tc>
                <a:tc>
                  <a:txBody>
                    <a:bodyPr/>
                    <a:lstStyle/>
                    <a:p>
                      <a:r>
                        <a:rPr lang="en-US" sz="1400" b="0" i="0" u="none" strike="noStrike" cap="none" dirty="0">
                          <a:solidFill>
                            <a:schemeClr val="dk1"/>
                          </a:solidFill>
                          <a:effectLst/>
                          <a:latin typeface="Arial"/>
                          <a:ea typeface="Arial"/>
                          <a:cs typeface="Arial"/>
                          <a:sym typeface="Arial"/>
                        </a:rPr>
                        <a:t>Fault diagnosis in electric drives using machine learning approaches</a:t>
                      </a:r>
                    </a:p>
                  </a:txBody>
                  <a:tcPr marL="91450" marR="91450" marT="45725" marB="45725"/>
                </a:tc>
                <a:tc>
                  <a:txBody>
                    <a:bodyPr/>
                    <a:lstStyle/>
                    <a:p>
                      <a:pPr marL="0" marR="0" lvl="0" indent="0" algn="just" rtl="0">
                        <a:lnSpc>
                          <a:spcPct val="100000"/>
                        </a:lnSpc>
                        <a:spcBef>
                          <a:spcPts val="0"/>
                        </a:spcBef>
                        <a:spcAft>
                          <a:spcPts val="0"/>
                        </a:spcAft>
                        <a:buClr>
                          <a:srgbClr val="000000"/>
                        </a:buClr>
                        <a:buSzPts val="1050"/>
                        <a:buFont typeface="Arial"/>
                        <a:buNone/>
                      </a:pPr>
                      <a:r>
                        <a:rPr lang="en-US" sz="1100" u="none" strike="noStrike" cap="none" dirty="0"/>
                        <a:t>This study successfully employs machine learning techniques for fault diagnosis in electric motor drives, achieving high accuracy in diagnosing various faults. Nevertheless, further research is needed to address real-time implementation challenges and scalability for practical applications in complex load profiles.</a:t>
                      </a:r>
                    </a:p>
                  </a:txBody>
                  <a:tcPr marL="91450" marR="91450" marT="45725" marB="45725"/>
                </a:tc>
                <a:tc>
                  <a:txBody>
                    <a:bodyPr/>
                    <a:lstStyle/>
                    <a:p>
                      <a:pPr marL="0" marR="0" lvl="0" indent="0" algn="just" rtl="0">
                        <a:lnSpc>
                          <a:spcPct val="100000"/>
                        </a:lnSpc>
                        <a:spcBef>
                          <a:spcPts val="0"/>
                        </a:spcBef>
                        <a:spcAft>
                          <a:spcPts val="0"/>
                        </a:spcAft>
                        <a:buClr>
                          <a:srgbClr val="000000"/>
                        </a:buClr>
                        <a:buSzPts val="1050"/>
                        <a:buFont typeface="Arial"/>
                        <a:buNone/>
                      </a:pPr>
                      <a:r>
                        <a:rPr lang="en-US" sz="1100" u="none" strike="noStrike" cap="none" dirty="0"/>
                        <a:t>A critical research gap lies in the development of real-time fault diagnosis systems for electric motor drives, ensuring seamless integration into safety-critical applications. Additionally, investigating scalability and adaptability of machine learning algorithms to diverse load profiles remains an unexplored avenue for future research in this domain.</a:t>
                      </a:r>
                      <a:endParaRPr sz="1100" u="none" strike="noStrike" cap="none" dirty="0"/>
                    </a:p>
                  </a:txBody>
                  <a:tcPr marL="91450" marR="91450" marT="45725" marB="45725"/>
                </a:tc>
                <a:extLst>
                  <a:ext uri="{0D108BD9-81ED-4DB2-BD59-A6C34878D82A}">
                    <a16:rowId xmlns:a16="http://schemas.microsoft.com/office/drawing/2014/main" val="10002"/>
                  </a:ext>
                </a:extLst>
              </a:tr>
            </a:tbl>
          </a:graphicData>
        </a:graphic>
      </p:graphicFrame>
      <p:sp>
        <p:nvSpPr>
          <p:cNvPr id="76" name="Google Shape;76;p12"/>
          <p:cNvSpPr txBox="1">
            <a:spLocks noGrp="1"/>
          </p:cNvSpPr>
          <p:nvPr>
            <p:ph type="title"/>
          </p:nvPr>
        </p:nvSpPr>
        <p:spPr>
          <a:xfrm>
            <a:off x="609600" y="614976"/>
            <a:ext cx="10972800" cy="802661"/>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2400"/>
              <a:buFont typeface="Arial"/>
              <a:buNone/>
            </a:pPr>
            <a:r>
              <a:rPr lang="en-US" sz="2400" dirty="0"/>
              <a:t>Literature Review</a:t>
            </a:r>
            <a:endParaRPr sz="2400" dirty="0"/>
          </a:p>
        </p:txBody>
      </p:sp>
    </p:spTree>
    <p:extLst>
      <p:ext uri="{BB962C8B-B14F-4D97-AF65-F5344CB8AC3E}">
        <p14:creationId xmlns:p14="http://schemas.microsoft.com/office/powerpoint/2010/main" val="5123845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pic>
        <p:nvPicPr>
          <p:cNvPr id="3" name="Picture 2">
            <a:extLst>
              <a:ext uri="{FF2B5EF4-FFF2-40B4-BE49-F238E27FC236}">
                <a16:creationId xmlns:a16="http://schemas.microsoft.com/office/drawing/2014/main" id="{73E7DC74-4AF1-C8B6-D2A2-95A37E88476B}"/>
              </a:ext>
            </a:extLst>
          </p:cNvPr>
          <p:cNvPicPr>
            <a:picLocks noChangeAspect="1"/>
          </p:cNvPicPr>
          <p:nvPr/>
        </p:nvPicPr>
        <p:blipFill>
          <a:blip r:embed="rId3">
            <a:alphaModFix amt="53000"/>
          </a:blip>
          <a:stretch>
            <a:fillRect/>
          </a:stretch>
        </p:blipFill>
        <p:spPr>
          <a:xfrm>
            <a:off x="783221" y="1287218"/>
            <a:ext cx="10857052" cy="4773827"/>
          </a:xfrm>
          <a:prstGeom prst="rect">
            <a:avLst/>
          </a:prstGeom>
        </p:spPr>
      </p:pic>
      <p:sp>
        <p:nvSpPr>
          <p:cNvPr id="99" name="Google Shape;99;p16"/>
          <p:cNvSpPr txBox="1">
            <a:spLocks noGrp="1"/>
          </p:cNvSpPr>
          <p:nvPr>
            <p:ph type="body" idx="1"/>
          </p:nvPr>
        </p:nvSpPr>
        <p:spPr>
          <a:xfrm>
            <a:off x="667472" y="1224537"/>
            <a:ext cx="10857053" cy="4747574"/>
          </a:xfrm>
          <a:prstGeom prst="rect">
            <a:avLst/>
          </a:prstGeom>
          <a:noFill/>
          <a:ln>
            <a:noFill/>
          </a:ln>
        </p:spPr>
        <p:txBody>
          <a:bodyPr spcFirstLastPara="1" wrap="square" lIns="91425" tIns="91425" rIns="91425" bIns="91425" anchor="t" anchorCtr="0">
            <a:noAutofit/>
          </a:bodyPr>
          <a:lstStyle/>
          <a:p>
            <a:pPr marL="533400" indent="-342900" algn="just">
              <a:spcBef>
                <a:spcPts val="0"/>
              </a:spcBef>
            </a:pPr>
            <a:r>
              <a:rPr lang="en-US" sz="2400" dirty="0">
                <a:solidFill>
                  <a:schemeClr val="tx1"/>
                </a:solidFill>
              </a:rPr>
              <a:t>Researchers and industry experts have made significant progress in developing predictive models for identifying and anticipating faults in automobiles by leveraging advanced data analysis techniques and machine learning algorithms. </a:t>
            </a:r>
          </a:p>
          <a:p>
            <a:pPr marL="533400" indent="-342900" algn="just">
              <a:spcBef>
                <a:spcPts val="0"/>
              </a:spcBef>
            </a:pPr>
            <a:endParaRPr lang="en-US" sz="2400" dirty="0">
              <a:solidFill>
                <a:schemeClr val="tx1"/>
              </a:solidFill>
            </a:endParaRPr>
          </a:p>
          <a:p>
            <a:pPr marL="533400" indent="-342900" algn="just">
              <a:spcBef>
                <a:spcPts val="0"/>
              </a:spcBef>
            </a:pPr>
            <a:r>
              <a:rPr lang="en-US" sz="2400" dirty="0">
                <a:solidFill>
                  <a:schemeClr val="tx1"/>
                </a:solidFill>
              </a:rPr>
              <a:t>The advantages of fault prediction in automobiles are substantial. It can improve vehicle safety by anticipating potential hazards and taking preventative measures. </a:t>
            </a:r>
          </a:p>
          <a:p>
            <a:pPr marL="533400" indent="-342900" algn="just">
              <a:spcBef>
                <a:spcPts val="0"/>
              </a:spcBef>
            </a:pPr>
            <a:endParaRPr lang="en-US" sz="2400" dirty="0">
              <a:solidFill>
                <a:schemeClr val="tx1"/>
              </a:solidFill>
            </a:endParaRPr>
          </a:p>
          <a:p>
            <a:pPr marL="533400" indent="-342900" algn="just">
              <a:spcBef>
                <a:spcPts val="0"/>
              </a:spcBef>
            </a:pPr>
            <a:r>
              <a:rPr lang="en-US" sz="2400" dirty="0">
                <a:solidFill>
                  <a:schemeClr val="tx1"/>
                </a:solidFill>
              </a:rPr>
              <a:t>It can also lower maintenance costs by enabling predictive maintenance, which schedules repairs and replacements based on the predicted likelihood of failure. It can also improve customer satisfaction by reducing unexpected breakdowns and increasing overall vehicle reliability.</a:t>
            </a:r>
            <a:endParaRPr sz="2400" dirty="0">
              <a:solidFill>
                <a:schemeClr val="tx1"/>
              </a:solidFill>
            </a:endParaRPr>
          </a:p>
        </p:txBody>
      </p:sp>
      <p:sp>
        <p:nvSpPr>
          <p:cNvPr id="100" name="Google Shape;100;p16"/>
          <p:cNvSpPr txBox="1">
            <a:spLocks noGrp="1"/>
          </p:cNvSpPr>
          <p:nvPr>
            <p:ph type="title"/>
          </p:nvPr>
        </p:nvSpPr>
        <p:spPr>
          <a:xfrm>
            <a:off x="135038" y="484558"/>
            <a:ext cx="10972800" cy="802661"/>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2400"/>
              <a:buFont typeface="Arial"/>
              <a:buNone/>
            </a:pPr>
            <a:r>
              <a:rPr lang="en-US" sz="2400" dirty="0"/>
              <a:t>Objective:</a:t>
            </a:r>
            <a:endParaRPr sz="2400" dirty="0"/>
          </a:p>
        </p:txBody>
      </p:sp>
    </p:spTree>
    <p:extLst>
      <p:ext uri="{BB962C8B-B14F-4D97-AF65-F5344CB8AC3E}">
        <p14:creationId xmlns:p14="http://schemas.microsoft.com/office/powerpoint/2010/main" val="18374880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graphicFrame>
        <p:nvGraphicFramePr>
          <p:cNvPr id="75" name="Google Shape;75;p12"/>
          <p:cNvGraphicFramePr/>
          <p:nvPr>
            <p:extLst>
              <p:ext uri="{D42A27DB-BD31-4B8C-83A1-F6EECF244321}">
                <p14:modId xmlns:p14="http://schemas.microsoft.com/office/powerpoint/2010/main" val="691139236"/>
              </p:ext>
            </p:extLst>
          </p:nvPr>
        </p:nvGraphicFramePr>
        <p:xfrm>
          <a:off x="609600" y="1417637"/>
          <a:ext cx="11522810" cy="4876830"/>
        </p:xfrm>
        <a:graphic>
          <a:graphicData uri="http://schemas.openxmlformats.org/drawingml/2006/table">
            <a:tbl>
              <a:tblPr firstRow="1" bandRow="1">
                <a:noFill/>
                <a:tableStyleId>{4CF040E4-9980-4E2B-961A-5F4862535BD2}</a:tableStyleId>
              </a:tblPr>
              <a:tblGrid>
                <a:gridCol w="594063">
                  <a:extLst>
                    <a:ext uri="{9D8B030D-6E8A-4147-A177-3AD203B41FA5}">
                      <a16:colId xmlns:a16="http://schemas.microsoft.com/office/drawing/2014/main" val="20000"/>
                    </a:ext>
                  </a:extLst>
                </a:gridCol>
                <a:gridCol w="2393156">
                  <a:extLst>
                    <a:ext uri="{9D8B030D-6E8A-4147-A177-3AD203B41FA5}">
                      <a16:colId xmlns:a16="http://schemas.microsoft.com/office/drawing/2014/main" val="20001"/>
                    </a:ext>
                  </a:extLst>
                </a:gridCol>
                <a:gridCol w="3111103">
                  <a:extLst>
                    <a:ext uri="{9D8B030D-6E8A-4147-A177-3AD203B41FA5}">
                      <a16:colId xmlns:a16="http://schemas.microsoft.com/office/drawing/2014/main" val="20002"/>
                    </a:ext>
                  </a:extLst>
                </a:gridCol>
                <a:gridCol w="3095149">
                  <a:extLst>
                    <a:ext uri="{9D8B030D-6E8A-4147-A177-3AD203B41FA5}">
                      <a16:colId xmlns:a16="http://schemas.microsoft.com/office/drawing/2014/main" val="20003"/>
                    </a:ext>
                  </a:extLst>
                </a:gridCol>
                <a:gridCol w="2329339">
                  <a:extLst>
                    <a:ext uri="{9D8B030D-6E8A-4147-A177-3AD203B41FA5}">
                      <a16:colId xmlns:a16="http://schemas.microsoft.com/office/drawing/2014/main" val="20004"/>
                    </a:ext>
                  </a:extLst>
                </a:gridCol>
              </a:tblGrid>
              <a:tr h="390906">
                <a:tc>
                  <a:txBody>
                    <a:bodyPr/>
                    <a:lstStyle/>
                    <a:p>
                      <a:pPr marL="0" marR="0" lvl="0" indent="0" algn="just" rtl="0">
                        <a:lnSpc>
                          <a:spcPct val="100000"/>
                        </a:lnSpc>
                        <a:spcBef>
                          <a:spcPts val="0"/>
                        </a:spcBef>
                        <a:spcAft>
                          <a:spcPts val="0"/>
                        </a:spcAft>
                        <a:buClr>
                          <a:srgbClr val="000000"/>
                        </a:buClr>
                        <a:buSzPts val="1050"/>
                        <a:buFont typeface="Arial"/>
                        <a:buNone/>
                      </a:pPr>
                      <a:r>
                        <a:rPr lang="en-US" sz="1100" u="none" strike="noStrike" cap="none" dirty="0"/>
                        <a:t>Sr No</a:t>
                      </a:r>
                      <a:endParaRPr sz="1100" u="none" strike="noStrike" cap="none" dirty="0"/>
                    </a:p>
                  </a:txBody>
                  <a:tcPr marL="91450" marR="91450" marT="45725" marB="45725"/>
                </a:tc>
                <a:tc>
                  <a:txBody>
                    <a:bodyPr/>
                    <a:lstStyle/>
                    <a:p>
                      <a:pPr marL="0" marR="0" lvl="0" indent="0" algn="just" rtl="0">
                        <a:lnSpc>
                          <a:spcPct val="100000"/>
                        </a:lnSpc>
                        <a:spcBef>
                          <a:spcPts val="0"/>
                        </a:spcBef>
                        <a:spcAft>
                          <a:spcPts val="0"/>
                        </a:spcAft>
                        <a:buClr>
                          <a:srgbClr val="000000"/>
                        </a:buClr>
                        <a:buSzPts val="1050"/>
                        <a:buFont typeface="Arial"/>
                        <a:buNone/>
                      </a:pPr>
                      <a:r>
                        <a:rPr lang="en-US" sz="1100" u="none" strike="noStrike" cap="none" dirty="0"/>
                        <a:t>Author, Publisher, Year of publication</a:t>
                      </a:r>
                      <a:endParaRPr sz="1100" u="none" strike="noStrike" cap="none" dirty="0"/>
                    </a:p>
                  </a:txBody>
                  <a:tcPr marL="91450" marR="91450" marT="45725" marB="45725"/>
                </a:tc>
                <a:tc>
                  <a:txBody>
                    <a:bodyPr/>
                    <a:lstStyle/>
                    <a:p>
                      <a:pPr marL="0" marR="0" lvl="0" indent="0" algn="just" rtl="0">
                        <a:lnSpc>
                          <a:spcPct val="100000"/>
                        </a:lnSpc>
                        <a:spcBef>
                          <a:spcPts val="0"/>
                        </a:spcBef>
                        <a:spcAft>
                          <a:spcPts val="0"/>
                        </a:spcAft>
                        <a:buClr>
                          <a:srgbClr val="000000"/>
                        </a:buClr>
                        <a:buSzPts val="1050"/>
                        <a:buFont typeface="Arial"/>
                        <a:buNone/>
                      </a:pPr>
                      <a:r>
                        <a:rPr lang="en-US" sz="1100" u="none" strike="noStrike" cap="none"/>
                        <a:t>Title of the Article</a:t>
                      </a:r>
                      <a:endParaRPr sz="1100" u="none" strike="noStrike" cap="none"/>
                    </a:p>
                  </a:txBody>
                  <a:tcPr marL="91450" marR="91450" marT="45725" marB="45725"/>
                </a:tc>
                <a:tc>
                  <a:txBody>
                    <a:bodyPr/>
                    <a:lstStyle/>
                    <a:p>
                      <a:pPr marL="0" marR="0" lvl="0" indent="0" algn="just" rtl="0">
                        <a:lnSpc>
                          <a:spcPct val="100000"/>
                        </a:lnSpc>
                        <a:spcBef>
                          <a:spcPts val="0"/>
                        </a:spcBef>
                        <a:spcAft>
                          <a:spcPts val="0"/>
                        </a:spcAft>
                        <a:buClr>
                          <a:srgbClr val="000000"/>
                        </a:buClr>
                        <a:buSzPts val="1050"/>
                        <a:buFont typeface="Arial"/>
                        <a:buNone/>
                      </a:pPr>
                      <a:r>
                        <a:rPr lang="en-US" sz="1100" u="none" strike="noStrike" cap="none"/>
                        <a:t>Summary</a:t>
                      </a:r>
                      <a:endParaRPr sz="1100" u="none" strike="noStrike" cap="none"/>
                    </a:p>
                  </a:txBody>
                  <a:tcPr marL="91450" marR="91450" marT="45725" marB="45725"/>
                </a:tc>
                <a:tc>
                  <a:txBody>
                    <a:bodyPr/>
                    <a:lstStyle/>
                    <a:p>
                      <a:pPr marL="0" marR="0" lvl="0" indent="0" algn="just" rtl="0">
                        <a:lnSpc>
                          <a:spcPct val="100000"/>
                        </a:lnSpc>
                        <a:spcBef>
                          <a:spcPts val="0"/>
                        </a:spcBef>
                        <a:spcAft>
                          <a:spcPts val="0"/>
                        </a:spcAft>
                        <a:buClr>
                          <a:srgbClr val="000000"/>
                        </a:buClr>
                        <a:buSzPts val="1050"/>
                        <a:buFont typeface="Arial"/>
                        <a:buNone/>
                      </a:pPr>
                      <a:r>
                        <a:rPr lang="en-US" sz="1100" u="none" strike="noStrike" cap="none" dirty="0"/>
                        <a:t>Gap</a:t>
                      </a:r>
                      <a:endParaRPr sz="1100" u="none" strike="noStrike" cap="none" dirty="0"/>
                    </a:p>
                  </a:txBody>
                  <a:tcPr marL="91450" marR="91450" marT="45725" marB="45725"/>
                </a:tc>
                <a:extLst>
                  <a:ext uri="{0D108BD9-81ED-4DB2-BD59-A6C34878D82A}">
                    <a16:rowId xmlns:a16="http://schemas.microsoft.com/office/drawing/2014/main" val="10000"/>
                  </a:ext>
                </a:extLst>
              </a:tr>
              <a:tr h="352298">
                <a:tc>
                  <a:txBody>
                    <a:bodyPr/>
                    <a:lstStyle/>
                    <a:p>
                      <a:pPr marL="0" marR="0" lvl="0" indent="0" algn="just" rtl="0">
                        <a:lnSpc>
                          <a:spcPct val="100000"/>
                        </a:lnSpc>
                        <a:spcBef>
                          <a:spcPts val="0"/>
                        </a:spcBef>
                        <a:spcAft>
                          <a:spcPts val="0"/>
                        </a:spcAft>
                        <a:buClr>
                          <a:srgbClr val="000000"/>
                        </a:buClr>
                        <a:buSzPts val="1050"/>
                        <a:buFont typeface="Arial"/>
                        <a:buNone/>
                      </a:pPr>
                      <a:r>
                        <a:rPr lang="en-US" sz="1100" u="none" strike="noStrike" cap="none" dirty="0"/>
                        <a:t>39</a:t>
                      </a:r>
                      <a:endParaRPr sz="1100" u="none" strike="noStrike" cap="none" dirty="0"/>
                    </a:p>
                  </a:txBody>
                  <a:tcPr marL="91450" marR="91450" marT="45725" marB="45725"/>
                </a:tc>
                <a:tc>
                  <a:txBody>
                    <a:bodyPr/>
                    <a:lstStyle/>
                    <a:p>
                      <a:r>
                        <a:rPr lang="en-US" sz="1400" b="0" i="0" u="none" strike="noStrike" cap="none" dirty="0" err="1">
                          <a:solidFill>
                            <a:schemeClr val="dk1"/>
                          </a:solidFill>
                          <a:effectLst/>
                          <a:latin typeface="Arial"/>
                          <a:ea typeface="Arial"/>
                          <a:cs typeface="Arial"/>
                          <a:sym typeface="Arial"/>
                        </a:rPr>
                        <a:t>Karunesh</a:t>
                      </a:r>
                      <a:r>
                        <a:rPr lang="en-US" sz="1400" b="0" i="0" u="none" strike="noStrike" cap="none" dirty="0">
                          <a:solidFill>
                            <a:schemeClr val="dk1"/>
                          </a:solidFill>
                          <a:effectLst/>
                          <a:latin typeface="Arial"/>
                          <a:ea typeface="Arial"/>
                          <a:cs typeface="Arial"/>
                          <a:sym typeface="Arial"/>
                        </a:rPr>
                        <a:t> Mishra, R. </a:t>
                      </a:r>
                      <a:r>
                        <a:rPr lang="en-US" sz="1400" b="0" i="0" u="none" strike="noStrike" cap="none" dirty="0" err="1">
                          <a:solidFill>
                            <a:schemeClr val="dk1"/>
                          </a:solidFill>
                          <a:effectLst/>
                          <a:latin typeface="Arial"/>
                          <a:ea typeface="Arial"/>
                          <a:cs typeface="Arial"/>
                          <a:sym typeface="Arial"/>
                        </a:rPr>
                        <a:t>Jigyasu</a:t>
                      </a:r>
                      <a:r>
                        <a:rPr lang="en-US" sz="1400" b="0" i="0" u="none" strike="noStrike" cap="none" dirty="0">
                          <a:solidFill>
                            <a:schemeClr val="dk1"/>
                          </a:solidFill>
                          <a:effectLst/>
                          <a:latin typeface="Arial"/>
                          <a:ea typeface="Arial"/>
                          <a:cs typeface="Arial"/>
                          <a:sym typeface="Arial"/>
                        </a:rPr>
                        <a:t>, </a:t>
                      </a:r>
                      <a:r>
                        <a:rPr lang="en-US" sz="1400" b="0" i="0" u="none" strike="noStrike" cap="none" dirty="0" err="1">
                          <a:solidFill>
                            <a:schemeClr val="dk1"/>
                          </a:solidFill>
                          <a:effectLst/>
                          <a:latin typeface="Arial"/>
                          <a:ea typeface="Arial"/>
                          <a:cs typeface="Arial"/>
                          <a:sym typeface="Arial"/>
                        </a:rPr>
                        <a:t>Sachin</a:t>
                      </a:r>
                      <a:r>
                        <a:rPr lang="en-US" sz="1400" b="0" i="0" u="none" strike="noStrike" cap="none" dirty="0">
                          <a:solidFill>
                            <a:schemeClr val="dk1"/>
                          </a:solidFill>
                          <a:effectLst/>
                          <a:latin typeface="Arial"/>
                          <a:ea typeface="Arial"/>
                          <a:cs typeface="Arial"/>
                          <a:sym typeface="Arial"/>
                        </a:rPr>
                        <a:t> Singh, Srinivas </a:t>
                      </a:r>
                      <a:r>
                        <a:rPr lang="en-US" sz="1400" b="0" i="0" u="none" strike="noStrike" cap="none" dirty="0" err="1">
                          <a:solidFill>
                            <a:schemeClr val="dk1"/>
                          </a:solidFill>
                          <a:effectLst/>
                          <a:latin typeface="Arial"/>
                          <a:ea typeface="Arial"/>
                          <a:cs typeface="Arial"/>
                          <a:sym typeface="Arial"/>
                        </a:rPr>
                        <a:t>Chikkam</a:t>
                      </a:r>
                      <a:endParaRPr lang="en-US" sz="1400" b="0" i="0" u="none" strike="noStrike" cap="none" dirty="0">
                        <a:solidFill>
                          <a:schemeClr val="dk1"/>
                        </a:solidFill>
                        <a:effectLst/>
                        <a:latin typeface="Arial"/>
                        <a:ea typeface="Arial"/>
                        <a:cs typeface="Arial"/>
                        <a:sym typeface="Arial"/>
                      </a:endParaRPr>
                    </a:p>
                    <a:p>
                      <a:r>
                        <a:rPr lang="en-US" sz="1400" b="0" i="1" u="none" strike="noStrike" cap="none" dirty="0">
                          <a:solidFill>
                            <a:schemeClr val="dk1"/>
                          </a:solidFill>
                          <a:effectLst/>
                          <a:latin typeface="Arial"/>
                          <a:ea typeface="Arial"/>
                          <a:cs typeface="Arial"/>
                          <a:sym typeface="Arial"/>
                        </a:rPr>
                        <a:t>International Conference on Microwave, Optical and Communication Engineering</a:t>
                      </a:r>
                      <a:endParaRPr lang="en-US" sz="1400" b="0" i="0" u="none" strike="noStrike" cap="none" dirty="0">
                        <a:solidFill>
                          <a:schemeClr val="dk1"/>
                        </a:solidFill>
                        <a:effectLst/>
                        <a:latin typeface="Arial"/>
                        <a:ea typeface="Arial"/>
                        <a:cs typeface="Arial"/>
                        <a:sym typeface="Arial"/>
                      </a:endParaRPr>
                    </a:p>
                    <a:p>
                      <a:r>
                        <a:rPr lang="en-US" sz="1400" b="0" i="0" u="none" strike="noStrike" cap="none" dirty="0">
                          <a:solidFill>
                            <a:schemeClr val="dk1"/>
                          </a:solidFill>
                          <a:effectLst/>
                          <a:latin typeface="Arial"/>
                          <a:ea typeface="Arial"/>
                          <a:cs typeface="Arial"/>
                          <a:sym typeface="Arial"/>
                        </a:rPr>
                        <a:t>2023</a:t>
                      </a:r>
                    </a:p>
                    <a:p>
                      <a:endParaRPr lang="en-US" sz="1400" b="0" i="0" u="none" strike="noStrike" cap="none" dirty="0">
                        <a:solidFill>
                          <a:schemeClr val="dk1"/>
                        </a:solidFill>
                        <a:effectLst/>
                        <a:latin typeface="Arial"/>
                        <a:ea typeface="Arial"/>
                        <a:cs typeface="Arial"/>
                        <a:sym typeface="Arial"/>
                      </a:endParaRPr>
                    </a:p>
                  </a:txBody>
                  <a:tcPr marL="91450" marR="91450" marT="45725" marB="45725"/>
                </a:tc>
                <a:tc>
                  <a:txBody>
                    <a:bodyPr/>
                    <a:lstStyle/>
                    <a:p>
                      <a:pPr marL="0" marR="0" lvl="0" indent="0" algn="just" rtl="0">
                        <a:lnSpc>
                          <a:spcPct val="100000"/>
                        </a:lnSpc>
                        <a:spcBef>
                          <a:spcPts val="0"/>
                        </a:spcBef>
                        <a:spcAft>
                          <a:spcPts val="0"/>
                        </a:spcAft>
                        <a:buClr>
                          <a:srgbClr val="000000"/>
                        </a:buClr>
                        <a:buSzPts val="1050"/>
                        <a:buFont typeface="Arial"/>
                        <a:buNone/>
                      </a:pPr>
                      <a:r>
                        <a:rPr lang="en-US" sz="1400" b="0" i="0" u="none" strike="noStrike" cap="none" dirty="0">
                          <a:solidFill>
                            <a:schemeClr val="dk1"/>
                          </a:solidFill>
                          <a:effectLst/>
                          <a:latin typeface="Arial"/>
                          <a:ea typeface="Arial"/>
                          <a:cs typeface="Arial"/>
                          <a:sym typeface="Arial"/>
                        </a:rPr>
                        <a:t>Motor Bearing Fault Prediction Using Artificial Intelligence Techniques</a:t>
                      </a:r>
                      <a:endParaRPr sz="1100" u="none" strike="noStrike" cap="none" dirty="0"/>
                    </a:p>
                  </a:txBody>
                  <a:tcPr marL="91450" marR="91450" marT="45725" marB="45725"/>
                </a:tc>
                <a:tc>
                  <a:txBody>
                    <a:bodyPr/>
                    <a:lstStyle/>
                    <a:p>
                      <a:pPr marL="0" marR="0" lvl="0" indent="0" algn="just" rtl="0">
                        <a:lnSpc>
                          <a:spcPct val="100000"/>
                        </a:lnSpc>
                        <a:spcBef>
                          <a:spcPts val="0"/>
                        </a:spcBef>
                        <a:spcAft>
                          <a:spcPts val="0"/>
                        </a:spcAft>
                        <a:buClr>
                          <a:srgbClr val="000000"/>
                        </a:buClr>
                        <a:buSzPts val="1050"/>
                        <a:buFont typeface="Arial"/>
                        <a:buNone/>
                      </a:pPr>
                      <a:r>
                        <a:rPr lang="en-US" sz="1100" dirty="0"/>
                        <a:t>This paper presents a model-based fault detection method for identifying the state of induction motors, specifically targeting inner and outer race faults in bearings, achieving an accuracy of up to 85% using the Random Forest Classifier. Practical implementation and real-world deployment of machine learning models for fault detection in operational environments remain areas of interest.</a:t>
                      </a:r>
                    </a:p>
                  </a:txBody>
                  <a:tcPr marL="91450" marR="91450" marT="45725" marB="45725"/>
                </a:tc>
                <a:tc>
                  <a:txBody>
                    <a:bodyPr/>
                    <a:lstStyle/>
                    <a:p>
                      <a:pPr marL="0" marR="0" lvl="0" indent="0" algn="just" rtl="0">
                        <a:lnSpc>
                          <a:spcPct val="100000"/>
                        </a:lnSpc>
                        <a:spcBef>
                          <a:spcPts val="0"/>
                        </a:spcBef>
                        <a:spcAft>
                          <a:spcPts val="0"/>
                        </a:spcAft>
                        <a:buClr>
                          <a:srgbClr val="000000"/>
                        </a:buClr>
                        <a:buSzPts val="1050"/>
                        <a:buFont typeface="Arial"/>
                        <a:buNone/>
                      </a:pPr>
                      <a:r>
                        <a:rPr lang="en-US" sz="1100" u="none" strike="noStrike" cap="none" dirty="0"/>
                        <a:t>One potential research gap is the development of fault detection models that can achieve even higher accuracy and reliability, especially for complex fault scenarios in induction motors. Additionally, investigating methods for real-time implementation and integration of these models into industrial settings is crucial for practical application.</a:t>
                      </a:r>
                      <a:endParaRPr sz="1100" u="none" strike="noStrike" cap="none" dirty="0"/>
                    </a:p>
                  </a:txBody>
                  <a:tcPr marL="91450" marR="91450" marT="45725" marB="45725"/>
                </a:tc>
                <a:extLst>
                  <a:ext uri="{0D108BD9-81ED-4DB2-BD59-A6C34878D82A}">
                    <a16:rowId xmlns:a16="http://schemas.microsoft.com/office/drawing/2014/main" val="10001"/>
                  </a:ext>
                </a:extLst>
              </a:tr>
              <a:tr h="352298">
                <a:tc>
                  <a:txBody>
                    <a:bodyPr/>
                    <a:lstStyle/>
                    <a:p>
                      <a:pPr marL="0" marR="0" lvl="0" indent="0" algn="just" rtl="0">
                        <a:lnSpc>
                          <a:spcPct val="100000"/>
                        </a:lnSpc>
                        <a:spcBef>
                          <a:spcPts val="0"/>
                        </a:spcBef>
                        <a:spcAft>
                          <a:spcPts val="0"/>
                        </a:spcAft>
                        <a:buClr>
                          <a:srgbClr val="000000"/>
                        </a:buClr>
                        <a:buSzPts val="1050"/>
                        <a:buFont typeface="Arial"/>
                        <a:buNone/>
                      </a:pPr>
                      <a:r>
                        <a:rPr lang="en-US" sz="1100" u="none" strike="noStrike" cap="none" dirty="0"/>
                        <a:t>40</a:t>
                      </a:r>
                      <a:endParaRPr sz="1100" u="none" strike="noStrike" cap="none" dirty="0"/>
                    </a:p>
                  </a:txBody>
                  <a:tcPr marL="91450" marR="91450" marT="45725" marB="45725"/>
                </a:tc>
                <a:tc>
                  <a:txBody>
                    <a:bodyPr/>
                    <a:lstStyle/>
                    <a:p>
                      <a:r>
                        <a:rPr lang="en-US" sz="1400" b="0" i="0" u="none" strike="noStrike" cap="none" dirty="0">
                          <a:solidFill>
                            <a:schemeClr val="dk1"/>
                          </a:solidFill>
                          <a:effectLst/>
                          <a:latin typeface="Arial"/>
                          <a:ea typeface="Arial"/>
                          <a:cs typeface="Arial"/>
                          <a:sym typeface="Arial"/>
                        </a:rPr>
                        <a:t>M. </a:t>
                      </a:r>
                      <a:r>
                        <a:rPr lang="en-US" sz="1400" b="0" i="0" u="none" strike="noStrike" cap="none" dirty="0" err="1">
                          <a:solidFill>
                            <a:schemeClr val="dk1"/>
                          </a:solidFill>
                          <a:effectLst/>
                          <a:latin typeface="Arial"/>
                          <a:ea typeface="Arial"/>
                          <a:cs typeface="Arial"/>
                          <a:sym typeface="Arial"/>
                        </a:rPr>
                        <a:t>Djeziri</a:t>
                      </a:r>
                      <a:r>
                        <a:rPr lang="en-US" sz="1400" b="0" i="0" u="none" strike="noStrike" cap="none" dirty="0">
                          <a:solidFill>
                            <a:schemeClr val="dk1"/>
                          </a:solidFill>
                          <a:effectLst/>
                          <a:latin typeface="Arial"/>
                          <a:ea typeface="Arial"/>
                          <a:cs typeface="Arial"/>
                          <a:sym typeface="Arial"/>
                        </a:rPr>
                        <a:t>, M. </a:t>
                      </a:r>
                      <a:r>
                        <a:rPr lang="en-US" sz="1400" b="0" i="0" u="none" strike="noStrike" cap="none" dirty="0" err="1">
                          <a:solidFill>
                            <a:schemeClr val="dk1"/>
                          </a:solidFill>
                          <a:effectLst/>
                          <a:latin typeface="Arial"/>
                          <a:ea typeface="Arial"/>
                          <a:cs typeface="Arial"/>
                          <a:sym typeface="Arial"/>
                        </a:rPr>
                        <a:t>Bendahan</a:t>
                      </a:r>
                      <a:r>
                        <a:rPr lang="en-US" sz="1400" b="0" i="0" u="none" strike="noStrike" cap="none" dirty="0">
                          <a:solidFill>
                            <a:schemeClr val="dk1"/>
                          </a:solidFill>
                          <a:effectLst/>
                          <a:latin typeface="Arial"/>
                          <a:ea typeface="Arial"/>
                          <a:cs typeface="Arial"/>
                          <a:sym typeface="Arial"/>
                        </a:rPr>
                        <a:t>,</a:t>
                      </a:r>
                      <a:r>
                        <a:rPr lang="fr-FR" sz="1400" b="0" i="0" u="none" strike="noStrike" cap="none" dirty="0">
                          <a:solidFill>
                            <a:schemeClr val="dk1"/>
                          </a:solidFill>
                          <a:effectLst/>
                          <a:latin typeface="Arial"/>
                          <a:ea typeface="Arial"/>
                          <a:cs typeface="Arial"/>
                          <a:sym typeface="Arial"/>
                        </a:rPr>
                        <a:t>CNRS (Centre National de la Recherche Scientifique), LIS (Laboratoire d’Informatique et Systèmes), Aix-Marseille </a:t>
                      </a:r>
                      <a:r>
                        <a:rPr lang="fr-FR" sz="1400" b="0" i="0" u="none" strike="noStrike" cap="none" dirty="0" err="1">
                          <a:solidFill>
                            <a:schemeClr val="dk1"/>
                          </a:solidFill>
                          <a:effectLst/>
                          <a:latin typeface="Arial"/>
                          <a:ea typeface="Arial"/>
                          <a:cs typeface="Arial"/>
                          <a:sym typeface="Arial"/>
                        </a:rPr>
                        <a:t>University</a:t>
                      </a:r>
                      <a:r>
                        <a:rPr lang="fr-FR" sz="1400" b="0" i="0" u="none" strike="noStrike" cap="none" dirty="0">
                          <a:solidFill>
                            <a:schemeClr val="dk1"/>
                          </a:solidFill>
                          <a:effectLst/>
                          <a:latin typeface="Arial"/>
                          <a:ea typeface="Arial"/>
                          <a:cs typeface="Arial"/>
                          <a:sym typeface="Arial"/>
                        </a:rPr>
                        <a:t>, 13007 Marseille, France</a:t>
                      </a:r>
                      <a:endParaRPr lang="en-US" sz="1400" b="0" i="0" u="none" strike="noStrike" cap="none" dirty="0">
                        <a:solidFill>
                          <a:schemeClr val="dk1"/>
                        </a:solidFill>
                        <a:effectLst/>
                        <a:latin typeface="Arial"/>
                        <a:ea typeface="Arial"/>
                        <a:cs typeface="Arial"/>
                        <a:sym typeface="Arial"/>
                      </a:endParaRPr>
                    </a:p>
                  </a:txBody>
                  <a:tcPr marL="91450" marR="91450" marT="45725" marB="45725"/>
                </a:tc>
                <a:tc>
                  <a:txBody>
                    <a:bodyPr/>
                    <a:lstStyle/>
                    <a:p>
                      <a:r>
                        <a:rPr lang="en-US" sz="1400" b="0" i="0" u="none" strike="noStrike" cap="none" dirty="0">
                          <a:solidFill>
                            <a:schemeClr val="dk1"/>
                          </a:solidFill>
                          <a:effectLst/>
                          <a:latin typeface="Arial"/>
                          <a:ea typeface="Arial"/>
                          <a:cs typeface="Arial"/>
                          <a:sym typeface="Arial"/>
                        </a:rPr>
                        <a:t>Special Issue “Advances in Machine Learning and Deep Learning Based Machine Fault Diagnosis and Prognosis”</a:t>
                      </a:r>
                    </a:p>
                  </a:txBody>
                  <a:tcPr marL="91450" marR="91450" marT="45725" marB="45725"/>
                </a:tc>
                <a:tc>
                  <a:txBody>
                    <a:bodyPr/>
                    <a:lstStyle/>
                    <a:p>
                      <a:pPr marL="0" marR="0" lvl="0" indent="0" algn="just" rtl="0">
                        <a:lnSpc>
                          <a:spcPct val="100000"/>
                        </a:lnSpc>
                        <a:spcBef>
                          <a:spcPts val="0"/>
                        </a:spcBef>
                        <a:spcAft>
                          <a:spcPts val="0"/>
                        </a:spcAft>
                        <a:buClr>
                          <a:srgbClr val="000000"/>
                        </a:buClr>
                        <a:buSzPts val="1050"/>
                        <a:buFont typeface="Arial"/>
                        <a:buNone/>
                      </a:pPr>
                      <a:r>
                        <a:rPr lang="en-US" sz="1100" u="none" strike="noStrike" cap="none" dirty="0"/>
                        <a:t>The research in this book explores fault diagnosis and failure prognosis techniques, emphasizing data-driven approaches, deep learning methods, and their applications in diverse fields, from microelectronics to large-scale systems. It highlights the need for more robust and adaptable algorithms that can handle various uncertainties, multiple faults, and changing operating conditions while integrating these tools into real-time systems for predictive and conditional maintenance.</a:t>
                      </a:r>
                    </a:p>
                  </a:txBody>
                  <a:tcPr marL="91450" marR="91450" marT="45725" marB="45725"/>
                </a:tc>
                <a:tc>
                  <a:txBody>
                    <a:bodyPr/>
                    <a:lstStyle/>
                    <a:p>
                      <a:pPr marL="0" marR="0" lvl="0" indent="0" algn="just" rtl="0">
                        <a:lnSpc>
                          <a:spcPct val="100000"/>
                        </a:lnSpc>
                        <a:spcBef>
                          <a:spcPts val="0"/>
                        </a:spcBef>
                        <a:spcAft>
                          <a:spcPts val="0"/>
                        </a:spcAft>
                        <a:buClr>
                          <a:srgbClr val="000000"/>
                        </a:buClr>
                        <a:buSzPts val="1050"/>
                        <a:buFont typeface="Arial"/>
                        <a:buNone/>
                      </a:pPr>
                      <a:r>
                        <a:rPr lang="en-US" sz="1100" u="none" strike="noStrike" cap="none" dirty="0"/>
                        <a:t>An emerging research gap in the field of fault diagnosis and failure prognosis is the development of algorithms and tools that can effectively handle structured and unstructured uncertainties, especially in complex systems with varying operating conditions. Additionally, there is a need for more research on the seamless integration of diagnostic and prognostic tools into real-time systems for practical applications in diverse industries.</a:t>
                      </a:r>
                      <a:endParaRPr sz="1100" u="none" strike="noStrike" cap="none" dirty="0"/>
                    </a:p>
                  </a:txBody>
                  <a:tcPr marL="91450" marR="91450" marT="45725" marB="45725"/>
                </a:tc>
                <a:extLst>
                  <a:ext uri="{0D108BD9-81ED-4DB2-BD59-A6C34878D82A}">
                    <a16:rowId xmlns:a16="http://schemas.microsoft.com/office/drawing/2014/main" val="10002"/>
                  </a:ext>
                </a:extLst>
              </a:tr>
            </a:tbl>
          </a:graphicData>
        </a:graphic>
      </p:graphicFrame>
      <p:sp>
        <p:nvSpPr>
          <p:cNvPr id="76" name="Google Shape;76;p12"/>
          <p:cNvSpPr txBox="1">
            <a:spLocks noGrp="1"/>
          </p:cNvSpPr>
          <p:nvPr>
            <p:ph type="title"/>
          </p:nvPr>
        </p:nvSpPr>
        <p:spPr>
          <a:xfrm>
            <a:off x="609600" y="614976"/>
            <a:ext cx="10972800" cy="802661"/>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2400"/>
              <a:buFont typeface="Arial"/>
              <a:buNone/>
            </a:pPr>
            <a:r>
              <a:rPr lang="en-US" sz="2400" dirty="0"/>
              <a:t>Literature Review</a:t>
            </a:r>
            <a:endParaRPr sz="2400" dirty="0"/>
          </a:p>
        </p:txBody>
      </p:sp>
    </p:spTree>
    <p:extLst>
      <p:ext uri="{BB962C8B-B14F-4D97-AF65-F5344CB8AC3E}">
        <p14:creationId xmlns:p14="http://schemas.microsoft.com/office/powerpoint/2010/main" val="4271327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0"/>
          <p:cNvSpPr txBox="1">
            <a:spLocks noGrp="1"/>
          </p:cNvSpPr>
          <p:nvPr>
            <p:ph type="body" idx="1"/>
          </p:nvPr>
        </p:nvSpPr>
        <p:spPr>
          <a:xfrm>
            <a:off x="609600" y="1724660"/>
            <a:ext cx="10972800" cy="3408680"/>
          </a:xfrm>
          <a:prstGeom prst="rect">
            <a:avLst/>
          </a:prstGeom>
          <a:noFill/>
          <a:ln>
            <a:noFill/>
          </a:ln>
        </p:spPr>
        <p:txBody>
          <a:bodyPr spcFirstLastPara="1" wrap="square" lIns="91425" tIns="91425" rIns="91425" bIns="91425" anchor="t" anchorCtr="0">
            <a:noAutofit/>
          </a:bodyPr>
          <a:lstStyle/>
          <a:p>
            <a:pPr marL="533400" indent="-342900" algn="just">
              <a:spcBef>
                <a:spcPts val="0"/>
              </a:spcBef>
            </a:pPr>
            <a:r>
              <a:rPr lang="en-US" sz="2400" dirty="0">
                <a:solidFill>
                  <a:schemeClr val="tx1"/>
                </a:solidFill>
              </a:rPr>
              <a:t>Creating a machine learning-based solution for failure prediction in cars is the issue at hand. </a:t>
            </a:r>
          </a:p>
          <a:p>
            <a:pPr marL="533400" indent="-342900" algn="just">
              <a:spcBef>
                <a:spcPts val="0"/>
              </a:spcBef>
            </a:pPr>
            <a:endParaRPr lang="en-US" sz="2400" dirty="0">
              <a:solidFill>
                <a:schemeClr val="tx1"/>
              </a:solidFill>
            </a:endParaRPr>
          </a:p>
          <a:p>
            <a:pPr marL="533400" indent="-342900" algn="just">
              <a:spcBef>
                <a:spcPts val="0"/>
              </a:spcBef>
            </a:pPr>
            <a:r>
              <a:rPr lang="en-US" sz="2400" dirty="0">
                <a:solidFill>
                  <a:schemeClr val="tx1"/>
                </a:solidFill>
              </a:rPr>
              <a:t>The objective is to develop a prediction model that predict whether the car is going to get fault or not</a:t>
            </a:r>
          </a:p>
          <a:p>
            <a:pPr marL="533400" indent="-342900" algn="just">
              <a:spcBef>
                <a:spcPts val="0"/>
              </a:spcBef>
            </a:pPr>
            <a:endParaRPr lang="en-US" sz="2400" dirty="0">
              <a:solidFill>
                <a:schemeClr val="tx1"/>
              </a:solidFill>
            </a:endParaRPr>
          </a:p>
          <a:p>
            <a:pPr marL="533400" indent="-342900" algn="just">
              <a:spcBef>
                <a:spcPts val="0"/>
              </a:spcBef>
            </a:pPr>
            <a:r>
              <a:rPr lang="en-US" sz="2400" dirty="0">
                <a:solidFill>
                  <a:schemeClr val="tx1"/>
                </a:solidFill>
              </a:rPr>
              <a:t>Also to predict the price of the cars which is related to fault prediction</a:t>
            </a:r>
            <a:endParaRPr sz="2400" dirty="0">
              <a:solidFill>
                <a:schemeClr val="tx1"/>
              </a:solidFill>
            </a:endParaRPr>
          </a:p>
        </p:txBody>
      </p:sp>
      <p:sp>
        <p:nvSpPr>
          <p:cNvPr id="64" name="Google Shape;64;p10"/>
          <p:cNvSpPr txBox="1">
            <a:spLocks noGrp="1"/>
          </p:cNvSpPr>
          <p:nvPr>
            <p:ph type="title"/>
          </p:nvPr>
        </p:nvSpPr>
        <p:spPr>
          <a:xfrm>
            <a:off x="609600" y="848656"/>
            <a:ext cx="10972800" cy="802661"/>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2400"/>
              <a:buFont typeface="Arial"/>
              <a:buNone/>
            </a:pPr>
            <a:r>
              <a:rPr lang="en-US" sz="2400" dirty="0"/>
              <a:t>Problem Statement</a:t>
            </a:r>
            <a:endParaRPr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1"/>
          <p:cNvSpPr txBox="1">
            <a:spLocks noGrp="1"/>
          </p:cNvSpPr>
          <p:nvPr>
            <p:ph type="body" idx="1"/>
          </p:nvPr>
        </p:nvSpPr>
        <p:spPr>
          <a:xfrm>
            <a:off x="609600" y="1600200"/>
            <a:ext cx="10972800" cy="4747574"/>
          </a:xfrm>
          <a:prstGeom prst="rect">
            <a:avLst/>
          </a:prstGeom>
          <a:noFill/>
          <a:ln>
            <a:noFill/>
          </a:ln>
        </p:spPr>
        <p:txBody>
          <a:bodyPr spcFirstLastPara="1" wrap="square" lIns="91425" tIns="91425" rIns="91425" bIns="91425" anchor="t" anchorCtr="0">
            <a:noAutofit/>
          </a:bodyPr>
          <a:lstStyle/>
          <a:p>
            <a:pPr marL="533400" indent="-342900" algn="just">
              <a:spcBef>
                <a:spcPts val="0"/>
              </a:spcBef>
            </a:pPr>
            <a:r>
              <a:rPr lang="en-US" sz="2400" dirty="0">
                <a:solidFill>
                  <a:schemeClr val="tx1"/>
                </a:solidFill>
              </a:rPr>
              <a:t>This research paper's goal is to investigate the importance of fault detection in automotive systems and the approaches used to efficiently detect and mitigate defects. </a:t>
            </a:r>
          </a:p>
          <a:p>
            <a:pPr marL="533400" indent="-342900" algn="just">
              <a:spcBef>
                <a:spcPts val="0"/>
              </a:spcBef>
            </a:pPr>
            <a:r>
              <a:rPr lang="en-US" sz="2400" dirty="0">
                <a:solidFill>
                  <a:schemeClr val="tx1"/>
                </a:solidFill>
              </a:rPr>
              <a:t>We hope to contribute to current efforts to improve vehicle safety and reliability by addressing this important factor. </a:t>
            </a:r>
          </a:p>
          <a:p>
            <a:pPr marL="533400" indent="-342900" algn="just">
              <a:spcBef>
                <a:spcPts val="0"/>
              </a:spcBef>
            </a:pPr>
            <a:r>
              <a:rPr lang="en-US" sz="2400" dirty="0">
                <a:solidFill>
                  <a:schemeClr val="tx1"/>
                </a:solidFill>
              </a:rPr>
              <a:t>To protect the safety of passengers and other road users, it is crucial to identify and fix automotive problems. </a:t>
            </a:r>
          </a:p>
          <a:p>
            <a:pPr marL="533400" indent="-342900" algn="just">
              <a:spcBef>
                <a:spcPts val="0"/>
              </a:spcBef>
            </a:pPr>
            <a:r>
              <a:rPr lang="en-US" sz="2400" dirty="0">
                <a:solidFill>
                  <a:schemeClr val="tx1"/>
                </a:solidFill>
              </a:rPr>
              <a:t>Mechanical parts, electrical systems, sensors, and programming errors are only a few of the many potential sources of faults. </a:t>
            </a:r>
          </a:p>
          <a:p>
            <a:pPr marL="533400" indent="-342900" algn="just">
              <a:spcBef>
                <a:spcPts val="0"/>
              </a:spcBef>
            </a:pPr>
            <a:r>
              <a:rPr lang="en-US" sz="2400" dirty="0">
                <a:solidFill>
                  <a:schemeClr val="tx1"/>
                </a:solidFill>
              </a:rPr>
              <a:t>These flaws can have significant repercussions if identified or unfixed, ranging from simple annoyances to potentially fatal accidents.</a:t>
            </a:r>
            <a:endParaRPr sz="2400" dirty="0">
              <a:solidFill>
                <a:schemeClr val="tx1"/>
              </a:solidFill>
            </a:endParaRPr>
          </a:p>
        </p:txBody>
      </p:sp>
      <p:sp>
        <p:nvSpPr>
          <p:cNvPr id="70" name="Google Shape;70;p11"/>
          <p:cNvSpPr txBox="1">
            <a:spLocks noGrp="1"/>
          </p:cNvSpPr>
          <p:nvPr>
            <p:ph type="title"/>
          </p:nvPr>
        </p:nvSpPr>
        <p:spPr>
          <a:xfrm>
            <a:off x="609600" y="614976"/>
            <a:ext cx="10972800" cy="802661"/>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2400"/>
              <a:buFont typeface="Arial"/>
              <a:buNone/>
            </a:pPr>
            <a:r>
              <a:rPr lang="en-US" sz="2400" dirty="0"/>
              <a:t>Research Objective:</a:t>
            </a:r>
            <a:endParaRPr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8" name="Google Shape;88;p14"/>
          <p:cNvSpPr txBox="1">
            <a:spLocks noGrp="1"/>
          </p:cNvSpPr>
          <p:nvPr>
            <p:ph type="title"/>
          </p:nvPr>
        </p:nvSpPr>
        <p:spPr>
          <a:xfrm>
            <a:off x="231494" y="105690"/>
            <a:ext cx="10972800" cy="802661"/>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2400"/>
              <a:buFont typeface="Arial"/>
              <a:buNone/>
            </a:pPr>
            <a:r>
              <a:rPr lang="en-US" sz="2400" dirty="0"/>
              <a:t>Datasets Involved</a:t>
            </a:r>
            <a:endParaRPr sz="2400" dirty="0"/>
          </a:p>
        </p:txBody>
      </p:sp>
      <p:graphicFrame>
        <p:nvGraphicFramePr>
          <p:cNvPr id="2" name="Table 1">
            <a:extLst>
              <a:ext uri="{FF2B5EF4-FFF2-40B4-BE49-F238E27FC236}">
                <a16:creationId xmlns:a16="http://schemas.microsoft.com/office/drawing/2014/main" id="{B3D65C93-10CE-A464-1456-FC7A6D14F1DC}"/>
              </a:ext>
            </a:extLst>
          </p:cNvPr>
          <p:cNvGraphicFramePr>
            <a:graphicFrameLocks noGrp="1"/>
          </p:cNvGraphicFramePr>
          <p:nvPr>
            <p:extLst>
              <p:ext uri="{D42A27DB-BD31-4B8C-83A1-F6EECF244321}">
                <p14:modId xmlns:p14="http://schemas.microsoft.com/office/powerpoint/2010/main" val="3767723907"/>
              </p:ext>
            </p:extLst>
          </p:nvPr>
        </p:nvGraphicFramePr>
        <p:xfrm>
          <a:off x="231494" y="908351"/>
          <a:ext cx="11748303" cy="5226753"/>
        </p:xfrm>
        <a:graphic>
          <a:graphicData uri="http://schemas.openxmlformats.org/drawingml/2006/table">
            <a:tbl>
              <a:tblPr firstRow="1" firstCol="1" bandRow="1">
                <a:tableStyleId>{4CF040E4-9980-4E2B-961A-5F4862535BD2}</a:tableStyleId>
              </a:tblPr>
              <a:tblGrid>
                <a:gridCol w="3767983">
                  <a:extLst>
                    <a:ext uri="{9D8B030D-6E8A-4147-A177-3AD203B41FA5}">
                      <a16:colId xmlns:a16="http://schemas.microsoft.com/office/drawing/2014/main" val="1218793575"/>
                    </a:ext>
                  </a:extLst>
                </a:gridCol>
                <a:gridCol w="7980320">
                  <a:extLst>
                    <a:ext uri="{9D8B030D-6E8A-4147-A177-3AD203B41FA5}">
                      <a16:colId xmlns:a16="http://schemas.microsoft.com/office/drawing/2014/main" val="3136501269"/>
                    </a:ext>
                  </a:extLst>
                </a:gridCol>
              </a:tblGrid>
              <a:tr h="175475">
                <a:tc>
                  <a:txBody>
                    <a:bodyPr/>
                    <a:lstStyle/>
                    <a:p>
                      <a:pPr marL="0" marR="0" indent="0" algn="l">
                        <a:lnSpc>
                          <a:spcPct val="95000"/>
                        </a:lnSpc>
                        <a:spcBef>
                          <a:spcPts val="0"/>
                        </a:spcBef>
                        <a:spcAft>
                          <a:spcPts val="600"/>
                        </a:spcAft>
                        <a:tabLst>
                          <a:tab pos="182880" algn="l"/>
                        </a:tabLst>
                      </a:pPr>
                      <a:r>
                        <a:rPr lang="en-PH" sz="1800" spc="-5">
                          <a:effectLst/>
                        </a:rPr>
                        <a:t>Dataset </a:t>
                      </a:r>
                      <a:endParaRPr lang="en-US" sz="1800" spc="-5">
                        <a:effectLst/>
                        <a:latin typeface="Times New Roman" panose="02020603050405020304" pitchFamily="18" charset="0"/>
                        <a:ea typeface="MS Mincho" panose="02020609040205080304" pitchFamily="49" charset="-128"/>
                        <a:cs typeface="Times New Roman" panose="02020603050405020304" pitchFamily="18" charset="0"/>
                      </a:endParaRPr>
                    </a:p>
                  </a:txBody>
                  <a:tcPr marL="48488" marR="48488" marT="0" marB="0"/>
                </a:tc>
                <a:tc>
                  <a:txBody>
                    <a:bodyPr/>
                    <a:lstStyle/>
                    <a:p>
                      <a:pPr marL="0" marR="0" indent="0" algn="l">
                        <a:lnSpc>
                          <a:spcPct val="95000"/>
                        </a:lnSpc>
                        <a:spcBef>
                          <a:spcPts val="0"/>
                        </a:spcBef>
                        <a:spcAft>
                          <a:spcPts val="600"/>
                        </a:spcAft>
                        <a:tabLst>
                          <a:tab pos="182880" algn="l"/>
                        </a:tabLst>
                      </a:pPr>
                      <a:r>
                        <a:rPr lang="en-PH" sz="1800" spc="-5">
                          <a:effectLst/>
                        </a:rPr>
                        <a:t>Description</a:t>
                      </a:r>
                      <a:endParaRPr lang="en-US" sz="1800" spc="-5">
                        <a:effectLst/>
                        <a:latin typeface="Times New Roman" panose="02020603050405020304" pitchFamily="18" charset="0"/>
                        <a:ea typeface="MS Mincho" panose="02020609040205080304" pitchFamily="49" charset="-128"/>
                        <a:cs typeface="Times New Roman" panose="02020603050405020304" pitchFamily="18" charset="0"/>
                      </a:endParaRPr>
                    </a:p>
                  </a:txBody>
                  <a:tcPr marL="48488" marR="48488" marT="0" marB="0"/>
                </a:tc>
                <a:extLst>
                  <a:ext uri="{0D108BD9-81ED-4DB2-BD59-A6C34878D82A}">
                    <a16:rowId xmlns:a16="http://schemas.microsoft.com/office/drawing/2014/main" val="1229000859"/>
                  </a:ext>
                </a:extLst>
              </a:tr>
              <a:tr h="633292">
                <a:tc>
                  <a:txBody>
                    <a:bodyPr/>
                    <a:lstStyle/>
                    <a:p>
                      <a:pPr marL="0" marR="0" indent="0" algn="l">
                        <a:lnSpc>
                          <a:spcPct val="95000"/>
                        </a:lnSpc>
                        <a:spcBef>
                          <a:spcPts val="0"/>
                        </a:spcBef>
                        <a:spcAft>
                          <a:spcPts val="600"/>
                        </a:spcAft>
                        <a:tabLst>
                          <a:tab pos="182880" algn="l"/>
                        </a:tabLst>
                      </a:pPr>
                      <a:r>
                        <a:rPr lang="en-PH" sz="1800" spc="-5">
                          <a:effectLst/>
                        </a:rPr>
                        <a:t>Vehicle power transmission system dataset</a:t>
                      </a:r>
                      <a:endParaRPr lang="en-US" sz="1800" spc="-5">
                        <a:effectLst/>
                        <a:latin typeface="Times New Roman" panose="02020603050405020304" pitchFamily="18" charset="0"/>
                        <a:ea typeface="MS Mincho" panose="02020609040205080304" pitchFamily="49" charset="-128"/>
                        <a:cs typeface="Times New Roman" panose="02020603050405020304" pitchFamily="18" charset="0"/>
                      </a:endParaRPr>
                    </a:p>
                  </a:txBody>
                  <a:tcPr marL="48488" marR="48488" marT="0" marB="0"/>
                </a:tc>
                <a:tc>
                  <a:txBody>
                    <a:bodyPr/>
                    <a:lstStyle/>
                    <a:p>
                      <a:pPr marL="0" marR="0" indent="0" algn="l">
                        <a:spcBef>
                          <a:spcPts val="0"/>
                        </a:spcBef>
                        <a:spcAft>
                          <a:spcPts val="600"/>
                        </a:spcAft>
                      </a:pPr>
                      <a:r>
                        <a:rPr lang="en-PH" sz="1800" spc="-5" dirty="0">
                          <a:effectLst/>
                        </a:rPr>
                        <a:t>Contains data related to vehicle power transmission systems, including attributes such as acoustic signals and weather data</a:t>
                      </a:r>
                      <a:endParaRPr lang="en-US" sz="1800" b="1" i="1" dirty="0">
                        <a:effectLst/>
                        <a:latin typeface="Calibri" panose="020F0502020204030204" pitchFamily="34" charset="0"/>
                        <a:ea typeface="Calibri" panose="020F0502020204030204" pitchFamily="34" charset="0"/>
                        <a:cs typeface="Times New Roman" panose="02020603050405020304" pitchFamily="18" charset="0"/>
                      </a:endParaRPr>
                    </a:p>
                  </a:txBody>
                  <a:tcPr marL="48488" marR="48488" marT="0" marB="0"/>
                </a:tc>
                <a:extLst>
                  <a:ext uri="{0D108BD9-81ED-4DB2-BD59-A6C34878D82A}">
                    <a16:rowId xmlns:a16="http://schemas.microsoft.com/office/drawing/2014/main" val="2287538901"/>
                  </a:ext>
                </a:extLst>
              </a:tr>
              <a:tr h="265852">
                <a:tc>
                  <a:txBody>
                    <a:bodyPr/>
                    <a:lstStyle/>
                    <a:p>
                      <a:pPr marL="0" marR="0" indent="0" algn="l">
                        <a:lnSpc>
                          <a:spcPct val="95000"/>
                        </a:lnSpc>
                        <a:spcBef>
                          <a:spcPts val="0"/>
                        </a:spcBef>
                        <a:spcAft>
                          <a:spcPts val="600"/>
                        </a:spcAft>
                        <a:tabLst>
                          <a:tab pos="182880" algn="l"/>
                        </a:tabLst>
                      </a:pPr>
                      <a:r>
                        <a:rPr lang="en-PH" sz="1800" spc="-5">
                          <a:effectLst/>
                        </a:rPr>
                        <a:t>Automobile engine dataset</a:t>
                      </a:r>
                      <a:endParaRPr lang="en-US" sz="1800" spc="-5">
                        <a:effectLst/>
                        <a:latin typeface="Times New Roman" panose="02020603050405020304" pitchFamily="18" charset="0"/>
                        <a:ea typeface="MS Mincho" panose="02020609040205080304" pitchFamily="49" charset="-128"/>
                        <a:cs typeface="Times New Roman" panose="02020603050405020304" pitchFamily="18" charset="0"/>
                      </a:endParaRPr>
                    </a:p>
                  </a:txBody>
                  <a:tcPr marL="48488" marR="48488" marT="0" marB="0"/>
                </a:tc>
                <a:tc>
                  <a:txBody>
                    <a:bodyPr/>
                    <a:lstStyle/>
                    <a:p>
                      <a:pPr marL="0" marR="0" indent="0" algn="l">
                        <a:lnSpc>
                          <a:spcPct val="95000"/>
                        </a:lnSpc>
                        <a:spcBef>
                          <a:spcPts val="0"/>
                        </a:spcBef>
                        <a:spcAft>
                          <a:spcPts val="600"/>
                        </a:spcAft>
                        <a:tabLst>
                          <a:tab pos="182880" algn="l"/>
                        </a:tabLst>
                      </a:pPr>
                      <a:r>
                        <a:rPr lang="en-PH" sz="1800" spc="-5">
                          <a:effectLst/>
                        </a:rPr>
                        <a:t>Consists of data collected from automobile engines</a:t>
                      </a:r>
                      <a:endParaRPr lang="en-US" sz="1800" spc="-5">
                        <a:effectLst/>
                        <a:latin typeface="Times New Roman" panose="02020603050405020304" pitchFamily="18" charset="0"/>
                        <a:ea typeface="MS Mincho" panose="02020609040205080304" pitchFamily="49" charset="-128"/>
                        <a:cs typeface="Times New Roman" panose="02020603050405020304" pitchFamily="18" charset="0"/>
                      </a:endParaRPr>
                    </a:p>
                  </a:txBody>
                  <a:tcPr marL="48488" marR="48488" marT="0" marB="0"/>
                </a:tc>
                <a:extLst>
                  <a:ext uri="{0D108BD9-81ED-4DB2-BD59-A6C34878D82A}">
                    <a16:rowId xmlns:a16="http://schemas.microsoft.com/office/drawing/2014/main" val="1637236935"/>
                  </a:ext>
                </a:extLst>
              </a:tr>
              <a:tr h="422195">
                <a:tc>
                  <a:txBody>
                    <a:bodyPr/>
                    <a:lstStyle/>
                    <a:p>
                      <a:pPr marL="0" marR="0" indent="0" algn="l">
                        <a:lnSpc>
                          <a:spcPct val="95000"/>
                        </a:lnSpc>
                        <a:spcBef>
                          <a:spcPts val="0"/>
                        </a:spcBef>
                        <a:spcAft>
                          <a:spcPts val="600"/>
                        </a:spcAft>
                        <a:tabLst>
                          <a:tab pos="182880" algn="l"/>
                        </a:tabLst>
                      </a:pPr>
                      <a:r>
                        <a:rPr lang="en-PH" sz="1800" spc="-5">
                          <a:effectLst/>
                        </a:rPr>
                        <a:t>LNG engine city bus dataset</a:t>
                      </a:r>
                      <a:endParaRPr lang="en-US" sz="1800" spc="-5">
                        <a:effectLst/>
                        <a:latin typeface="Times New Roman" panose="02020603050405020304" pitchFamily="18" charset="0"/>
                        <a:ea typeface="MS Mincho" panose="02020609040205080304" pitchFamily="49" charset="-128"/>
                        <a:cs typeface="Times New Roman" panose="02020603050405020304" pitchFamily="18" charset="0"/>
                      </a:endParaRPr>
                    </a:p>
                  </a:txBody>
                  <a:tcPr marL="48488" marR="48488" marT="0" marB="0"/>
                </a:tc>
                <a:tc>
                  <a:txBody>
                    <a:bodyPr/>
                    <a:lstStyle/>
                    <a:p>
                      <a:pPr marL="0" marR="0" indent="0" algn="l">
                        <a:spcBef>
                          <a:spcPts val="0"/>
                        </a:spcBef>
                        <a:spcAft>
                          <a:spcPts val="600"/>
                        </a:spcAft>
                      </a:pPr>
                      <a:r>
                        <a:rPr lang="en-PH" sz="1800" spc="-5">
                          <a:effectLst/>
                        </a:rPr>
                        <a:t>Includes attributes such as bus maintenance records, bus daily schedule data.</a:t>
                      </a:r>
                      <a:endParaRPr lang="en-US" sz="1800" b="1" i="1">
                        <a:effectLst/>
                        <a:latin typeface="Calibri" panose="020F0502020204030204" pitchFamily="34" charset="0"/>
                        <a:ea typeface="Calibri" panose="020F0502020204030204" pitchFamily="34" charset="0"/>
                        <a:cs typeface="Times New Roman" panose="02020603050405020304" pitchFamily="18" charset="0"/>
                      </a:endParaRPr>
                    </a:p>
                  </a:txBody>
                  <a:tcPr marL="48488" marR="48488" marT="0" marB="0"/>
                </a:tc>
                <a:extLst>
                  <a:ext uri="{0D108BD9-81ED-4DB2-BD59-A6C34878D82A}">
                    <a16:rowId xmlns:a16="http://schemas.microsoft.com/office/drawing/2014/main" val="3793178030"/>
                  </a:ext>
                </a:extLst>
              </a:tr>
              <a:tr h="633292">
                <a:tc>
                  <a:txBody>
                    <a:bodyPr/>
                    <a:lstStyle/>
                    <a:p>
                      <a:pPr marL="0" marR="0" indent="0" algn="l">
                        <a:lnSpc>
                          <a:spcPct val="95000"/>
                        </a:lnSpc>
                        <a:spcBef>
                          <a:spcPts val="0"/>
                        </a:spcBef>
                        <a:spcAft>
                          <a:spcPts val="600"/>
                        </a:spcAft>
                        <a:tabLst>
                          <a:tab pos="182880" algn="l"/>
                        </a:tabLst>
                      </a:pPr>
                      <a:r>
                        <a:rPr lang="en-PH" sz="1800" spc="-5">
                          <a:effectLst/>
                        </a:rPr>
                        <a:t>Intelligent connected vehicle dataset</a:t>
                      </a:r>
                      <a:endParaRPr lang="en-US" sz="1800" spc="-5">
                        <a:effectLst/>
                        <a:latin typeface="Times New Roman" panose="02020603050405020304" pitchFamily="18" charset="0"/>
                        <a:ea typeface="MS Mincho" panose="02020609040205080304" pitchFamily="49" charset="-128"/>
                        <a:cs typeface="Times New Roman" panose="02020603050405020304" pitchFamily="18" charset="0"/>
                      </a:endParaRPr>
                    </a:p>
                  </a:txBody>
                  <a:tcPr marL="48488" marR="48488" marT="0" marB="0"/>
                </a:tc>
                <a:tc>
                  <a:txBody>
                    <a:bodyPr/>
                    <a:lstStyle/>
                    <a:p>
                      <a:pPr marL="0" marR="0" indent="0" algn="l">
                        <a:spcBef>
                          <a:spcPts val="0"/>
                        </a:spcBef>
                        <a:spcAft>
                          <a:spcPts val="600"/>
                        </a:spcAft>
                      </a:pPr>
                      <a:r>
                        <a:rPr lang="en-PH" sz="1800" spc="-5" dirty="0">
                          <a:effectLst/>
                        </a:rPr>
                        <a:t>Includes various data sources such as sensor data, vehicle performance indicators, and external weather data.</a:t>
                      </a:r>
                      <a:endParaRPr lang="en-US" sz="1800" b="1" i="1" dirty="0">
                        <a:effectLst/>
                        <a:latin typeface="Calibri" panose="020F0502020204030204" pitchFamily="34" charset="0"/>
                        <a:ea typeface="Calibri" panose="020F0502020204030204" pitchFamily="34" charset="0"/>
                        <a:cs typeface="Times New Roman" panose="02020603050405020304" pitchFamily="18" charset="0"/>
                      </a:endParaRPr>
                    </a:p>
                  </a:txBody>
                  <a:tcPr marL="48488" marR="48488" marT="0" marB="0"/>
                </a:tc>
                <a:extLst>
                  <a:ext uri="{0D108BD9-81ED-4DB2-BD59-A6C34878D82A}">
                    <a16:rowId xmlns:a16="http://schemas.microsoft.com/office/drawing/2014/main" val="4125020088"/>
                  </a:ext>
                </a:extLst>
              </a:tr>
              <a:tr h="422195">
                <a:tc>
                  <a:txBody>
                    <a:bodyPr/>
                    <a:lstStyle/>
                    <a:p>
                      <a:pPr marL="0" marR="0" indent="0" algn="l">
                        <a:lnSpc>
                          <a:spcPct val="95000"/>
                        </a:lnSpc>
                        <a:spcBef>
                          <a:spcPts val="0"/>
                        </a:spcBef>
                        <a:spcAft>
                          <a:spcPts val="600"/>
                        </a:spcAft>
                        <a:tabLst>
                          <a:tab pos="182880" algn="l"/>
                        </a:tabLst>
                      </a:pPr>
                      <a:r>
                        <a:rPr lang="en-PH" sz="1800" spc="-5">
                          <a:effectLst/>
                        </a:rPr>
                        <a:t>CAN-BUS dataset</a:t>
                      </a:r>
                      <a:endParaRPr lang="en-US" sz="1800" spc="-5">
                        <a:effectLst/>
                        <a:latin typeface="Times New Roman" panose="02020603050405020304" pitchFamily="18" charset="0"/>
                        <a:ea typeface="MS Mincho" panose="02020609040205080304" pitchFamily="49" charset="-128"/>
                        <a:cs typeface="Times New Roman" panose="02020603050405020304" pitchFamily="18" charset="0"/>
                      </a:endParaRPr>
                    </a:p>
                  </a:txBody>
                  <a:tcPr marL="48488" marR="48488" marT="0" marB="0"/>
                </a:tc>
                <a:tc>
                  <a:txBody>
                    <a:bodyPr/>
                    <a:lstStyle/>
                    <a:p>
                      <a:pPr marL="0" marR="0" indent="0" algn="l">
                        <a:spcBef>
                          <a:spcPts val="0"/>
                        </a:spcBef>
                        <a:spcAft>
                          <a:spcPts val="600"/>
                        </a:spcAft>
                      </a:pPr>
                      <a:r>
                        <a:rPr lang="en-PH" sz="1800" spc="-5">
                          <a:effectLst/>
                        </a:rPr>
                        <a:t>Includes attributes such as engine speed, brake pressure, and coolant liquid levels.</a:t>
                      </a:r>
                      <a:endParaRPr lang="en-US" sz="1800" b="1" i="1">
                        <a:effectLst/>
                        <a:latin typeface="Calibri" panose="020F0502020204030204" pitchFamily="34" charset="0"/>
                        <a:ea typeface="Calibri" panose="020F0502020204030204" pitchFamily="34" charset="0"/>
                        <a:cs typeface="Times New Roman" panose="02020603050405020304" pitchFamily="18" charset="0"/>
                      </a:endParaRPr>
                    </a:p>
                  </a:txBody>
                  <a:tcPr marL="48488" marR="48488" marT="0" marB="0"/>
                </a:tc>
                <a:extLst>
                  <a:ext uri="{0D108BD9-81ED-4DB2-BD59-A6C34878D82A}">
                    <a16:rowId xmlns:a16="http://schemas.microsoft.com/office/drawing/2014/main" val="2627171946"/>
                  </a:ext>
                </a:extLst>
              </a:tr>
              <a:tr h="422195">
                <a:tc>
                  <a:txBody>
                    <a:bodyPr/>
                    <a:lstStyle/>
                    <a:p>
                      <a:pPr marL="0" marR="0" indent="0" algn="l">
                        <a:lnSpc>
                          <a:spcPct val="95000"/>
                        </a:lnSpc>
                        <a:spcBef>
                          <a:spcPts val="0"/>
                        </a:spcBef>
                        <a:spcAft>
                          <a:spcPts val="600"/>
                        </a:spcAft>
                        <a:tabLst>
                          <a:tab pos="182880" algn="l"/>
                        </a:tabLst>
                      </a:pPr>
                      <a:r>
                        <a:rPr lang="en-PH" sz="1800" spc="-5">
                          <a:effectLst/>
                        </a:rPr>
                        <a:t>Bus maintenance system dataset</a:t>
                      </a:r>
                      <a:endParaRPr lang="en-US" sz="1800" spc="-5">
                        <a:effectLst/>
                        <a:latin typeface="Times New Roman" panose="02020603050405020304" pitchFamily="18" charset="0"/>
                        <a:ea typeface="MS Mincho" panose="02020609040205080304" pitchFamily="49" charset="-128"/>
                        <a:cs typeface="Times New Roman" panose="02020603050405020304" pitchFamily="18" charset="0"/>
                      </a:endParaRPr>
                    </a:p>
                  </a:txBody>
                  <a:tcPr marL="48488" marR="48488" marT="0" marB="0"/>
                </a:tc>
                <a:tc>
                  <a:txBody>
                    <a:bodyPr/>
                    <a:lstStyle/>
                    <a:p>
                      <a:pPr marL="0" marR="0" indent="0" algn="l">
                        <a:spcBef>
                          <a:spcPts val="0"/>
                        </a:spcBef>
                        <a:spcAft>
                          <a:spcPts val="600"/>
                        </a:spcAft>
                      </a:pPr>
                      <a:r>
                        <a:rPr lang="en-PH" sz="1800" spc="-5">
                          <a:effectLst/>
                        </a:rPr>
                        <a:t>maintenance records of buses, providing information about repairs and faults</a:t>
                      </a:r>
                      <a:endParaRPr lang="en-US" sz="1800" b="1" i="1">
                        <a:effectLst/>
                        <a:latin typeface="Calibri" panose="020F0502020204030204" pitchFamily="34" charset="0"/>
                        <a:ea typeface="Calibri" panose="020F0502020204030204" pitchFamily="34" charset="0"/>
                        <a:cs typeface="Times New Roman" panose="02020603050405020304" pitchFamily="18" charset="0"/>
                      </a:endParaRPr>
                    </a:p>
                  </a:txBody>
                  <a:tcPr marL="48488" marR="48488" marT="0" marB="0"/>
                </a:tc>
                <a:extLst>
                  <a:ext uri="{0D108BD9-81ED-4DB2-BD59-A6C34878D82A}">
                    <a16:rowId xmlns:a16="http://schemas.microsoft.com/office/drawing/2014/main" val="3480605339"/>
                  </a:ext>
                </a:extLst>
              </a:tr>
              <a:tr h="422195">
                <a:tc>
                  <a:txBody>
                    <a:bodyPr/>
                    <a:lstStyle/>
                    <a:p>
                      <a:pPr marL="0" marR="0" indent="0" algn="l">
                        <a:lnSpc>
                          <a:spcPct val="95000"/>
                        </a:lnSpc>
                        <a:spcBef>
                          <a:spcPts val="0"/>
                        </a:spcBef>
                        <a:spcAft>
                          <a:spcPts val="600"/>
                        </a:spcAft>
                        <a:tabLst>
                          <a:tab pos="182880" algn="l"/>
                        </a:tabLst>
                      </a:pPr>
                      <a:r>
                        <a:rPr lang="en-PH" sz="1800" spc="-5">
                          <a:effectLst/>
                        </a:rPr>
                        <a:t>Bus daily schedule system dataset</a:t>
                      </a:r>
                      <a:endParaRPr lang="en-US" sz="1800" spc="-5">
                        <a:effectLst/>
                        <a:latin typeface="Times New Roman" panose="02020603050405020304" pitchFamily="18" charset="0"/>
                        <a:ea typeface="MS Mincho" panose="02020609040205080304" pitchFamily="49" charset="-128"/>
                        <a:cs typeface="Times New Roman" panose="02020603050405020304" pitchFamily="18" charset="0"/>
                      </a:endParaRPr>
                    </a:p>
                  </a:txBody>
                  <a:tcPr marL="48488" marR="48488" marT="0" marB="0"/>
                </a:tc>
                <a:tc>
                  <a:txBody>
                    <a:bodyPr/>
                    <a:lstStyle/>
                    <a:p>
                      <a:pPr marL="0" marR="0" indent="0" algn="l">
                        <a:spcBef>
                          <a:spcPts val="0"/>
                        </a:spcBef>
                        <a:spcAft>
                          <a:spcPts val="600"/>
                        </a:spcAft>
                      </a:pPr>
                      <a:r>
                        <a:rPr lang="en-PH" sz="1800" spc="-5">
                          <a:effectLst/>
                        </a:rPr>
                        <a:t>Daily schedules of buses, including information about routes and timing</a:t>
                      </a:r>
                      <a:endParaRPr lang="en-US" sz="1800" b="1" i="1">
                        <a:effectLst/>
                        <a:latin typeface="Calibri" panose="020F0502020204030204" pitchFamily="34" charset="0"/>
                        <a:ea typeface="Calibri" panose="020F0502020204030204" pitchFamily="34" charset="0"/>
                        <a:cs typeface="Times New Roman" panose="02020603050405020304" pitchFamily="18" charset="0"/>
                      </a:endParaRPr>
                    </a:p>
                  </a:txBody>
                  <a:tcPr marL="48488" marR="48488" marT="0" marB="0"/>
                </a:tc>
                <a:extLst>
                  <a:ext uri="{0D108BD9-81ED-4DB2-BD59-A6C34878D82A}">
                    <a16:rowId xmlns:a16="http://schemas.microsoft.com/office/drawing/2014/main" val="3888532889"/>
                  </a:ext>
                </a:extLst>
              </a:tr>
              <a:tr h="422195">
                <a:tc>
                  <a:txBody>
                    <a:bodyPr/>
                    <a:lstStyle/>
                    <a:p>
                      <a:pPr marL="0" marR="0" indent="0" algn="l">
                        <a:lnSpc>
                          <a:spcPct val="95000"/>
                        </a:lnSpc>
                        <a:spcBef>
                          <a:spcPts val="0"/>
                        </a:spcBef>
                        <a:spcAft>
                          <a:spcPts val="600"/>
                        </a:spcAft>
                        <a:tabLst>
                          <a:tab pos="182880" algn="l"/>
                        </a:tabLst>
                      </a:pPr>
                      <a:r>
                        <a:rPr lang="en-PH" sz="1800" spc="-5">
                          <a:effectLst/>
                        </a:rPr>
                        <a:t>Weather data</a:t>
                      </a:r>
                      <a:endParaRPr lang="en-US" sz="1800" spc="-5">
                        <a:effectLst/>
                        <a:latin typeface="Times New Roman" panose="02020603050405020304" pitchFamily="18" charset="0"/>
                        <a:ea typeface="MS Mincho" panose="02020609040205080304" pitchFamily="49" charset="-128"/>
                        <a:cs typeface="Times New Roman" panose="02020603050405020304" pitchFamily="18" charset="0"/>
                      </a:endParaRPr>
                    </a:p>
                  </a:txBody>
                  <a:tcPr marL="48488" marR="48488" marT="0" marB="0"/>
                </a:tc>
                <a:tc>
                  <a:txBody>
                    <a:bodyPr/>
                    <a:lstStyle/>
                    <a:p>
                      <a:pPr marL="0" marR="0" indent="0" algn="l">
                        <a:spcBef>
                          <a:spcPts val="0"/>
                        </a:spcBef>
                        <a:spcAft>
                          <a:spcPts val="600"/>
                        </a:spcAft>
                      </a:pPr>
                      <a:r>
                        <a:rPr lang="en-PH" sz="1800" spc="-5">
                          <a:effectLst/>
                        </a:rPr>
                        <a:t>Weather-related information such as temperature, humidity, and precipitation</a:t>
                      </a:r>
                      <a:endParaRPr lang="en-US" sz="1800" b="1" i="1">
                        <a:effectLst/>
                        <a:latin typeface="Calibri" panose="020F0502020204030204" pitchFamily="34" charset="0"/>
                        <a:ea typeface="Calibri" panose="020F0502020204030204" pitchFamily="34" charset="0"/>
                        <a:cs typeface="Times New Roman" panose="02020603050405020304" pitchFamily="18" charset="0"/>
                      </a:endParaRPr>
                    </a:p>
                  </a:txBody>
                  <a:tcPr marL="48488" marR="48488" marT="0" marB="0"/>
                </a:tc>
                <a:extLst>
                  <a:ext uri="{0D108BD9-81ED-4DB2-BD59-A6C34878D82A}">
                    <a16:rowId xmlns:a16="http://schemas.microsoft.com/office/drawing/2014/main" val="2540292832"/>
                  </a:ext>
                </a:extLst>
              </a:tr>
              <a:tr h="422195">
                <a:tc>
                  <a:txBody>
                    <a:bodyPr/>
                    <a:lstStyle/>
                    <a:p>
                      <a:pPr marL="0" marR="0" indent="0" algn="l">
                        <a:lnSpc>
                          <a:spcPct val="95000"/>
                        </a:lnSpc>
                        <a:spcBef>
                          <a:spcPts val="0"/>
                        </a:spcBef>
                        <a:spcAft>
                          <a:spcPts val="600"/>
                        </a:spcAft>
                        <a:tabLst>
                          <a:tab pos="182880" algn="l"/>
                        </a:tabLst>
                      </a:pPr>
                      <a:r>
                        <a:rPr lang="en-PH" sz="1800" spc="-5">
                          <a:effectLst/>
                        </a:rPr>
                        <a:t>Field claim warranty data</a:t>
                      </a:r>
                      <a:endParaRPr lang="en-US" sz="1800" spc="-5">
                        <a:effectLst/>
                        <a:latin typeface="Times New Roman" panose="02020603050405020304" pitchFamily="18" charset="0"/>
                        <a:ea typeface="MS Mincho" panose="02020609040205080304" pitchFamily="49" charset="-128"/>
                        <a:cs typeface="Times New Roman" panose="02020603050405020304" pitchFamily="18" charset="0"/>
                      </a:endParaRPr>
                    </a:p>
                  </a:txBody>
                  <a:tcPr marL="48488" marR="48488" marT="0" marB="0"/>
                </a:tc>
                <a:tc>
                  <a:txBody>
                    <a:bodyPr/>
                    <a:lstStyle/>
                    <a:p>
                      <a:pPr marL="0" marR="0" indent="0" algn="l">
                        <a:spcBef>
                          <a:spcPts val="0"/>
                        </a:spcBef>
                        <a:spcAft>
                          <a:spcPts val="600"/>
                        </a:spcAft>
                      </a:pPr>
                      <a:r>
                        <a:rPr lang="en-PH" sz="1800" spc="-5">
                          <a:effectLst/>
                        </a:rPr>
                        <a:t>Warranty claim data related to automobile parts, which is used for reliability analysis</a:t>
                      </a:r>
                      <a:endParaRPr lang="en-US" sz="1800" b="1" i="1">
                        <a:effectLst/>
                        <a:latin typeface="Calibri" panose="020F0502020204030204" pitchFamily="34" charset="0"/>
                        <a:ea typeface="Calibri" panose="020F0502020204030204" pitchFamily="34" charset="0"/>
                        <a:cs typeface="Times New Roman" panose="02020603050405020304" pitchFamily="18" charset="0"/>
                      </a:endParaRPr>
                    </a:p>
                  </a:txBody>
                  <a:tcPr marL="48488" marR="48488" marT="0" marB="0"/>
                </a:tc>
                <a:extLst>
                  <a:ext uri="{0D108BD9-81ED-4DB2-BD59-A6C34878D82A}">
                    <a16:rowId xmlns:a16="http://schemas.microsoft.com/office/drawing/2014/main" val="4038749754"/>
                  </a:ext>
                </a:extLst>
              </a:tr>
              <a:tr h="211097">
                <a:tc>
                  <a:txBody>
                    <a:bodyPr/>
                    <a:lstStyle/>
                    <a:p>
                      <a:pPr marL="0" marR="0" indent="0" algn="l">
                        <a:lnSpc>
                          <a:spcPct val="95000"/>
                        </a:lnSpc>
                        <a:spcBef>
                          <a:spcPts val="0"/>
                        </a:spcBef>
                        <a:spcAft>
                          <a:spcPts val="600"/>
                        </a:spcAft>
                        <a:tabLst>
                          <a:tab pos="182880" algn="l"/>
                        </a:tabLst>
                      </a:pPr>
                      <a:r>
                        <a:rPr lang="en-PH" sz="1800" spc="-5">
                          <a:effectLst/>
                        </a:rPr>
                        <a:t>Used Cars Dataset</a:t>
                      </a:r>
                      <a:endParaRPr lang="en-US" sz="1800" spc="-5">
                        <a:effectLst/>
                        <a:latin typeface="Times New Roman" panose="02020603050405020304" pitchFamily="18" charset="0"/>
                        <a:ea typeface="MS Mincho" panose="02020609040205080304" pitchFamily="49" charset="-128"/>
                        <a:cs typeface="Times New Roman" panose="02020603050405020304" pitchFamily="18" charset="0"/>
                      </a:endParaRPr>
                    </a:p>
                  </a:txBody>
                  <a:tcPr marL="48488" marR="48488" marT="0" marB="0"/>
                </a:tc>
                <a:tc>
                  <a:txBody>
                    <a:bodyPr/>
                    <a:lstStyle/>
                    <a:p>
                      <a:pPr marL="0" marR="0" indent="0" algn="l">
                        <a:spcBef>
                          <a:spcPts val="0"/>
                        </a:spcBef>
                        <a:spcAft>
                          <a:spcPts val="600"/>
                        </a:spcAft>
                      </a:pPr>
                      <a:r>
                        <a:rPr lang="en-PH" sz="1800" spc="-5">
                          <a:effectLst/>
                        </a:rPr>
                        <a:t>Dataset with some used cars details</a:t>
                      </a:r>
                      <a:endParaRPr lang="en-US" sz="1800" b="1" i="1">
                        <a:effectLst/>
                        <a:latin typeface="Calibri" panose="020F0502020204030204" pitchFamily="34" charset="0"/>
                        <a:ea typeface="Calibri" panose="020F0502020204030204" pitchFamily="34" charset="0"/>
                        <a:cs typeface="Times New Roman" panose="02020603050405020304" pitchFamily="18" charset="0"/>
                      </a:endParaRPr>
                    </a:p>
                  </a:txBody>
                  <a:tcPr marL="48488" marR="48488" marT="0" marB="0"/>
                </a:tc>
                <a:extLst>
                  <a:ext uri="{0D108BD9-81ED-4DB2-BD59-A6C34878D82A}">
                    <a16:rowId xmlns:a16="http://schemas.microsoft.com/office/drawing/2014/main" val="3741367266"/>
                  </a:ext>
                </a:extLst>
              </a:tr>
              <a:tr h="211097">
                <a:tc>
                  <a:txBody>
                    <a:bodyPr/>
                    <a:lstStyle/>
                    <a:p>
                      <a:pPr marL="0" marR="0" indent="0" algn="l">
                        <a:lnSpc>
                          <a:spcPct val="95000"/>
                        </a:lnSpc>
                        <a:spcBef>
                          <a:spcPts val="0"/>
                        </a:spcBef>
                        <a:spcAft>
                          <a:spcPts val="600"/>
                        </a:spcAft>
                        <a:tabLst>
                          <a:tab pos="182880" algn="l"/>
                        </a:tabLst>
                      </a:pPr>
                      <a:r>
                        <a:rPr lang="en-PH" sz="1800" spc="-5">
                          <a:effectLst/>
                        </a:rPr>
                        <a:t>Cars spare parts Data</a:t>
                      </a:r>
                      <a:endParaRPr lang="en-US" sz="1800" spc="-5">
                        <a:effectLst/>
                        <a:latin typeface="Times New Roman" panose="02020603050405020304" pitchFamily="18" charset="0"/>
                        <a:ea typeface="MS Mincho" panose="02020609040205080304" pitchFamily="49" charset="-128"/>
                        <a:cs typeface="Times New Roman" panose="02020603050405020304" pitchFamily="18" charset="0"/>
                      </a:endParaRPr>
                    </a:p>
                  </a:txBody>
                  <a:tcPr marL="48488" marR="48488" marT="0" marB="0"/>
                </a:tc>
                <a:tc>
                  <a:txBody>
                    <a:bodyPr/>
                    <a:lstStyle/>
                    <a:p>
                      <a:pPr marL="0" marR="0" indent="0" algn="l">
                        <a:spcBef>
                          <a:spcPts val="0"/>
                        </a:spcBef>
                        <a:spcAft>
                          <a:spcPts val="600"/>
                        </a:spcAft>
                      </a:pPr>
                      <a:r>
                        <a:rPr lang="en-PH" sz="1800" spc="-5" dirty="0">
                          <a:effectLst/>
                        </a:rPr>
                        <a:t>Details of car spare parts changed</a:t>
                      </a:r>
                      <a:endParaRPr lang="en-US" sz="1800" b="1" i="1" dirty="0">
                        <a:effectLst/>
                        <a:latin typeface="Calibri" panose="020F0502020204030204" pitchFamily="34" charset="0"/>
                        <a:ea typeface="Calibri" panose="020F0502020204030204" pitchFamily="34" charset="0"/>
                        <a:cs typeface="Times New Roman" panose="02020603050405020304" pitchFamily="18" charset="0"/>
                      </a:endParaRPr>
                    </a:p>
                  </a:txBody>
                  <a:tcPr marL="48488" marR="48488" marT="0" marB="0"/>
                </a:tc>
                <a:extLst>
                  <a:ext uri="{0D108BD9-81ED-4DB2-BD59-A6C34878D82A}">
                    <a16:rowId xmlns:a16="http://schemas.microsoft.com/office/drawing/2014/main" val="952292908"/>
                  </a:ext>
                </a:extLst>
              </a:tr>
            </a:tbl>
          </a:graphicData>
        </a:graphic>
      </p:graphicFrame>
    </p:spTree>
    <p:extLst>
      <p:ext uri="{BB962C8B-B14F-4D97-AF65-F5344CB8AC3E}">
        <p14:creationId xmlns:p14="http://schemas.microsoft.com/office/powerpoint/2010/main" val="1766203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8" name="Google Shape;88;p14"/>
          <p:cNvSpPr txBox="1">
            <a:spLocks noGrp="1"/>
          </p:cNvSpPr>
          <p:nvPr>
            <p:ph type="title"/>
          </p:nvPr>
        </p:nvSpPr>
        <p:spPr>
          <a:xfrm>
            <a:off x="609600" y="614976"/>
            <a:ext cx="10972800" cy="802661"/>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2400"/>
              <a:buFont typeface="Arial"/>
              <a:buNone/>
            </a:pPr>
            <a:r>
              <a:rPr lang="en-US" sz="2400" dirty="0"/>
              <a:t>Algorithms Used</a:t>
            </a:r>
            <a:endParaRPr sz="2400" dirty="0"/>
          </a:p>
        </p:txBody>
      </p:sp>
      <p:graphicFrame>
        <p:nvGraphicFramePr>
          <p:cNvPr id="4" name="Table 3">
            <a:extLst>
              <a:ext uri="{FF2B5EF4-FFF2-40B4-BE49-F238E27FC236}">
                <a16:creationId xmlns:a16="http://schemas.microsoft.com/office/drawing/2014/main" id="{E4994BC8-2815-B917-E2D1-E59FFE571C60}"/>
              </a:ext>
            </a:extLst>
          </p:cNvPr>
          <p:cNvGraphicFramePr>
            <a:graphicFrameLocks noGrp="1"/>
          </p:cNvGraphicFramePr>
          <p:nvPr>
            <p:extLst>
              <p:ext uri="{D42A27DB-BD31-4B8C-83A1-F6EECF244321}">
                <p14:modId xmlns:p14="http://schemas.microsoft.com/office/powerpoint/2010/main" val="812067439"/>
              </p:ext>
            </p:extLst>
          </p:nvPr>
        </p:nvGraphicFramePr>
        <p:xfrm>
          <a:off x="1915045" y="2074651"/>
          <a:ext cx="8361909" cy="2708698"/>
        </p:xfrm>
        <a:graphic>
          <a:graphicData uri="http://schemas.openxmlformats.org/drawingml/2006/table">
            <a:tbl>
              <a:tblPr firstRow="1" firstCol="1" bandRow="1">
                <a:tableStyleId>{4CF040E4-9980-4E2B-961A-5F4862535BD2}</a:tableStyleId>
              </a:tblPr>
              <a:tblGrid>
                <a:gridCol w="2650173">
                  <a:extLst>
                    <a:ext uri="{9D8B030D-6E8A-4147-A177-3AD203B41FA5}">
                      <a16:colId xmlns:a16="http://schemas.microsoft.com/office/drawing/2014/main" val="2123722284"/>
                    </a:ext>
                  </a:extLst>
                </a:gridCol>
                <a:gridCol w="4117023">
                  <a:extLst>
                    <a:ext uri="{9D8B030D-6E8A-4147-A177-3AD203B41FA5}">
                      <a16:colId xmlns:a16="http://schemas.microsoft.com/office/drawing/2014/main" val="527135791"/>
                    </a:ext>
                  </a:extLst>
                </a:gridCol>
                <a:gridCol w="1594713">
                  <a:extLst>
                    <a:ext uri="{9D8B030D-6E8A-4147-A177-3AD203B41FA5}">
                      <a16:colId xmlns:a16="http://schemas.microsoft.com/office/drawing/2014/main" val="2129664254"/>
                    </a:ext>
                  </a:extLst>
                </a:gridCol>
              </a:tblGrid>
              <a:tr h="154434">
                <a:tc>
                  <a:txBody>
                    <a:bodyPr/>
                    <a:lstStyle/>
                    <a:p>
                      <a:pPr marL="0" marR="0" algn="l">
                        <a:spcBef>
                          <a:spcPts val="0"/>
                        </a:spcBef>
                        <a:spcAft>
                          <a:spcPts val="0"/>
                        </a:spcAft>
                      </a:pPr>
                      <a:r>
                        <a:rPr lang="en-PH" sz="1600">
                          <a:effectLst/>
                        </a:rPr>
                        <a:t>Model Name</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spcBef>
                          <a:spcPts val="0"/>
                        </a:spcBef>
                        <a:spcAft>
                          <a:spcPts val="0"/>
                        </a:spcAft>
                      </a:pPr>
                      <a:r>
                        <a:rPr lang="en-PH" sz="1600" dirty="0">
                          <a:effectLst/>
                        </a:rPr>
                        <a:t>Accuracy</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spcBef>
                          <a:spcPts val="0"/>
                        </a:spcBef>
                        <a:spcAft>
                          <a:spcPts val="0"/>
                        </a:spcAft>
                      </a:pPr>
                      <a:r>
                        <a:rPr lang="en-PH" sz="1600" dirty="0">
                          <a:effectLst/>
                        </a:rPr>
                        <a:t>Result</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466708288"/>
                  </a:ext>
                </a:extLst>
              </a:tr>
              <a:tr h="753895">
                <a:tc>
                  <a:txBody>
                    <a:bodyPr/>
                    <a:lstStyle/>
                    <a:p>
                      <a:pPr marL="0" marR="0" algn="l">
                        <a:spcBef>
                          <a:spcPts val="0"/>
                        </a:spcBef>
                        <a:spcAft>
                          <a:spcPts val="0"/>
                        </a:spcAft>
                      </a:pPr>
                      <a:r>
                        <a:rPr lang="en-PH" sz="1600" dirty="0" err="1">
                          <a:effectLst/>
                        </a:rPr>
                        <a:t>XGBRegressor</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fontAlgn="base" latinLnBrk="1">
                        <a:lnSpc>
                          <a:spcPts val="1455"/>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PH" sz="1600">
                          <a:effectLst/>
                        </a:rPr>
                        <a:t>Mean Squared Error: 0.5039888125580769</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spcBef>
                          <a:spcPts val="0"/>
                        </a:spcBef>
                        <a:spcAft>
                          <a:spcPts val="0"/>
                        </a:spcAft>
                      </a:pPr>
                      <a:r>
                        <a:rPr lang="en-PH" sz="1600" dirty="0">
                          <a:effectLst/>
                        </a:rPr>
                        <a:t>Depends on context</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157107997"/>
                  </a:ext>
                </a:extLst>
              </a:tr>
              <a:tr h="308868">
                <a:tc>
                  <a:txBody>
                    <a:bodyPr/>
                    <a:lstStyle/>
                    <a:p>
                      <a:pPr marL="0" marR="0" algn="l">
                        <a:spcBef>
                          <a:spcPts val="0"/>
                        </a:spcBef>
                        <a:spcAft>
                          <a:spcPts val="0"/>
                        </a:spcAft>
                      </a:pPr>
                      <a:r>
                        <a:rPr lang="en-PH" sz="1600" dirty="0">
                          <a:effectLst/>
                        </a:rPr>
                        <a:t>Random Forest Classifier</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fontAlgn="base" latinLnBrk="1">
                        <a:lnSpc>
                          <a:spcPts val="1455"/>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PH" sz="1600" dirty="0">
                          <a:effectLst/>
                        </a:rPr>
                        <a:t>100.00%</a:t>
                      </a:r>
                      <a:r>
                        <a:rPr lang="en-US" sz="1600" dirty="0">
                          <a:effectLst/>
                        </a:rPr>
                        <a:t> </a:t>
                      </a:r>
                      <a:r>
                        <a:rPr lang="en-PH" sz="1600" dirty="0">
                          <a:effectLst/>
                        </a:rPr>
                        <a:t> </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spcBef>
                          <a:spcPts val="0"/>
                        </a:spcBef>
                        <a:spcAft>
                          <a:spcPts val="0"/>
                        </a:spcAft>
                      </a:pPr>
                      <a:r>
                        <a:rPr lang="en-PH" sz="1600">
                          <a:effectLst/>
                        </a:rPr>
                        <a:t>Overfitted</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739947562"/>
                  </a:ext>
                </a:extLst>
              </a:tr>
              <a:tr h="849387">
                <a:tc>
                  <a:txBody>
                    <a:bodyPr/>
                    <a:lstStyle/>
                    <a:p>
                      <a:pPr marL="0" marR="0" algn="l">
                        <a:spcBef>
                          <a:spcPts val="0"/>
                        </a:spcBef>
                        <a:spcAft>
                          <a:spcPts val="0"/>
                        </a:spcAft>
                      </a:pPr>
                      <a:r>
                        <a:rPr lang="en-PH" sz="1600">
                          <a:effectLst/>
                        </a:rPr>
                        <a:t>Linear Regression</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spcBef>
                          <a:spcPts val="0"/>
                        </a:spcBef>
                        <a:spcAft>
                          <a:spcPts val="0"/>
                        </a:spcAft>
                      </a:pPr>
                      <a:r>
                        <a:rPr lang="en-PH" sz="1600">
                          <a:effectLst/>
                        </a:rPr>
                        <a:t>R-squared (R2): 0.0625986760112035</a:t>
                      </a:r>
                      <a:r>
                        <a:rPr lang="en-US" sz="1600">
                          <a:effectLst/>
                        </a:rPr>
                        <a:t> </a:t>
                      </a:r>
                      <a:r>
                        <a:rPr lang="en-PH" sz="1600">
                          <a:effectLst/>
                        </a:rPr>
                        <a:t> </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spcBef>
                          <a:spcPts val="0"/>
                        </a:spcBef>
                        <a:spcAft>
                          <a:spcPts val="0"/>
                        </a:spcAft>
                      </a:pPr>
                      <a:r>
                        <a:rPr lang="en-PH" sz="1600">
                          <a:effectLst/>
                        </a:rPr>
                        <a:t>Depends on context</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561266"/>
                  </a:ext>
                </a:extLst>
              </a:tr>
              <a:tr h="308868">
                <a:tc>
                  <a:txBody>
                    <a:bodyPr/>
                    <a:lstStyle/>
                    <a:p>
                      <a:pPr marL="0" marR="0" algn="l">
                        <a:spcBef>
                          <a:spcPts val="0"/>
                        </a:spcBef>
                        <a:spcAft>
                          <a:spcPts val="0"/>
                        </a:spcAft>
                      </a:pPr>
                      <a:r>
                        <a:rPr lang="en-PH" sz="1600">
                          <a:effectLst/>
                        </a:rPr>
                        <a:t>Vector Machine (SVM)</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PH" sz="1600">
                          <a:effectLst/>
                        </a:rPr>
                        <a:t>96.19%</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spcBef>
                          <a:spcPts val="0"/>
                        </a:spcBef>
                        <a:spcAft>
                          <a:spcPts val="0"/>
                        </a:spcAft>
                      </a:pPr>
                      <a:r>
                        <a:rPr lang="en-PH" sz="1600">
                          <a:effectLst/>
                        </a:rPr>
                        <a:t>Recommended</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36505651"/>
                  </a:ext>
                </a:extLst>
              </a:tr>
              <a:tr h="169877">
                <a:tc>
                  <a:txBody>
                    <a:bodyPr/>
                    <a:lstStyle/>
                    <a:p>
                      <a:pPr marL="0" marR="0" algn="l">
                        <a:spcBef>
                          <a:spcPts val="0"/>
                        </a:spcBef>
                        <a:spcAft>
                          <a:spcPts val="0"/>
                        </a:spcAft>
                      </a:pPr>
                      <a:r>
                        <a:rPr lang="en-PH" sz="1600" dirty="0">
                          <a:effectLst/>
                        </a:rPr>
                        <a:t>Logistic Regression</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PH" sz="1600" dirty="0">
                          <a:effectLst/>
                        </a:rPr>
                        <a:t>95.96%</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spcBef>
                          <a:spcPts val="0"/>
                        </a:spcBef>
                        <a:spcAft>
                          <a:spcPts val="0"/>
                        </a:spcAft>
                      </a:pPr>
                      <a:r>
                        <a:rPr lang="en-PH" sz="1600" dirty="0">
                          <a:effectLst/>
                        </a:rPr>
                        <a:t>Recommended</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536902065"/>
                  </a:ext>
                </a:extLst>
              </a:tr>
            </a:tbl>
          </a:graphicData>
        </a:graphic>
      </p:graphicFrame>
    </p:spTree>
    <p:extLst>
      <p:ext uri="{BB962C8B-B14F-4D97-AF65-F5344CB8AC3E}">
        <p14:creationId xmlns:p14="http://schemas.microsoft.com/office/powerpoint/2010/main" val="38536821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4"/>
          <p:cNvSpPr txBox="1">
            <a:spLocks noGrp="1"/>
          </p:cNvSpPr>
          <p:nvPr>
            <p:ph type="body" idx="1"/>
          </p:nvPr>
        </p:nvSpPr>
        <p:spPr>
          <a:xfrm>
            <a:off x="609600" y="1322408"/>
            <a:ext cx="10972800" cy="1601767"/>
          </a:xfrm>
          <a:prstGeom prst="rect">
            <a:avLst/>
          </a:prstGeom>
          <a:noFill/>
          <a:ln>
            <a:noFill/>
          </a:ln>
        </p:spPr>
        <p:txBody>
          <a:bodyPr spcFirstLastPara="1" wrap="square" lIns="91425" tIns="91425" rIns="91425" bIns="91425" anchor="t" anchorCtr="0">
            <a:noAutofit/>
          </a:bodyPr>
          <a:lstStyle/>
          <a:p>
            <a:pPr algn="just"/>
            <a:r>
              <a:rPr lang="en-US" sz="2400" dirty="0">
                <a:solidFill>
                  <a:schemeClr val="tx1"/>
                </a:solidFill>
              </a:rPr>
              <a:t>Fault Prediction</a:t>
            </a:r>
          </a:p>
          <a:p>
            <a:pPr algn="just"/>
            <a:r>
              <a:rPr lang="en-US" sz="2400" dirty="0">
                <a:solidFill>
                  <a:schemeClr val="tx1"/>
                </a:solidFill>
              </a:rPr>
              <a:t>Parts Reliability</a:t>
            </a:r>
          </a:p>
          <a:p>
            <a:pPr algn="just"/>
            <a:r>
              <a:rPr lang="en-US" sz="2400" dirty="0">
                <a:solidFill>
                  <a:schemeClr val="tx1"/>
                </a:solidFill>
              </a:rPr>
              <a:t>Maintenance</a:t>
            </a:r>
          </a:p>
          <a:p>
            <a:pPr algn="just"/>
            <a:r>
              <a:rPr lang="en-US" sz="2400" dirty="0">
                <a:solidFill>
                  <a:schemeClr val="tx1"/>
                </a:solidFill>
              </a:rPr>
              <a:t>Predicting Price</a:t>
            </a:r>
          </a:p>
          <a:p>
            <a:pPr marL="38100" indent="0" algn="just">
              <a:buNone/>
            </a:pPr>
            <a:endParaRPr lang="en-US" sz="2400" dirty="0">
              <a:solidFill>
                <a:schemeClr val="tx1"/>
              </a:solidFill>
            </a:endParaRPr>
          </a:p>
        </p:txBody>
      </p:sp>
      <p:sp>
        <p:nvSpPr>
          <p:cNvPr id="88" name="Google Shape;88;p14"/>
          <p:cNvSpPr txBox="1">
            <a:spLocks noGrp="1"/>
          </p:cNvSpPr>
          <p:nvPr>
            <p:ph type="title"/>
          </p:nvPr>
        </p:nvSpPr>
        <p:spPr>
          <a:xfrm>
            <a:off x="609600" y="614976"/>
            <a:ext cx="10972800" cy="802661"/>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2400"/>
              <a:buFont typeface="Arial"/>
              <a:buNone/>
            </a:pPr>
            <a:r>
              <a:rPr lang="en-US" sz="2400" dirty="0"/>
              <a:t>Research Gap</a:t>
            </a:r>
            <a:endParaRPr sz="2400" dirty="0"/>
          </a:p>
        </p:txBody>
      </p:sp>
      <p:sp>
        <p:nvSpPr>
          <p:cNvPr id="5" name="Google Shape;88;p14">
            <a:extLst>
              <a:ext uri="{FF2B5EF4-FFF2-40B4-BE49-F238E27FC236}">
                <a16:creationId xmlns:a16="http://schemas.microsoft.com/office/drawing/2014/main" id="{42F6212A-02B3-F6B2-C444-A75FE8361328}"/>
              </a:ext>
            </a:extLst>
          </p:cNvPr>
          <p:cNvSpPr txBox="1">
            <a:spLocks/>
          </p:cNvSpPr>
          <p:nvPr/>
        </p:nvSpPr>
        <p:spPr>
          <a:xfrm>
            <a:off x="609600" y="3131165"/>
            <a:ext cx="10972800" cy="802661"/>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Arial"/>
              <a:buNone/>
              <a:defRPr sz="3600" b="1" i="0" u="none" strike="noStrike" cap="none">
                <a:solidFill>
                  <a:srgbClr val="0070C0"/>
                </a:solidFill>
                <a:latin typeface="Arial"/>
                <a:ea typeface="Arial"/>
                <a:cs typeface="Arial"/>
                <a:sym typeface="Arial"/>
              </a:defRPr>
            </a:lvl1pPr>
            <a:lvl2pPr marR="0" lvl="1" algn="l" rtl="0">
              <a:lnSpc>
                <a:spcPct val="100000"/>
              </a:lnSpc>
              <a:spcBef>
                <a:spcPts val="0"/>
              </a:spcBef>
              <a:spcAft>
                <a:spcPts val="0"/>
              </a:spcAft>
              <a:buClr>
                <a:schemeClr val="dk1"/>
              </a:buClr>
              <a:buSzPts val="1800"/>
              <a:buFont typeface="Arial"/>
              <a:buNone/>
              <a:defRPr sz="3600" b="1"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1800"/>
              <a:buFont typeface="Arial"/>
              <a:buNone/>
              <a:defRPr sz="3600" b="1"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1800"/>
              <a:buFont typeface="Arial"/>
              <a:buNone/>
              <a:defRPr sz="3600" b="1"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1800"/>
              <a:buFont typeface="Arial"/>
              <a:buNone/>
              <a:defRPr sz="3600" b="1"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1800"/>
              <a:buFont typeface="Arial"/>
              <a:buNone/>
              <a:defRPr sz="3600" b="1"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1800"/>
              <a:buFont typeface="Arial"/>
              <a:buNone/>
              <a:defRPr sz="3600" b="1"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1800"/>
              <a:buFont typeface="Arial"/>
              <a:buNone/>
              <a:defRPr sz="3600" b="1"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1800"/>
              <a:buFont typeface="Arial"/>
              <a:buNone/>
              <a:defRPr sz="3600" b="1" i="0" u="none" strike="noStrike" cap="none">
                <a:solidFill>
                  <a:schemeClr val="dk1"/>
                </a:solidFill>
                <a:latin typeface="Arial"/>
                <a:ea typeface="Arial"/>
                <a:cs typeface="Arial"/>
                <a:sym typeface="Arial"/>
              </a:defRPr>
            </a:lvl9pPr>
          </a:lstStyle>
          <a:p>
            <a:pPr>
              <a:buSzPts val="2400"/>
            </a:pPr>
            <a:r>
              <a:rPr lang="en-US" sz="2400" dirty="0"/>
              <a:t>Dataset Used:</a:t>
            </a:r>
          </a:p>
        </p:txBody>
      </p:sp>
      <p:sp>
        <p:nvSpPr>
          <p:cNvPr id="6" name="Google Shape;87;p14">
            <a:extLst>
              <a:ext uri="{FF2B5EF4-FFF2-40B4-BE49-F238E27FC236}">
                <a16:creationId xmlns:a16="http://schemas.microsoft.com/office/drawing/2014/main" id="{E2A6421B-FE56-1DE6-360D-0D44E9AFCF9E}"/>
              </a:ext>
            </a:extLst>
          </p:cNvPr>
          <p:cNvSpPr txBox="1">
            <a:spLocks/>
          </p:cNvSpPr>
          <p:nvPr/>
        </p:nvSpPr>
        <p:spPr>
          <a:xfrm>
            <a:off x="609600" y="3933826"/>
            <a:ext cx="10972800" cy="160176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19100" algn="l" rtl="0">
              <a:lnSpc>
                <a:spcPct val="100000"/>
              </a:lnSpc>
              <a:spcBef>
                <a:spcPts val="600"/>
              </a:spcBef>
              <a:spcAft>
                <a:spcPts val="0"/>
              </a:spcAft>
              <a:buClr>
                <a:srgbClr val="0066CC"/>
              </a:buClr>
              <a:buSzPts val="3000"/>
              <a:buFont typeface="Noto Sans Symbols"/>
              <a:buChar char="▪"/>
              <a:defRPr sz="3000" b="0" i="0" u="none" strike="noStrike" cap="none">
                <a:solidFill>
                  <a:srgbClr val="0070C0"/>
                </a:solidFill>
                <a:latin typeface="Arial"/>
                <a:ea typeface="Arial"/>
                <a:cs typeface="Arial"/>
                <a:sym typeface="Arial"/>
              </a:defRPr>
            </a:lvl1pPr>
            <a:lvl2pPr marL="914400" marR="0" lvl="1" indent="-381000" algn="l" rtl="0">
              <a:lnSpc>
                <a:spcPct val="100000"/>
              </a:lnSpc>
              <a:spcBef>
                <a:spcPts val="480"/>
              </a:spcBef>
              <a:spcAft>
                <a:spcPts val="0"/>
              </a:spcAft>
              <a:buClr>
                <a:srgbClr val="0066CC"/>
              </a:buClr>
              <a:buSzPts val="2400"/>
              <a:buFont typeface="Noto Sans Symbols"/>
              <a:buChar char="▪"/>
              <a:defRPr sz="2400" b="0" i="0" u="none" strike="noStrike" cap="none">
                <a:solidFill>
                  <a:srgbClr val="0070C0"/>
                </a:solidFill>
                <a:latin typeface="Arial"/>
                <a:ea typeface="Arial"/>
                <a:cs typeface="Arial"/>
                <a:sym typeface="Arial"/>
              </a:defRPr>
            </a:lvl2pPr>
            <a:lvl3pPr marL="1371600" marR="0" lvl="2" indent="-381000" algn="l" rtl="0">
              <a:lnSpc>
                <a:spcPct val="100000"/>
              </a:lnSpc>
              <a:spcBef>
                <a:spcPts val="480"/>
              </a:spcBef>
              <a:spcAft>
                <a:spcPts val="0"/>
              </a:spcAft>
              <a:buClr>
                <a:srgbClr val="0066CC"/>
              </a:buClr>
              <a:buSzPts val="2400"/>
              <a:buFont typeface="Noto Sans Symbols"/>
              <a:buChar char="▪"/>
              <a:defRPr sz="2400" b="0" i="0" u="none" strike="noStrike" cap="none">
                <a:solidFill>
                  <a:srgbClr val="0070C0"/>
                </a:solidFill>
                <a:latin typeface="Arial"/>
                <a:ea typeface="Arial"/>
                <a:cs typeface="Arial"/>
                <a:sym typeface="Arial"/>
              </a:defRPr>
            </a:lvl3pPr>
            <a:lvl4pPr marL="1828800" marR="0" lvl="3" indent="-342900" algn="l" rtl="0">
              <a:lnSpc>
                <a:spcPct val="100000"/>
              </a:lnSpc>
              <a:spcBef>
                <a:spcPts val="360"/>
              </a:spcBef>
              <a:spcAft>
                <a:spcPts val="0"/>
              </a:spcAft>
              <a:buClr>
                <a:srgbClr val="0066CC"/>
              </a:buClr>
              <a:buSzPts val="1800"/>
              <a:buFont typeface="Noto Sans Symbols"/>
              <a:buChar char="▪"/>
              <a:defRPr sz="1800" b="0" i="0" u="none" strike="noStrike" cap="none">
                <a:solidFill>
                  <a:srgbClr val="0070C0"/>
                </a:solidFill>
                <a:latin typeface="Arial"/>
                <a:ea typeface="Arial"/>
                <a:cs typeface="Arial"/>
                <a:sym typeface="Arial"/>
              </a:defRPr>
            </a:lvl4pPr>
            <a:lvl5pPr marL="2286000" marR="0" lvl="4" indent="-342900" algn="l" rtl="0">
              <a:lnSpc>
                <a:spcPct val="100000"/>
              </a:lnSpc>
              <a:spcBef>
                <a:spcPts val="360"/>
              </a:spcBef>
              <a:spcAft>
                <a:spcPts val="0"/>
              </a:spcAft>
              <a:buClr>
                <a:srgbClr val="0066CC"/>
              </a:buClr>
              <a:buSzPts val="1800"/>
              <a:buFont typeface="Noto Sans Symbols"/>
              <a:buChar char="▪"/>
              <a:defRPr sz="1800" b="0" i="0" u="none" strike="noStrike" cap="none">
                <a:solidFill>
                  <a:srgbClr val="0070C0"/>
                </a:solidFill>
                <a:latin typeface="Arial"/>
                <a:ea typeface="Arial"/>
                <a:cs typeface="Arial"/>
                <a:sym typeface="Arial"/>
              </a:defRPr>
            </a:lvl5pPr>
            <a:lvl6pPr marL="2743200" marR="0" lvl="5" indent="-228600" algn="l" rtl="0">
              <a:lnSpc>
                <a:spcPct val="100000"/>
              </a:lnSpc>
              <a:spcBef>
                <a:spcPts val="36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6pPr>
            <a:lvl7pPr marL="3200400" marR="0" lvl="6" indent="-228600" algn="l" rtl="0">
              <a:lnSpc>
                <a:spcPct val="100000"/>
              </a:lnSpc>
              <a:spcBef>
                <a:spcPts val="36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7pPr>
            <a:lvl8pPr marL="3657600" marR="0" lvl="7" indent="-228600" algn="l" rtl="0">
              <a:lnSpc>
                <a:spcPct val="100000"/>
              </a:lnSpc>
              <a:spcBef>
                <a:spcPts val="36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8pPr>
            <a:lvl9pPr marL="4114800" marR="0" lvl="8" indent="-228600" algn="l" rtl="0">
              <a:lnSpc>
                <a:spcPct val="100000"/>
              </a:lnSpc>
              <a:spcBef>
                <a:spcPts val="36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9pPr>
          </a:lstStyle>
          <a:p>
            <a:pPr algn="just"/>
            <a:r>
              <a:rPr lang="en-US" sz="2400" dirty="0">
                <a:solidFill>
                  <a:schemeClr val="tx1"/>
                </a:solidFill>
              </a:rPr>
              <a:t>Used Cars Dataset</a:t>
            </a:r>
          </a:p>
          <a:p>
            <a:pPr algn="just"/>
            <a:r>
              <a:rPr lang="en-US" sz="2400" dirty="0">
                <a:solidFill>
                  <a:schemeClr val="tx1"/>
                </a:solidFill>
              </a:rPr>
              <a:t>Car Prices Dataset</a:t>
            </a:r>
          </a:p>
          <a:p>
            <a:pPr algn="just"/>
            <a:r>
              <a:rPr lang="en-US" sz="2400" dirty="0">
                <a:solidFill>
                  <a:schemeClr val="tx1"/>
                </a:solidFill>
              </a:rPr>
              <a:t>Car Spare Parts Dataset</a:t>
            </a:r>
          </a:p>
        </p:txBody>
      </p:sp>
    </p:spTree>
    <p:extLst>
      <p:ext uri="{BB962C8B-B14F-4D97-AF65-F5344CB8AC3E}">
        <p14:creationId xmlns:p14="http://schemas.microsoft.com/office/powerpoint/2010/main" val="26794894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6"/>
          <p:cNvSpPr txBox="1">
            <a:spLocks noGrp="1"/>
          </p:cNvSpPr>
          <p:nvPr>
            <p:ph type="body" idx="1"/>
          </p:nvPr>
        </p:nvSpPr>
        <p:spPr>
          <a:xfrm>
            <a:off x="609600" y="1495450"/>
            <a:ext cx="10972800" cy="4747574"/>
          </a:xfrm>
          <a:prstGeom prst="rect">
            <a:avLst/>
          </a:prstGeom>
          <a:noFill/>
          <a:ln>
            <a:noFill/>
          </a:ln>
        </p:spPr>
        <p:txBody>
          <a:bodyPr spcFirstLastPara="1" wrap="square" lIns="91425" tIns="91425" rIns="91425" bIns="91425" anchor="t" anchorCtr="0">
            <a:noAutofit/>
          </a:bodyPr>
          <a:lstStyle/>
          <a:p>
            <a:pPr marL="533400" indent="-342900" algn="just">
              <a:spcBef>
                <a:spcPts val="0"/>
              </a:spcBef>
            </a:pPr>
            <a:r>
              <a:rPr lang="en-US" sz="24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After comparing all the models and it’s accuracy I came to a conclusion that t</a:t>
            </a:r>
            <a:r>
              <a:rPr lang="en-US" sz="2400" dirty="0">
                <a:solidFill>
                  <a:schemeClr val="tx1"/>
                </a:solidFill>
                <a:latin typeface="Times New Roman" panose="02020603050405020304" pitchFamily="18" charset="0"/>
                <a:cs typeface="Times New Roman" panose="02020603050405020304" pitchFamily="18" charset="0"/>
              </a:rPr>
              <a:t>he combination of machine learning algorithms such as </a:t>
            </a:r>
            <a:r>
              <a:rPr lang="en-US" sz="2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Random Forest Classifier, Linear Regression, Logistic Regression</a:t>
            </a:r>
            <a:r>
              <a:rPr lang="en-US" sz="24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 SVM gives good solution. </a:t>
            </a:r>
          </a:p>
          <a:p>
            <a:pPr marL="533400" indent="-342900" algn="just">
              <a:spcBef>
                <a:spcPts val="0"/>
              </a:spcBef>
            </a:pPr>
            <a:r>
              <a:rPr lang="en-US" sz="2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The final m</a:t>
            </a:r>
            <a:r>
              <a:rPr lang="en-US" sz="24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odel predicts whether the car gets fault or not.</a:t>
            </a:r>
          </a:p>
          <a:p>
            <a:pPr marL="533400" indent="-342900" algn="just">
              <a:spcBef>
                <a:spcPts val="0"/>
              </a:spcBef>
            </a:pPr>
            <a:r>
              <a:rPr lang="en-US" sz="24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I have made the model which works by giving inputs by users, which helps in predicting the fault of new cars given by the user in the dataset.</a:t>
            </a:r>
          </a:p>
          <a:p>
            <a:pPr marL="533400" indent="-342900" algn="just">
              <a:spcBef>
                <a:spcPts val="0"/>
              </a:spcBef>
            </a:pPr>
            <a:r>
              <a:rPr lang="en-US" sz="24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Inputs mentioned here denotes features or column names of the dataset.</a:t>
            </a:r>
          </a:p>
          <a:p>
            <a:pPr marL="533400" indent="-342900" algn="just">
              <a:spcBef>
                <a:spcPts val="0"/>
              </a:spcBef>
            </a:pPr>
            <a:r>
              <a:rPr lang="en-US" sz="24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In this model the inputs are oil filter, engine oil, washer plug drain, dust filter, wheel alignment and balancing, air filter, fuel filter, spark plug, brake fluid, brake and clutch oil, transmission fluid, brake pads, clutch, coolant.</a:t>
            </a:r>
          </a:p>
          <a:p>
            <a:pPr marL="533400" indent="-342900" algn="just">
              <a:spcBef>
                <a:spcPts val="0"/>
              </a:spcBef>
            </a:pPr>
            <a:r>
              <a:rPr lang="en-US" sz="24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After finding the fault of the given car this project is also capable for predicting the selling price of the car.	</a:t>
            </a:r>
          </a:p>
          <a:p>
            <a:pPr marL="533400" indent="-342900" algn="just">
              <a:spcBef>
                <a:spcPts val="0"/>
              </a:spcBef>
            </a:pPr>
            <a:endParaRPr lang="en-US" sz="24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100" name="Google Shape;100;p16"/>
          <p:cNvSpPr txBox="1">
            <a:spLocks noGrp="1"/>
          </p:cNvSpPr>
          <p:nvPr>
            <p:ph type="title"/>
          </p:nvPr>
        </p:nvSpPr>
        <p:spPr>
          <a:xfrm>
            <a:off x="609600" y="614976"/>
            <a:ext cx="10972800" cy="802661"/>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2400"/>
              <a:buFont typeface="Arial"/>
              <a:buNone/>
            </a:pPr>
            <a:r>
              <a:rPr lang="en-US" sz="2400" dirty="0"/>
              <a:t>Conclusion</a:t>
            </a:r>
            <a:endParaRPr sz="2400" dirty="0"/>
          </a:p>
        </p:txBody>
      </p:sp>
    </p:spTree>
    <p:extLst>
      <p:ext uri="{BB962C8B-B14F-4D97-AF65-F5344CB8AC3E}">
        <p14:creationId xmlns:p14="http://schemas.microsoft.com/office/powerpoint/2010/main" val="1458331386"/>
      </p:ext>
    </p:extLst>
  </p:cSld>
  <p:clrMapOvr>
    <a:masterClrMapping/>
  </p:clrMapOvr>
</p:sld>
</file>

<file path=ppt/theme/theme1.xml><?xml version="1.0" encoding="utf-8"?>
<a:theme xmlns:a="http://schemas.openxmlformats.org/drawingml/2006/main" name="CU19">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1552</TotalTime>
  <Words>6790</Words>
  <Application>Microsoft Office PowerPoint</Application>
  <PresentationFormat>Widescreen</PresentationFormat>
  <Paragraphs>456</Paragraphs>
  <Slides>30</Slides>
  <Notes>30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Arial</vt:lpstr>
      <vt:lpstr>Calibri</vt:lpstr>
      <vt:lpstr>Georgia</vt:lpstr>
      <vt:lpstr>Lora</vt:lpstr>
      <vt:lpstr>Noto Sans Symbols</vt:lpstr>
      <vt:lpstr>Times New Roman</vt:lpstr>
      <vt:lpstr>CU19</vt:lpstr>
      <vt:lpstr>PowerPoint Presentation</vt:lpstr>
      <vt:lpstr>Introduction</vt:lpstr>
      <vt:lpstr>Objective:</vt:lpstr>
      <vt:lpstr>Problem Statement</vt:lpstr>
      <vt:lpstr>Research Objective:</vt:lpstr>
      <vt:lpstr>Datasets Involved</vt:lpstr>
      <vt:lpstr>Algorithms Used</vt:lpstr>
      <vt:lpstr>Research Gap</vt:lpstr>
      <vt:lpstr>Conclusion</vt:lpstr>
      <vt:lpstr>Conclusion</vt:lpstr>
      <vt:lpstr>PowerPoint Presentation</vt:lpstr>
      <vt:lpstr>Literature Review</vt:lpstr>
      <vt:lpstr>Literature Review</vt:lpstr>
      <vt:lpstr>Literature Review</vt:lpstr>
      <vt:lpstr>Literature Review</vt:lpstr>
      <vt:lpstr>Literature Review</vt:lpstr>
      <vt:lpstr>Literature Review</vt:lpstr>
      <vt:lpstr>Literature Review</vt:lpstr>
      <vt:lpstr>Literature Review</vt:lpstr>
      <vt:lpstr>Literature Review</vt:lpstr>
      <vt:lpstr>Literature Review</vt:lpstr>
      <vt:lpstr>Literature Review</vt:lpstr>
      <vt:lpstr>Literature Review</vt:lpstr>
      <vt:lpstr>Literature Review</vt:lpstr>
      <vt:lpstr>Literature Review</vt:lpstr>
      <vt:lpstr>Literature Review</vt:lpstr>
      <vt:lpstr>Literature Review</vt:lpstr>
      <vt:lpstr>Literature Review</vt:lpstr>
      <vt:lpstr>Literature Review</vt:lpstr>
      <vt:lpstr>Literature Review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CHARAN</dc:creator>
  <cp:lastModifiedBy>Charan N</cp:lastModifiedBy>
  <cp:revision>34</cp:revision>
  <dcterms:modified xsi:type="dcterms:W3CDTF">2023-09-22T11:05:59Z</dcterms:modified>
</cp:coreProperties>
</file>