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5" r:id="rId4"/>
    <p:sldId id="266"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BADED-5355-4102-8CDC-CFDC67D1E77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32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83351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407710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336979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BADED-5355-4102-8CDC-CFDC67D1E77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68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85380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79411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349592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31568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B525D4-7FA1-45F0-8928-6B8902F4165B}" type="datetimeFigureOut">
              <a:rPr lang="en-US" smtClean="0"/>
              <a:t>4/1/2024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3BADED-5355-4102-8CDC-CFDC67D1E775}" type="slidenum">
              <a:rPr lang="en-US" smtClean="0"/>
              <a:t>‹#›</a:t>
            </a:fld>
            <a:endParaRPr lang="en-US" dirty="0"/>
          </a:p>
        </p:txBody>
      </p:sp>
    </p:spTree>
    <p:extLst>
      <p:ext uri="{BB962C8B-B14F-4D97-AF65-F5344CB8AC3E}">
        <p14:creationId xmlns:p14="http://schemas.microsoft.com/office/powerpoint/2010/main" val="59598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525D4-7FA1-45F0-8928-6B8902F4165B}" type="datetimeFigureOut">
              <a:rPr lang="en-US" smtClean="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3BADED-5355-4102-8CDC-CFDC67D1E775}" type="slidenum">
              <a:rPr lang="en-US" smtClean="0"/>
              <a:t>‹#›</a:t>
            </a:fld>
            <a:endParaRPr lang="en-US" dirty="0"/>
          </a:p>
        </p:txBody>
      </p:sp>
    </p:spTree>
    <p:extLst>
      <p:ext uri="{BB962C8B-B14F-4D97-AF65-F5344CB8AC3E}">
        <p14:creationId xmlns:p14="http://schemas.microsoft.com/office/powerpoint/2010/main" val="209667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B525D4-7FA1-45F0-8928-6B8902F4165B}" type="datetimeFigureOut">
              <a:rPr lang="en-US" smtClean="0"/>
              <a:t>4/1/2024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3BADED-5355-4102-8CDC-CFDC67D1E77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052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2ADBA1-26A7-901B-5F6E-05E3D0F6E41A}"/>
              </a:ext>
            </a:extLst>
          </p:cNvPr>
          <p:cNvSpPr>
            <a:spLocks noGrp="1"/>
          </p:cNvSpPr>
          <p:nvPr>
            <p:ph type="title"/>
          </p:nvPr>
        </p:nvSpPr>
        <p:spPr>
          <a:xfrm>
            <a:off x="-46947" y="2023834"/>
            <a:ext cx="12285894" cy="2810332"/>
          </a:xfrm>
        </p:spPr>
        <p:txBody>
          <a:bodyPr>
            <a:noAutofit/>
          </a:bodyPr>
          <a:lstStyle/>
          <a:p>
            <a:pPr algn="ctr">
              <a:lnSpc>
                <a:spcPct val="107000"/>
              </a:lnSpc>
              <a:spcBef>
                <a:spcPts val="0"/>
              </a:spcBef>
              <a:spcAft>
                <a:spcPts val="800"/>
              </a:spcAft>
            </a:pP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Charan N </a:t>
            </a:r>
            <a:b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Visualizations Using Excel</a:t>
            </a:r>
            <a:br>
              <a:rPr lang="en-US" sz="3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Telecom Churn Dataset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58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116439-E894-197E-EC9D-8F87962B7EDB}"/>
              </a:ext>
            </a:extLst>
          </p:cNvPr>
          <p:cNvSpPr txBox="1"/>
          <p:nvPr/>
        </p:nvSpPr>
        <p:spPr>
          <a:xfrm>
            <a:off x="8316165" y="3997351"/>
            <a:ext cx="3274732" cy="923330"/>
          </a:xfrm>
          <a:prstGeom prst="rect">
            <a:avLst/>
          </a:prstGeom>
          <a:noFill/>
        </p:spPr>
        <p:txBody>
          <a:bodyPr wrap="square" rtlCol="0">
            <a:spAutoFit/>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the total number of people churn or not. 5147 doesn’t churn and 1864 churned.</a:t>
            </a:r>
            <a:endParaRPr lang="en-US" sz="1600" dirty="0"/>
          </a:p>
        </p:txBody>
      </p:sp>
      <p:pic>
        <p:nvPicPr>
          <p:cNvPr id="4" name="Picture 3">
            <a:extLst>
              <a:ext uri="{FF2B5EF4-FFF2-40B4-BE49-F238E27FC236}">
                <a16:creationId xmlns:a16="http://schemas.microsoft.com/office/drawing/2014/main" id="{9B9A8D0E-747B-504A-C1C4-E2B6180AC84B}"/>
              </a:ext>
            </a:extLst>
          </p:cNvPr>
          <p:cNvPicPr>
            <a:picLocks noChangeAspect="1"/>
          </p:cNvPicPr>
          <p:nvPr/>
        </p:nvPicPr>
        <p:blipFill rotWithShape="1">
          <a:blip r:embed="rId2">
            <a:extLst>
              <a:ext uri="{28A0092B-C50C-407E-A947-70E740481C1C}">
                <a14:useLocalDpi xmlns:a14="http://schemas.microsoft.com/office/drawing/2010/main" val="0"/>
              </a:ext>
            </a:extLst>
          </a:blip>
          <a:srcRect b="8864"/>
          <a:stretch/>
        </p:blipFill>
        <p:spPr>
          <a:xfrm>
            <a:off x="361571" y="2259107"/>
            <a:ext cx="7372172" cy="3406588"/>
          </a:xfrm>
          <a:prstGeom prst="rect">
            <a:avLst/>
          </a:prstGeom>
        </p:spPr>
      </p:pic>
      <p:sp>
        <p:nvSpPr>
          <p:cNvPr id="7" name="Title 6">
            <a:extLst>
              <a:ext uri="{FF2B5EF4-FFF2-40B4-BE49-F238E27FC236}">
                <a16:creationId xmlns:a16="http://schemas.microsoft.com/office/drawing/2014/main" id="{1FD1BCC5-DE04-7DB7-10BF-331C778DD63F}"/>
              </a:ext>
            </a:extLst>
          </p:cNvPr>
          <p:cNvSpPr>
            <a:spLocks noGrp="1"/>
          </p:cNvSpPr>
          <p:nvPr>
            <p:ph type="title"/>
          </p:nvPr>
        </p:nvSpPr>
        <p:spPr>
          <a:xfrm>
            <a:off x="228600" y="247055"/>
            <a:ext cx="11734800" cy="1450757"/>
          </a:xfrm>
        </p:spPr>
        <p:txBody>
          <a:bodyPr>
            <a:noAutofit/>
          </a:bodyPr>
          <a:lstStyle/>
          <a:p>
            <a:pPr algn="ct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Whether Senior Citizen Churn Or Not? Can This Telecom Company Suggested To People Belong To Senior Citizen Category?</a:t>
            </a:r>
            <a:endParaRPr lang="en-US" sz="3200" dirty="0">
              <a:solidFill>
                <a:schemeClr val="tx1"/>
              </a:solidFill>
            </a:endParaRPr>
          </a:p>
        </p:txBody>
      </p:sp>
      <p:graphicFrame>
        <p:nvGraphicFramePr>
          <p:cNvPr id="11" name="Table 10">
            <a:extLst>
              <a:ext uri="{FF2B5EF4-FFF2-40B4-BE49-F238E27FC236}">
                <a16:creationId xmlns:a16="http://schemas.microsoft.com/office/drawing/2014/main" id="{A547F323-A73B-0F4C-DB07-F19A52DD547A}"/>
              </a:ext>
            </a:extLst>
          </p:cNvPr>
          <p:cNvGraphicFramePr>
            <a:graphicFrameLocks noGrp="1"/>
          </p:cNvGraphicFramePr>
          <p:nvPr>
            <p:extLst>
              <p:ext uri="{D42A27DB-BD31-4B8C-83A1-F6EECF244321}">
                <p14:modId xmlns:p14="http://schemas.microsoft.com/office/powerpoint/2010/main" val="475570908"/>
              </p:ext>
            </p:extLst>
          </p:nvPr>
        </p:nvGraphicFramePr>
        <p:xfrm>
          <a:off x="8316165" y="2628215"/>
          <a:ext cx="3274732" cy="1126852"/>
        </p:xfrm>
        <a:graphic>
          <a:graphicData uri="http://schemas.openxmlformats.org/drawingml/2006/table">
            <a:tbl>
              <a:tblPr/>
              <a:tblGrid>
                <a:gridCol w="1317643">
                  <a:extLst>
                    <a:ext uri="{9D8B030D-6E8A-4147-A177-3AD203B41FA5}">
                      <a16:colId xmlns:a16="http://schemas.microsoft.com/office/drawing/2014/main" val="2478142984"/>
                    </a:ext>
                  </a:extLst>
                </a:gridCol>
                <a:gridCol w="1957089">
                  <a:extLst>
                    <a:ext uri="{9D8B030D-6E8A-4147-A177-3AD203B41FA5}">
                      <a16:colId xmlns:a16="http://schemas.microsoft.com/office/drawing/2014/main" val="3132816433"/>
                    </a:ext>
                  </a:extLst>
                </a:gridCol>
              </a:tblGrid>
              <a:tr h="281713">
                <a:tc>
                  <a:txBody>
                    <a:bodyPr/>
                    <a:lstStyle/>
                    <a:p>
                      <a:pPr algn="l" fontAlgn="b"/>
                      <a:r>
                        <a:rPr lang="en-US" sz="16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Count of customerID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40181822"/>
                  </a:ext>
                </a:extLst>
              </a:tr>
              <a:tr h="281713">
                <a:tc>
                  <a:txBody>
                    <a:bodyPr/>
                    <a:lstStyle/>
                    <a:p>
                      <a:pPr algn="l" fontAlgn="b"/>
                      <a:r>
                        <a:rPr lang="en-US" sz="16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5147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958947557"/>
                  </a:ext>
                </a:extLst>
              </a:tr>
              <a:tr h="281713">
                <a:tc>
                  <a:txBody>
                    <a:bodyPr/>
                    <a:lstStyle/>
                    <a:p>
                      <a:pPr algn="l" fontAlgn="b"/>
                      <a:r>
                        <a:rPr lang="en-US" sz="16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1864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28978967"/>
                  </a:ext>
                </a:extLst>
              </a:tr>
              <a:tr h="281713">
                <a:tc>
                  <a:txBody>
                    <a:bodyPr/>
                    <a:lstStyle/>
                    <a:p>
                      <a:pPr algn="l" fontAlgn="b"/>
                      <a:r>
                        <a:rPr lang="en-US" sz="1600" b="1" i="0" u="none" strike="noStrike" dirty="0">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600" b="1" i="0" u="none" strike="noStrike" dirty="0">
                          <a:solidFill>
                            <a:srgbClr val="000000"/>
                          </a:solidFill>
                          <a:effectLst/>
                          <a:latin typeface="Calibri" panose="020F0502020204030204" pitchFamily="34" charset="0"/>
                        </a:rPr>
                        <a:t>7011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663732346"/>
                  </a:ext>
                </a:extLst>
              </a:tr>
            </a:tbl>
          </a:graphicData>
        </a:graphic>
      </p:graphicFrame>
    </p:spTree>
    <p:extLst>
      <p:ext uri="{BB962C8B-B14F-4D97-AF65-F5344CB8AC3E}">
        <p14:creationId xmlns:p14="http://schemas.microsoft.com/office/powerpoint/2010/main" val="69178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116439-E894-197E-EC9D-8F87962B7EDB}"/>
              </a:ext>
            </a:extLst>
          </p:cNvPr>
          <p:cNvSpPr txBox="1"/>
          <p:nvPr/>
        </p:nvSpPr>
        <p:spPr>
          <a:xfrm>
            <a:off x="8166846" y="3771576"/>
            <a:ext cx="3563470" cy="1857368"/>
          </a:xfrm>
          <a:prstGeom prst="rect">
            <a:avLst/>
          </a:prstGeom>
          <a:noFill/>
        </p:spPr>
        <p:txBody>
          <a:bodyPr wrap="square" rtlCol="0">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1138, 663 does not churn and 475 senior citizens churned. This shows that this telecom company is good for senior citizens and it is suggestable for senior citizens. </a:t>
            </a:r>
          </a:p>
        </p:txBody>
      </p:sp>
      <p:pic>
        <p:nvPicPr>
          <p:cNvPr id="4" name="Picture 3">
            <a:extLst>
              <a:ext uri="{FF2B5EF4-FFF2-40B4-BE49-F238E27FC236}">
                <a16:creationId xmlns:a16="http://schemas.microsoft.com/office/drawing/2014/main" id="{9B9A8D0E-747B-504A-C1C4-E2B6180AC8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6725" y="2338739"/>
            <a:ext cx="6896860" cy="3496921"/>
          </a:xfrm>
          <a:prstGeom prst="rect">
            <a:avLst/>
          </a:prstGeom>
        </p:spPr>
      </p:pic>
      <p:sp>
        <p:nvSpPr>
          <p:cNvPr id="7" name="Title 6">
            <a:extLst>
              <a:ext uri="{FF2B5EF4-FFF2-40B4-BE49-F238E27FC236}">
                <a16:creationId xmlns:a16="http://schemas.microsoft.com/office/drawing/2014/main" id="{1FD1BCC5-DE04-7DB7-10BF-331C778DD63F}"/>
              </a:ext>
            </a:extLst>
          </p:cNvPr>
          <p:cNvSpPr>
            <a:spLocks noGrp="1"/>
          </p:cNvSpPr>
          <p:nvPr>
            <p:ph type="title"/>
          </p:nvPr>
        </p:nvSpPr>
        <p:spPr>
          <a:xfrm>
            <a:off x="228600" y="247055"/>
            <a:ext cx="11734800" cy="1450757"/>
          </a:xfrm>
        </p:spPr>
        <p:txBody>
          <a:bodyPr>
            <a:noAutofit/>
          </a:bodyPr>
          <a:lstStyle/>
          <a:p>
            <a:pPr algn="ct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Whether Senior Citizen Churn Or Not? Can This Telecom Company Suggested To People Belong To Senior Citizen Category?</a:t>
            </a:r>
            <a:endParaRPr lang="en-US" sz="3200" dirty="0">
              <a:solidFill>
                <a:schemeClr val="tx1"/>
              </a:solidFill>
            </a:endParaRPr>
          </a:p>
        </p:txBody>
      </p:sp>
      <p:graphicFrame>
        <p:nvGraphicFramePr>
          <p:cNvPr id="2" name="Table 1">
            <a:extLst>
              <a:ext uri="{FF2B5EF4-FFF2-40B4-BE49-F238E27FC236}">
                <a16:creationId xmlns:a16="http://schemas.microsoft.com/office/drawing/2014/main" id="{F0972D27-CD3A-B111-582A-1FBA22DA4137}"/>
              </a:ext>
            </a:extLst>
          </p:cNvPr>
          <p:cNvGraphicFramePr>
            <a:graphicFrameLocks noGrp="1"/>
          </p:cNvGraphicFramePr>
          <p:nvPr>
            <p:extLst>
              <p:ext uri="{D42A27DB-BD31-4B8C-83A1-F6EECF244321}">
                <p14:modId xmlns:p14="http://schemas.microsoft.com/office/powerpoint/2010/main" val="60812576"/>
              </p:ext>
            </p:extLst>
          </p:nvPr>
        </p:nvGraphicFramePr>
        <p:xfrm>
          <a:off x="8528703" y="2227840"/>
          <a:ext cx="3120931" cy="1323440"/>
        </p:xfrm>
        <a:graphic>
          <a:graphicData uri="http://schemas.openxmlformats.org/drawingml/2006/table">
            <a:tbl>
              <a:tblPr/>
              <a:tblGrid>
                <a:gridCol w="1263234">
                  <a:extLst>
                    <a:ext uri="{9D8B030D-6E8A-4147-A177-3AD203B41FA5}">
                      <a16:colId xmlns:a16="http://schemas.microsoft.com/office/drawing/2014/main" val="4276034746"/>
                    </a:ext>
                  </a:extLst>
                </a:gridCol>
                <a:gridCol w="1857697">
                  <a:extLst>
                    <a:ext uri="{9D8B030D-6E8A-4147-A177-3AD203B41FA5}">
                      <a16:colId xmlns:a16="http://schemas.microsoft.com/office/drawing/2014/main" val="2331460570"/>
                    </a:ext>
                  </a:extLst>
                </a:gridCol>
              </a:tblGrid>
              <a:tr h="330860">
                <a:tc>
                  <a:txBody>
                    <a:bodyPr/>
                    <a:lstStyle/>
                    <a:p>
                      <a:pPr algn="l" fontAlgn="b"/>
                      <a:r>
                        <a:rPr lang="en-US" sz="16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Sum of SeniorCitizen</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43557055"/>
                  </a:ext>
                </a:extLst>
              </a:tr>
              <a:tr h="330860">
                <a:tc>
                  <a:txBody>
                    <a:bodyPr/>
                    <a:lstStyle/>
                    <a:p>
                      <a:pPr algn="l" fontAlgn="b"/>
                      <a:r>
                        <a:rPr lang="en-US" sz="16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663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440338940"/>
                  </a:ext>
                </a:extLst>
              </a:tr>
              <a:tr h="330860">
                <a:tc>
                  <a:txBody>
                    <a:bodyPr/>
                    <a:lstStyle/>
                    <a:p>
                      <a:pPr algn="l" fontAlgn="b"/>
                      <a:r>
                        <a:rPr lang="en-US" sz="1600" b="0" i="0" u="none" strike="noStrike" dirty="0">
                          <a:solidFill>
                            <a:srgbClr val="000000"/>
                          </a:solidFill>
                          <a:effectLst/>
                          <a:latin typeface="Calibri" panose="020F0502020204030204" pitchFamily="34" charset="0"/>
                        </a:rPr>
                        <a:t>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475</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997546008"/>
                  </a:ext>
                </a:extLst>
              </a:tr>
              <a:tr h="330860">
                <a:tc>
                  <a:txBody>
                    <a:bodyPr/>
                    <a:lstStyle/>
                    <a:p>
                      <a:pPr algn="l" fontAlgn="b"/>
                      <a:r>
                        <a:rPr lang="en-US" sz="16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600" b="1" i="0" u="none" strike="noStrike" dirty="0">
                          <a:solidFill>
                            <a:srgbClr val="000000"/>
                          </a:solidFill>
                          <a:effectLst/>
                          <a:latin typeface="Calibri" panose="020F0502020204030204" pitchFamily="34" charset="0"/>
                        </a:rPr>
                        <a:t>1138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217416199"/>
                  </a:ext>
                </a:extLst>
              </a:tr>
            </a:tbl>
          </a:graphicData>
        </a:graphic>
      </p:graphicFrame>
    </p:spTree>
    <p:extLst>
      <p:ext uri="{BB962C8B-B14F-4D97-AF65-F5344CB8AC3E}">
        <p14:creationId xmlns:p14="http://schemas.microsoft.com/office/powerpoint/2010/main" val="177180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116439-E894-197E-EC9D-8F87962B7EDB}"/>
              </a:ext>
            </a:extLst>
          </p:cNvPr>
          <p:cNvSpPr txBox="1"/>
          <p:nvPr/>
        </p:nvSpPr>
        <p:spPr>
          <a:xfrm>
            <a:off x="6535271" y="3771576"/>
            <a:ext cx="5428129" cy="2450094"/>
          </a:xfrm>
          <a:prstGeom prst="rect">
            <a:avLst/>
          </a:prstGeom>
          <a:noFill/>
        </p:spPr>
        <p:txBody>
          <a:bodyPr wrap="square" rtlCol="0">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7011 people, 2358 people uses electronic cheque, which is the highest. So the telecom company can increase the efficiency in using the electronic cheques payment mode which helps the customers to pay their bills more efficiently, or in other side, the telecom company can advertise more to use automated billing system using credits cards as only 1517 people uses their credit card. </a:t>
            </a:r>
          </a:p>
        </p:txBody>
      </p:sp>
      <p:sp>
        <p:nvSpPr>
          <p:cNvPr id="7" name="Title 6">
            <a:extLst>
              <a:ext uri="{FF2B5EF4-FFF2-40B4-BE49-F238E27FC236}">
                <a16:creationId xmlns:a16="http://schemas.microsoft.com/office/drawing/2014/main" id="{1FD1BCC5-DE04-7DB7-10BF-331C778DD63F}"/>
              </a:ext>
            </a:extLst>
          </p:cNvPr>
          <p:cNvSpPr>
            <a:spLocks noGrp="1"/>
          </p:cNvSpPr>
          <p:nvPr>
            <p:ph type="title"/>
          </p:nvPr>
        </p:nvSpPr>
        <p:spPr>
          <a:xfrm>
            <a:off x="228600" y="247055"/>
            <a:ext cx="11734800" cy="1450757"/>
          </a:xfrm>
        </p:spPr>
        <p:txBody>
          <a:bodyPr>
            <a:noAutofit/>
          </a:bodyPr>
          <a:lstStyle/>
          <a:p>
            <a:pPr marR="0" lvl="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2.What payment methods customers use to pay their bills and how can the business improve using this?</a:t>
            </a:r>
          </a:p>
        </p:txBody>
      </p:sp>
      <p:pic>
        <p:nvPicPr>
          <p:cNvPr id="5" name="Picture 4">
            <a:extLst>
              <a:ext uri="{FF2B5EF4-FFF2-40B4-BE49-F238E27FC236}">
                <a16:creationId xmlns:a16="http://schemas.microsoft.com/office/drawing/2014/main" id="{72C474E1-8A2A-B643-57AA-32531355A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5318"/>
            <a:ext cx="6627669" cy="3645475"/>
          </a:xfrm>
          <a:prstGeom prst="rect">
            <a:avLst/>
          </a:prstGeom>
        </p:spPr>
      </p:pic>
      <p:graphicFrame>
        <p:nvGraphicFramePr>
          <p:cNvPr id="6" name="Table 5">
            <a:extLst>
              <a:ext uri="{FF2B5EF4-FFF2-40B4-BE49-F238E27FC236}">
                <a16:creationId xmlns:a16="http://schemas.microsoft.com/office/drawing/2014/main" id="{808C577F-0C52-BB31-0594-960889AD58F6}"/>
              </a:ext>
            </a:extLst>
          </p:cNvPr>
          <p:cNvGraphicFramePr>
            <a:graphicFrameLocks noGrp="1"/>
          </p:cNvGraphicFramePr>
          <p:nvPr>
            <p:extLst>
              <p:ext uri="{D42A27DB-BD31-4B8C-83A1-F6EECF244321}">
                <p14:modId xmlns:p14="http://schemas.microsoft.com/office/powerpoint/2010/main" val="2676382755"/>
              </p:ext>
            </p:extLst>
          </p:nvPr>
        </p:nvGraphicFramePr>
        <p:xfrm>
          <a:off x="7786173" y="2018976"/>
          <a:ext cx="2926323" cy="1752600"/>
        </p:xfrm>
        <a:graphic>
          <a:graphicData uri="http://schemas.openxmlformats.org/drawingml/2006/table">
            <a:tbl>
              <a:tblPr/>
              <a:tblGrid>
                <a:gridCol w="1193417">
                  <a:extLst>
                    <a:ext uri="{9D8B030D-6E8A-4147-A177-3AD203B41FA5}">
                      <a16:colId xmlns:a16="http://schemas.microsoft.com/office/drawing/2014/main" val="2618942706"/>
                    </a:ext>
                  </a:extLst>
                </a:gridCol>
                <a:gridCol w="1732906">
                  <a:extLst>
                    <a:ext uri="{9D8B030D-6E8A-4147-A177-3AD203B41FA5}">
                      <a16:colId xmlns:a16="http://schemas.microsoft.com/office/drawing/2014/main" val="177270627"/>
                    </a:ext>
                  </a:extLst>
                </a:gridCol>
              </a:tblGrid>
              <a:tr h="182880">
                <a:tc>
                  <a:txBody>
                    <a:bodyPr/>
                    <a:lstStyle/>
                    <a:p>
                      <a:pPr algn="l" fontAlgn="b"/>
                      <a:r>
                        <a:rPr lang="en-US" sz="16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Count of customerID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45631731"/>
                  </a:ext>
                </a:extLst>
              </a:tr>
              <a:tr h="182880">
                <a:tc>
                  <a:txBody>
                    <a:bodyPr/>
                    <a:lstStyle/>
                    <a:p>
                      <a:pPr algn="l" fontAlgn="b"/>
                      <a:r>
                        <a:rPr lang="en-US" sz="16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1537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120244734"/>
                  </a:ext>
                </a:extLst>
              </a:tr>
              <a:tr h="182880">
                <a:tc>
                  <a:txBody>
                    <a:bodyPr/>
                    <a:lstStyle/>
                    <a:p>
                      <a:pPr algn="l" fontAlgn="b"/>
                      <a:r>
                        <a:rPr lang="en-US" sz="16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1517</a:t>
                      </a:r>
                    </a:p>
                  </a:txBody>
                  <a:tcPr marL="7620" marR="7620" marT="7620" marB="0" anchor="b">
                    <a:lnL>
                      <a:noFill/>
                    </a:lnL>
                    <a:lnR>
                      <a:noFill/>
                    </a:lnR>
                    <a:lnT>
                      <a:noFill/>
                    </a:lnT>
                    <a:lnB>
                      <a:noFill/>
                    </a:lnB>
                  </a:tcPr>
                </a:tc>
                <a:extLst>
                  <a:ext uri="{0D108BD9-81ED-4DB2-BD59-A6C34878D82A}">
                    <a16:rowId xmlns:a16="http://schemas.microsoft.com/office/drawing/2014/main" val="1189617235"/>
                  </a:ext>
                </a:extLst>
              </a:tr>
              <a:tr h="182880">
                <a:tc>
                  <a:txBody>
                    <a:bodyPr/>
                    <a:lstStyle/>
                    <a:p>
                      <a:pPr algn="l" fontAlgn="b"/>
                      <a:r>
                        <a:rPr lang="en-US" sz="16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2358</a:t>
                      </a:r>
                    </a:p>
                  </a:txBody>
                  <a:tcPr marL="7620" marR="7620" marT="7620" marB="0" anchor="b">
                    <a:lnL>
                      <a:noFill/>
                    </a:lnL>
                    <a:lnR>
                      <a:noFill/>
                    </a:lnR>
                    <a:lnT>
                      <a:noFill/>
                    </a:lnT>
                    <a:lnB>
                      <a:noFill/>
                    </a:lnB>
                  </a:tcPr>
                </a:tc>
                <a:extLst>
                  <a:ext uri="{0D108BD9-81ED-4DB2-BD59-A6C34878D82A}">
                    <a16:rowId xmlns:a16="http://schemas.microsoft.com/office/drawing/2014/main" val="2490116200"/>
                  </a:ext>
                </a:extLst>
              </a:tr>
              <a:tr h="182880">
                <a:tc>
                  <a:txBody>
                    <a:bodyPr/>
                    <a:lstStyle/>
                    <a:p>
                      <a:pPr algn="l" fontAlgn="b"/>
                      <a:r>
                        <a:rPr lang="en-US" sz="16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1599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47013868"/>
                  </a:ext>
                </a:extLst>
              </a:tr>
              <a:tr h="182880">
                <a:tc>
                  <a:txBody>
                    <a:bodyPr/>
                    <a:lstStyle/>
                    <a:p>
                      <a:pPr algn="l" fontAlgn="b"/>
                      <a:r>
                        <a:rPr lang="en-US" sz="16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600" b="1" i="0" u="none" strike="noStrike" dirty="0">
                          <a:solidFill>
                            <a:srgbClr val="000000"/>
                          </a:solidFill>
                          <a:effectLst/>
                          <a:latin typeface="Calibri" panose="020F0502020204030204" pitchFamily="34" charset="0"/>
                        </a:rPr>
                        <a:t>7011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785280379"/>
                  </a:ext>
                </a:extLst>
              </a:tr>
            </a:tbl>
          </a:graphicData>
        </a:graphic>
      </p:graphicFrame>
    </p:spTree>
    <p:extLst>
      <p:ext uri="{BB962C8B-B14F-4D97-AF65-F5344CB8AC3E}">
        <p14:creationId xmlns:p14="http://schemas.microsoft.com/office/powerpoint/2010/main" val="399208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D1BCC5-DE04-7DB7-10BF-331C778DD63F}"/>
              </a:ext>
            </a:extLst>
          </p:cNvPr>
          <p:cNvSpPr>
            <a:spLocks noGrp="1"/>
          </p:cNvSpPr>
          <p:nvPr>
            <p:ph type="title"/>
          </p:nvPr>
        </p:nvSpPr>
        <p:spPr>
          <a:xfrm>
            <a:off x="228600" y="247055"/>
            <a:ext cx="11734800" cy="1450757"/>
          </a:xfrm>
        </p:spPr>
        <p:txBody>
          <a:bodyPr>
            <a:noAutofit/>
          </a:bodyPr>
          <a:lstStyle/>
          <a:p>
            <a:pPr marR="0" lvl="0">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3.</a:t>
            </a:r>
            <a:r>
              <a:rPr lang="en-US" sz="3200" dirty="0">
                <a:effectLst/>
                <a:latin typeface="Calibri" panose="020F0502020204030204" pitchFamily="34" charset="0"/>
                <a:ea typeface="Calibri" panose="020F0502020204030204" pitchFamily="34" charset="0"/>
                <a:cs typeface="Times New Roman" panose="02020603050405020304" pitchFamily="18" charset="0"/>
              </a:rPr>
              <a:t>The additional technical support of this telecom company is working good or bad and how it is related to churn of the customers?</a:t>
            </a:r>
          </a:p>
        </p:txBody>
      </p:sp>
      <p:graphicFrame>
        <p:nvGraphicFramePr>
          <p:cNvPr id="2" name="Table 1">
            <a:extLst>
              <a:ext uri="{FF2B5EF4-FFF2-40B4-BE49-F238E27FC236}">
                <a16:creationId xmlns:a16="http://schemas.microsoft.com/office/drawing/2014/main" id="{93DCC5CE-6AA0-5971-3BC2-8D863E08603D}"/>
              </a:ext>
            </a:extLst>
          </p:cNvPr>
          <p:cNvGraphicFramePr>
            <a:graphicFrameLocks noGrp="1"/>
          </p:cNvGraphicFramePr>
          <p:nvPr>
            <p:extLst>
              <p:ext uri="{D42A27DB-BD31-4B8C-83A1-F6EECF244321}">
                <p14:modId xmlns:p14="http://schemas.microsoft.com/office/powerpoint/2010/main" val="2947694002"/>
              </p:ext>
            </p:extLst>
          </p:nvPr>
        </p:nvGraphicFramePr>
        <p:xfrm>
          <a:off x="7643112" y="2149288"/>
          <a:ext cx="3212446" cy="1257300"/>
        </p:xfrm>
        <a:graphic>
          <a:graphicData uri="http://schemas.openxmlformats.org/drawingml/2006/table">
            <a:tbl>
              <a:tblPr/>
              <a:tblGrid>
                <a:gridCol w="1292582">
                  <a:extLst>
                    <a:ext uri="{9D8B030D-6E8A-4147-A177-3AD203B41FA5}">
                      <a16:colId xmlns:a16="http://schemas.microsoft.com/office/drawing/2014/main" val="1351099882"/>
                    </a:ext>
                  </a:extLst>
                </a:gridCol>
                <a:gridCol w="1919864">
                  <a:extLst>
                    <a:ext uri="{9D8B030D-6E8A-4147-A177-3AD203B41FA5}">
                      <a16:colId xmlns:a16="http://schemas.microsoft.com/office/drawing/2014/main" val="2875304385"/>
                    </a:ext>
                  </a:extLst>
                </a:gridCol>
              </a:tblGrid>
              <a:tr h="182880">
                <a:tc>
                  <a:txBody>
                    <a:bodyPr/>
                    <a:lstStyle/>
                    <a:p>
                      <a:pPr algn="l" fontAlgn="b"/>
                      <a:r>
                        <a:rPr lang="en-US" sz="16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Count of customerID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59245076"/>
                  </a:ext>
                </a:extLst>
              </a:tr>
              <a:tr h="182880">
                <a:tc>
                  <a:txBody>
                    <a:bodyPr/>
                    <a:lstStyle/>
                    <a:p>
                      <a:pPr algn="l" fontAlgn="b"/>
                      <a:r>
                        <a:rPr lang="en-US" sz="1600" b="0" i="0" u="none" strike="noStrike">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3461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934513129"/>
                  </a:ext>
                </a:extLst>
              </a:tr>
              <a:tr h="182880">
                <a:tc>
                  <a:txBody>
                    <a:bodyPr/>
                    <a:lstStyle/>
                    <a:p>
                      <a:pPr algn="l" fontAlgn="b"/>
                      <a:r>
                        <a:rPr lang="en-US" sz="16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2034</a:t>
                      </a:r>
                    </a:p>
                  </a:txBody>
                  <a:tcPr marL="7620" marR="7620" marT="7620" marB="0" anchor="b">
                    <a:lnL>
                      <a:noFill/>
                    </a:lnL>
                    <a:lnR>
                      <a:noFill/>
                    </a:lnR>
                    <a:lnT>
                      <a:noFill/>
                    </a:lnT>
                    <a:lnB>
                      <a:noFill/>
                    </a:lnB>
                  </a:tcPr>
                </a:tc>
                <a:extLst>
                  <a:ext uri="{0D108BD9-81ED-4DB2-BD59-A6C34878D82A}">
                    <a16:rowId xmlns:a16="http://schemas.microsoft.com/office/drawing/2014/main" val="1532960037"/>
                  </a:ext>
                </a:extLst>
              </a:tr>
              <a:tr h="182880">
                <a:tc>
                  <a:txBody>
                    <a:bodyPr/>
                    <a:lstStyle/>
                    <a:p>
                      <a:pPr algn="l" fontAlgn="b"/>
                      <a:r>
                        <a:rPr lang="en-US" sz="16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1516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39547704"/>
                  </a:ext>
                </a:extLst>
              </a:tr>
              <a:tr h="182880">
                <a:tc>
                  <a:txBody>
                    <a:bodyPr/>
                    <a:lstStyle/>
                    <a:p>
                      <a:pPr algn="l" fontAlgn="b"/>
                      <a:r>
                        <a:rPr lang="en-US" sz="16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600" b="1" i="0" u="none" strike="noStrike" dirty="0">
                          <a:solidFill>
                            <a:srgbClr val="000000"/>
                          </a:solidFill>
                          <a:effectLst/>
                          <a:latin typeface="Calibri" panose="020F0502020204030204" pitchFamily="34" charset="0"/>
                        </a:rPr>
                        <a:t>7011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362182588"/>
                  </a:ext>
                </a:extLst>
              </a:tr>
            </a:tbl>
          </a:graphicData>
        </a:graphic>
      </p:graphicFrame>
      <p:pic>
        <p:nvPicPr>
          <p:cNvPr id="4" name="Picture 3">
            <a:extLst>
              <a:ext uri="{FF2B5EF4-FFF2-40B4-BE49-F238E27FC236}">
                <a16:creationId xmlns:a16="http://schemas.microsoft.com/office/drawing/2014/main" id="{10469542-80C6-3668-12E7-0D95BEE22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82" y="2047361"/>
            <a:ext cx="5952575" cy="3582474"/>
          </a:xfrm>
          <a:prstGeom prst="rect">
            <a:avLst/>
          </a:prstGeom>
        </p:spPr>
      </p:pic>
      <p:sp>
        <p:nvSpPr>
          <p:cNvPr id="10" name="TextBox 9">
            <a:extLst>
              <a:ext uri="{FF2B5EF4-FFF2-40B4-BE49-F238E27FC236}">
                <a16:creationId xmlns:a16="http://schemas.microsoft.com/office/drawing/2014/main" id="{614E5378-7EDE-CAEA-E3B0-AB071FC29D37}"/>
              </a:ext>
            </a:extLst>
          </p:cNvPr>
          <p:cNvSpPr txBox="1"/>
          <p:nvPr/>
        </p:nvSpPr>
        <p:spPr>
          <a:xfrm>
            <a:off x="6535271" y="3771576"/>
            <a:ext cx="5428129" cy="1264642"/>
          </a:xfrm>
          <a:prstGeom prst="rect">
            <a:avLst/>
          </a:prstGeom>
          <a:noFill/>
        </p:spPr>
        <p:txBody>
          <a:bodyPr wrap="square" rtlCol="0">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 line chart, it clearly says most people doesn’t opted for additional technical support. 3461 people doesn’t want an additional technical support and 2034 people needed it. </a:t>
            </a:r>
          </a:p>
        </p:txBody>
      </p:sp>
    </p:spTree>
    <p:extLst>
      <p:ext uri="{BB962C8B-B14F-4D97-AF65-F5344CB8AC3E}">
        <p14:creationId xmlns:p14="http://schemas.microsoft.com/office/powerpoint/2010/main" val="260376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D1BCC5-DE04-7DB7-10BF-331C778DD63F}"/>
              </a:ext>
            </a:extLst>
          </p:cNvPr>
          <p:cNvSpPr>
            <a:spLocks noGrp="1"/>
          </p:cNvSpPr>
          <p:nvPr>
            <p:ph type="title"/>
          </p:nvPr>
        </p:nvSpPr>
        <p:spPr>
          <a:xfrm>
            <a:off x="228600" y="247055"/>
            <a:ext cx="11734800" cy="1450757"/>
          </a:xfrm>
        </p:spPr>
        <p:txBody>
          <a:bodyPr>
            <a:noAutofit/>
          </a:bodyPr>
          <a:lstStyle/>
          <a:p>
            <a:pPr marR="0" lvl="0">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3.</a:t>
            </a:r>
            <a:r>
              <a:rPr lang="en-US" sz="3200" dirty="0">
                <a:effectLst/>
                <a:latin typeface="Calibri" panose="020F0502020204030204" pitchFamily="34" charset="0"/>
                <a:ea typeface="Calibri" panose="020F0502020204030204" pitchFamily="34" charset="0"/>
                <a:cs typeface="Times New Roman" panose="02020603050405020304" pitchFamily="18" charset="0"/>
              </a:rPr>
              <a:t>The additional technical support of this telecom company is working good or bad and how it is related to churn of the customers?</a:t>
            </a:r>
          </a:p>
        </p:txBody>
      </p:sp>
      <p:sp>
        <p:nvSpPr>
          <p:cNvPr id="10" name="TextBox 9">
            <a:extLst>
              <a:ext uri="{FF2B5EF4-FFF2-40B4-BE49-F238E27FC236}">
                <a16:creationId xmlns:a16="http://schemas.microsoft.com/office/drawing/2014/main" id="{614E5378-7EDE-CAEA-E3B0-AB071FC29D37}"/>
              </a:ext>
            </a:extLst>
          </p:cNvPr>
          <p:cNvSpPr txBox="1"/>
          <p:nvPr/>
        </p:nvSpPr>
        <p:spPr>
          <a:xfrm>
            <a:off x="6535271" y="3771576"/>
            <a:ext cx="5428129" cy="2153731"/>
          </a:xfrm>
          <a:prstGeom prst="rect">
            <a:avLst/>
          </a:prstGeom>
          <a:noFill/>
        </p:spPr>
        <p:txBody>
          <a:bodyPr wrap="square" rtlCol="0">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next chart I have filtered a people used technical support and compared it with the churn rate. It shows out of 2034 people opted for support, 1725 does not churn and 309 customers churned. Which shows that the additional technical team of the telecom company works well and it beneficiary to the customers. </a:t>
            </a:r>
          </a:p>
        </p:txBody>
      </p:sp>
      <p:graphicFrame>
        <p:nvGraphicFramePr>
          <p:cNvPr id="3" name="Table 2">
            <a:extLst>
              <a:ext uri="{FF2B5EF4-FFF2-40B4-BE49-F238E27FC236}">
                <a16:creationId xmlns:a16="http://schemas.microsoft.com/office/drawing/2014/main" id="{AC1C6AFF-A73D-FF6D-65DE-014C2E07A4E2}"/>
              </a:ext>
            </a:extLst>
          </p:cNvPr>
          <p:cNvGraphicFramePr>
            <a:graphicFrameLocks noGrp="1"/>
          </p:cNvGraphicFramePr>
          <p:nvPr>
            <p:extLst>
              <p:ext uri="{D42A27DB-BD31-4B8C-83A1-F6EECF244321}">
                <p14:modId xmlns:p14="http://schemas.microsoft.com/office/powerpoint/2010/main" val="3699403770"/>
              </p:ext>
            </p:extLst>
          </p:nvPr>
        </p:nvGraphicFramePr>
        <p:xfrm>
          <a:off x="8352071" y="2423160"/>
          <a:ext cx="1794528" cy="1005840"/>
        </p:xfrm>
        <a:graphic>
          <a:graphicData uri="http://schemas.openxmlformats.org/drawingml/2006/table">
            <a:tbl>
              <a:tblPr/>
              <a:tblGrid>
                <a:gridCol w="1794528">
                  <a:extLst>
                    <a:ext uri="{9D8B030D-6E8A-4147-A177-3AD203B41FA5}">
                      <a16:colId xmlns:a16="http://schemas.microsoft.com/office/drawing/2014/main" val="4226105007"/>
                    </a:ext>
                  </a:extLst>
                </a:gridCol>
              </a:tblGrid>
              <a:tr h="182880">
                <a:tc>
                  <a:txBody>
                    <a:bodyPr/>
                    <a:lstStyle/>
                    <a:p>
                      <a:pPr algn="l" fontAlgn="b"/>
                      <a:r>
                        <a:rPr lang="en-US" sz="1600" b="1" i="0" u="none" strike="noStrike">
                          <a:solidFill>
                            <a:srgbClr val="000000"/>
                          </a:solidFill>
                          <a:effectLst/>
                          <a:latin typeface="Calibri" panose="020F0502020204030204" pitchFamily="34" charset="0"/>
                        </a:rPr>
                        <a:t>Count of customerID</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18154417"/>
                  </a:ext>
                </a:extLst>
              </a:tr>
              <a:tr h="182880">
                <a:tc>
                  <a:txBody>
                    <a:bodyPr/>
                    <a:lstStyle/>
                    <a:p>
                      <a:pPr algn="r" fontAlgn="b"/>
                      <a:r>
                        <a:rPr lang="en-US" sz="1600" b="0" i="0" u="none" strike="noStrike" dirty="0">
                          <a:solidFill>
                            <a:srgbClr val="000000"/>
                          </a:solidFill>
                          <a:effectLst/>
                          <a:latin typeface="Calibri" panose="020F0502020204030204" pitchFamily="34" charset="0"/>
                        </a:rPr>
                        <a:t>1725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220055588"/>
                  </a:ext>
                </a:extLst>
              </a:tr>
              <a:tr h="182880">
                <a:tc>
                  <a:txBody>
                    <a:bodyPr/>
                    <a:lstStyle/>
                    <a:p>
                      <a:pPr algn="r" fontAlgn="b"/>
                      <a:r>
                        <a:rPr lang="en-US" sz="1600" b="0" i="0" u="none" strike="noStrike">
                          <a:solidFill>
                            <a:srgbClr val="000000"/>
                          </a:solidFill>
                          <a:effectLst/>
                          <a:latin typeface="Calibri" panose="020F0502020204030204" pitchFamily="34" charset="0"/>
                        </a:rPr>
                        <a:t>309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86836545"/>
                  </a:ext>
                </a:extLst>
              </a:tr>
              <a:tr h="182880">
                <a:tc>
                  <a:txBody>
                    <a:bodyPr/>
                    <a:lstStyle/>
                    <a:p>
                      <a:pPr algn="r" fontAlgn="b"/>
                      <a:r>
                        <a:rPr lang="en-US" sz="1600" b="1" i="0" u="none" strike="noStrike" dirty="0">
                          <a:solidFill>
                            <a:srgbClr val="000000"/>
                          </a:solidFill>
                          <a:effectLst/>
                          <a:latin typeface="Calibri" panose="020F0502020204030204" pitchFamily="34" charset="0"/>
                        </a:rPr>
                        <a:t>2034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330285306"/>
                  </a:ext>
                </a:extLst>
              </a:tr>
            </a:tbl>
          </a:graphicData>
        </a:graphic>
      </p:graphicFrame>
      <p:pic>
        <p:nvPicPr>
          <p:cNvPr id="6" name="Picture 5">
            <a:extLst>
              <a:ext uri="{FF2B5EF4-FFF2-40B4-BE49-F238E27FC236}">
                <a16:creationId xmlns:a16="http://schemas.microsoft.com/office/drawing/2014/main" id="{94B88DEF-DD9B-AD44-3396-01CE317BD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06" y="2040388"/>
            <a:ext cx="5891865" cy="3700157"/>
          </a:xfrm>
          <a:prstGeom prst="rect">
            <a:avLst/>
          </a:prstGeom>
        </p:spPr>
      </p:pic>
    </p:spTree>
    <p:extLst>
      <p:ext uri="{BB962C8B-B14F-4D97-AF65-F5344CB8AC3E}">
        <p14:creationId xmlns:p14="http://schemas.microsoft.com/office/powerpoint/2010/main" val="14093349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142</TotalTime>
  <Words>397</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Times New Roman</vt:lpstr>
      <vt:lpstr>Retrospect</vt:lpstr>
      <vt:lpstr>Charan N  Data Visualizations Using Excel Telecom Churn Dataset</vt:lpstr>
      <vt:lpstr>1. Whether Senior Citizen Churn Or Not? Can This Telecom Company Suggested To People Belong To Senior Citizen Category?</vt:lpstr>
      <vt:lpstr>1. Whether Senior Citizen Churn Or Not? Can This Telecom Company Suggested To People Belong To Senior Citizen Category?</vt:lpstr>
      <vt:lpstr>2.What payment methods customers use to pay their bills and how can the business improve using this?</vt:lpstr>
      <vt:lpstr>3.The additional technical support of this telecom company is working good or bad and how it is related to churn of the customers?</vt:lpstr>
      <vt:lpstr>3.The additional technical support of this telecom company is working good or bad and how it is related to churn of the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Charan N  22122016 LAB -2 Data Visualizations Using Excel Titanic Dataset</dc:title>
  <dc:creator>Charan N</dc:creator>
  <cp:lastModifiedBy>Charan N</cp:lastModifiedBy>
  <cp:revision>9</cp:revision>
  <dcterms:created xsi:type="dcterms:W3CDTF">2023-09-11T06:26:26Z</dcterms:created>
  <dcterms:modified xsi:type="dcterms:W3CDTF">2024-04-01T04:14:23Z</dcterms:modified>
</cp:coreProperties>
</file>