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9"/>
  </p:notesMasterIdLst>
  <p:sldIdLst>
    <p:sldId id="278" r:id="rId5"/>
    <p:sldId id="279" r:id="rId6"/>
    <p:sldId id="289" r:id="rId7"/>
    <p:sldId id="290"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Visualization In tableau</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TITANIC DATASET</a:t>
            </a:r>
          </a:p>
          <a:p>
            <a:endParaRPr lang="en-US" dirty="0"/>
          </a:p>
        </p:txBody>
      </p:sp>
      <p:sp>
        <p:nvSpPr>
          <p:cNvPr id="4" name="Subtitle 2">
            <a:extLst>
              <a:ext uri="{FF2B5EF4-FFF2-40B4-BE49-F238E27FC236}">
                <a16:creationId xmlns:a16="http://schemas.microsoft.com/office/drawing/2014/main" id="{9F11A74D-7DB3-D8AC-AB44-AD6D160ED69F}"/>
              </a:ext>
            </a:extLst>
          </p:cNvPr>
          <p:cNvSpPr txBox="1">
            <a:spLocks/>
          </p:cNvSpPr>
          <p:nvPr/>
        </p:nvSpPr>
        <p:spPr>
          <a:xfrm>
            <a:off x="4349496" y="5516000"/>
            <a:ext cx="3493008" cy="878908"/>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CHARAN 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1EA3C1-0EFF-DDE9-34E6-E0DB7370539A}"/>
              </a:ext>
            </a:extLst>
          </p:cNvPr>
          <p:cNvSpPr>
            <a:spLocks noGrp="1"/>
          </p:cNvSpPr>
          <p:nvPr>
            <p:ph type="title"/>
          </p:nvPr>
        </p:nvSpPr>
        <p:spPr>
          <a:xfrm>
            <a:off x="333846" y="145685"/>
            <a:ext cx="6766560" cy="768096"/>
          </a:xfrm>
        </p:spPr>
        <p:txBody>
          <a:bodyPr/>
          <a:lstStyle/>
          <a:p>
            <a:r>
              <a:rPr lang="en-US" sz="1800" u="sng" dirty="0">
                <a:solidFill>
                  <a:srgbClr val="333333"/>
                </a:solidFill>
                <a:effectLst/>
                <a:latin typeface="Tableau Light"/>
              </a:rPr>
              <a:t>Survival rate between Male and Female:</a:t>
            </a:r>
            <a:endParaRPr lang="en-US" u="sng" dirty="0"/>
          </a:p>
        </p:txBody>
      </p:sp>
      <p:pic>
        <p:nvPicPr>
          <p:cNvPr id="9" name="Picture 8">
            <a:extLst>
              <a:ext uri="{FF2B5EF4-FFF2-40B4-BE49-F238E27FC236}">
                <a16:creationId xmlns:a16="http://schemas.microsoft.com/office/drawing/2014/main" id="{C43525F0-F82F-06BA-34C1-FFFB0972D16C}"/>
              </a:ext>
            </a:extLst>
          </p:cNvPr>
          <p:cNvPicPr>
            <a:picLocks noChangeAspect="1"/>
          </p:cNvPicPr>
          <p:nvPr/>
        </p:nvPicPr>
        <p:blipFill>
          <a:blip r:embed="rId2"/>
          <a:stretch>
            <a:fillRect/>
          </a:stretch>
        </p:blipFill>
        <p:spPr>
          <a:xfrm>
            <a:off x="950258" y="529733"/>
            <a:ext cx="10291483" cy="4941794"/>
          </a:xfrm>
          <a:prstGeom prst="rect">
            <a:avLst/>
          </a:prstGeom>
        </p:spPr>
      </p:pic>
      <p:sp>
        <p:nvSpPr>
          <p:cNvPr id="10" name="Content Placeholder 2">
            <a:extLst>
              <a:ext uri="{FF2B5EF4-FFF2-40B4-BE49-F238E27FC236}">
                <a16:creationId xmlns:a16="http://schemas.microsoft.com/office/drawing/2014/main" id="{2E084047-DD3B-70E9-541D-66C42E91C96A}"/>
              </a:ext>
            </a:extLst>
          </p:cNvPr>
          <p:cNvSpPr>
            <a:spLocks noGrp="1"/>
          </p:cNvSpPr>
          <p:nvPr>
            <p:ph idx="1"/>
          </p:nvPr>
        </p:nvSpPr>
        <p:spPr>
          <a:xfrm>
            <a:off x="950258" y="5313085"/>
            <a:ext cx="10712824" cy="2470314"/>
          </a:xfrm>
        </p:spPr>
        <p:txBody>
          <a:bodyPr/>
          <a:lstStyle/>
          <a:p>
            <a:endParaRPr lang="en-US" sz="1000" dirty="0"/>
          </a:p>
          <a:p>
            <a:r>
              <a:rPr lang="en-US" sz="1000" dirty="0"/>
              <a:t>Analyzing the survival rate between male and female passengers in the Titanic dataset is useful for understanding potential gender-based disparities in survival outcomes during the disaster. This visualization can provide insights into whether there was a significant difference in the likelihood of survival for men and women. Such information may contribute to broader discussions about the evacuation and rescue efforts, societal norms, and the effectiveness of the "women and children first" policy that was historically associated with maritime disasters.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41" name="Title 1">
            <a:extLst>
              <a:ext uri="{FF2B5EF4-FFF2-40B4-BE49-F238E27FC236}">
                <a16:creationId xmlns:a16="http://schemas.microsoft.com/office/drawing/2014/main" id="{7F6CB1A7-2F10-D09C-E6EC-4AC35E6C668C}"/>
              </a:ext>
            </a:extLst>
          </p:cNvPr>
          <p:cNvSpPr>
            <a:spLocks noGrp="1"/>
          </p:cNvSpPr>
          <p:nvPr>
            <p:ph type="title"/>
          </p:nvPr>
        </p:nvSpPr>
        <p:spPr>
          <a:xfrm>
            <a:off x="333846" y="145685"/>
            <a:ext cx="6766560" cy="768096"/>
          </a:xfrm>
        </p:spPr>
        <p:txBody>
          <a:bodyPr>
            <a:normAutofit/>
          </a:bodyPr>
          <a:lstStyle/>
          <a:p>
            <a:r>
              <a:rPr lang="en-US" sz="1800" dirty="0">
                <a:solidFill>
                  <a:srgbClr val="333333"/>
                </a:solidFill>
                <a:effectLst/>
                <a:latin typeface="Tableau Light"/>
              </a:rPr>
              <a:t>Embarked Location Impact</a:t>
            </a:r>
            <a:endParaRPr lang="en-US" dirty="0"/>
          </a:p>
        </p:txBody>
      </p:sp>
      <p:pic>
        <p:nvPicPr>
          <p:cNvPr id="31" name="Picture 30">
            <a:extLst>
              <a:ext uri="{FF2B5EF4-FFF2-40B4-BE49-F238E27FC236}">
                <a16:creationId xmlns:a16="http://schemas.microsoft.com/office/drawing/2014/main" id="{CA6F8D51-DBB9-13EA-BE69-9301BCF362FA}"/>
              </a:ext>
            </a:extLst>
          </p:cNvPr>
          <p:cNvPicPr>
            <a:picLocks noChangeAspect="1"/>
          </p:cNvPicPr>
          <p:nvPr/>
        </p:nvPicPr>
        <p:blipFill>
          <a:blip r:embed="rId2"/>
          <a:stretch>
            <a:fillRect/>
          </a:stretch>
        </p:blipFill>
        <p:spPr>
          <a:xfrm>
            <a:off x="654424" y="529733"/>
            <a:ext cx="8552330" cy="4810686"/>
          </a:xfrm>
          <a:prstGeom prst="rect">
            <a:avLst/>
          </a:prstGeom>
        </p:spPr>
      </p:pic>
      <p:sp>
        <p:nvSpPr>
          <p:cNvPr id="32" name="TextBox 31">
            <a:extLst>
              <a:ext uri="{FF2B5EF4-FFF2-40B4-BE49-F238E27FC236}">
                <a16:creationId xmlns:a16="http://schemas.microsoft.com/office/drawing/2014/main" id="{977FF316-6624-C9A8-E1B2-EFE1C35EB329}"/>
              </a:ext>
            </a:extLst>
          </p:cNvPr>
          <p:cNvSpPr txBox="1"/>
          <p:nvPr/>
        </p:nvSpPr>
        <p:spPr>
          <a:xfrm>
            <a:off x="1452283" y="5340419"/>
            <a:ext cx="10569388" cy="1169551"/>
          </a:xfrm>
          <a:prstGeom prst="rect">
            <a:avLst/>
          </a:prstGeom>
          <a:noFill/>
        </p:spPr>
        <p:txBody>
          <a:bodyPr wrap="square" rtlCol="0">
            <a:spAutoFit/>
          </a:bodyPr>
          <a:lstStyle/>
          <a:p>
            <a:r>
              <a:rPr lang="en-US" sz="1400" dirty="0"/>
              <a:t>Analyzing the impact of the embarked location on survival rates provides insights into potential factors influencing passenger outcomes based on where they boarded the Titanic. This visualization can offer a glimpse into the effectiveness of evacuation procedures, variations in passenger demographics across embarkation points, and the overall role of geographical factors in survival during the tragic event. Understanding these dynamics contributes to a more comprehensive narrative about the Titanic disaster and the varied experiences of passengers based on their point of embarkation.</a:t>
            </a:r>
          </a:p>
        </p:txBody>
      </p:sp>
    </p:spTree>
    <p:extLst>
      <p:ext uri="{BB962C8B-B14F-4D97-AF65-F5344CB8AC3E}">
        <p14:creationId xmlns:p14="http://schemas.microsoft.com/office/powerpoint/2010/main" val="250288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1EA3C1-0EFF-DDE9-34E6-E0DB7370539A}"/>
              </a:ext>
            </a:extLst>
          </p:cNvPr>
          <p:cNvSpPr>
            <a:spLocks noGrp="1"/>
          </p:cNvSpPr>
          <p:nvPr>
            <p:ph type="title"/>
          </p:nvPr>
        </p:nvSpPr>
        <p:spPr>
          <a:xfrm>
            <a:off x="333846" y="145685"/>
            <a:ext cx="6766560" cy="768096"/>
          </a:xfrm>
        </p:spPr>
        <p:txBody>
          <a:bodyPr/>
          <a:lstStyle/>
          <a:p>
            <a:r>
              <a:rPr lang="en-US" sz="1800" dirty="0">
                <a:solidFill>
                  <a:srgbClr val="333333"/>
                </a:solidFill>
                <a:effectLst/>
                <a:latin typeface="Tableau Light"/>
              </a:rPr>
              <a:t>Survival Rate by Gender and Class:</a:t>
            </a:r>
            <a:br>
              <a:rPr lang="en-US" sz="1800" dirty="0">
                <a:solidFill>
                  <a:srgbClr val="333333"/>
                </a:solidFill>
                <a:effectLst/>
                <a:latin typeface="Tableau Light"/>
              </a:rPr>
            </a:br>
            <a:endParaRPr lang="en-US" sz="1800" dirty="0">
              <a:solidFill>
                <a:srgbClr val="333333"/>
              </a:solidFill>
              <a:effectLst/>
              <a:latin typeface="Tableau Light"/>
            </a:endParaRPr>
          </a:p>
        </p:txBody>
      </p:sp>
      <p:sp>
        <p:nvSpPr>
          <p:cNvPr id="10" name="Content Placeholder 2">
            <a:extLst>
              <a:ext uri="{FF2B5EF4-FFF2-40B4-BE49-F238E27FC236}">
                <a16:creationId xmlns:a16="http://schemas.microsoft.com/office/drawing/2014/main" id="{2E084047-DD3B-70E9-541D-66C42E91C96A}"/>
              </a:ext>
            </a:extLst>
          </p:cNvPr>
          <p:cNvSpPr>
            <a:spLocks noGrp="1"/>
          </p:cNvSpPr>
          <p:nvPr>
            <p:ph idx="1"/>
          </p:nvPr>
        </p:nvSpPr>
        <p:spPr>
          <a:xfrm>
            <a:off x="826905" y="4721414"/>
            <a:ext cx="7357871" cy="2470314"/>
          </a:xfrm>
        </p:spPr>
        <p:txBody>
          <a:bodyPr/>
          <a:lstStyle/>
          <a:p>
            <a:r>
              <a:rPr lang="en-US" sz="1000" dirty="0"/>
              <a:t>Analyzing the survival rate by gender and class in the Titanic dataset provides valuable insights into how different demographic factors influenced passengers' chances of survival. This visualization helps discern patterns and potential disparities in survival outcomes among male and female passengers across various classes. The information gleaned can contribute to a deeper understanding of the socio-economic dynamics and evacuation priorities during the Titanic disaster, offering historical context and shedding light on the effectiveness of emergency response measures.</a:t>
            </a:r>
          </a:p>
        </p:txBody>
      </p:sp>
      <p:pic>
        <p:nvPicPr>
          <p:cNvPr id="3" name="Picture 2">
            <a:extLst>
              <a:ext uri="{FF2B5EF4-FFF2-40B4-BE49-F238E27FC236}">
                <a16:creationId xmlns:a16="http://schemas.microsoft.com/office/drawing/2014/main" id="{DA27B922-A160-B115-34C7-8DF75E866DDC}"/>
              </a:ext>
            </a:extLst>
          </p:cNvPr>
          <p:cNvPicPr>
            <a:picLocks noChangeAspect="1"/>
          </p:cNvPicPr>
          <p:nvPr/>
        </p:nvPicPr>
        <p:blipFill>
          <a:blip r:embed="rId2"/>
          <a:stretch>
            <a:fillRect/>
          </a:stretch>
        </p:blipFill>
        <p:spPr>
          <a:xfrm>
            <a:off x="3137647" y="600635"/>
            <a:ext cx="8283387" cy="3917576"/>
          </a:xfrm>
          <a:prstGeom prst="rect">
            <a:avLst/>
          </a:prstGeom>
        </p:spPr>
      </p:pic>
    </p:spTree>
    <p:extLst>
      <p:ext uri="{BB962C8B-B14F-4D97-AF65-F5344CB8AC3E}">
        <p14:creationId xmlns:p14="http://schemas.microsoft.com/office/powerpoint/2010/main" val="92973670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65</TotalTime>
  <Words>282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Sabon Next LT</vt:lpstr>
      <vt:lpstr>Tableau Light</vt:lpstr>
      <vt:lpstr>Office Theme</vt:lpstr>
      <vt:lpstr>Visualization In tableau </vt:lpstr>
      <vt:lpstr>Survival rate between Male and Female:</vt:lpstr>
      <vt:lpstr>Embarked Location Impact</vt:lpstr>
      <vt:lpstr>Survival Rate by Gender and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In tableau </dc:title>
  <dc:subject/>
  <dc:creator>Charan N</dc:creator>
  <cp:lastModifiedBy>Charan N</cp:lastModifiedBy>
  <cp:revision>5</cp:revision>
  <dcterms:created xsi:type="dcterms:W3CDTF">2023-11-28T06:26:13Z</dcterms:created>
  <dcterms:modified xsi:type="dcterms:W3CDTF">2024-04-01T04:08:38Z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