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59" r:id="rId7"/>
    <p:sldId id="258" r:id="rId8"/>
    <p:sldId id="262" r:id="rId9"/>
    <p:sldId id="263" r:id="rId10"/>
    <p:sldId id="261" r:id="rId11"/>
    <p:sldId id="26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12D4"/>
    <a:srgbClr val="1405DD"/>
    <a:srgbClr val="1104B4"/>
    <a:srgbClr val="0C037F"/>
    <a:srgbClr val="0A0A78"/>
    <a:srgbClr val="221D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9/10/2021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7875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9/10/2021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6302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9/10/2021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709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9/10/2021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3164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9/10/2021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2226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9/10/2021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5401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9/10/2021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38217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9/10/2021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8065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9/10/2021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3553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9/10/2021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5438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9/10/2021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33456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9/10/2021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368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rved section of an athletics track in a sport stadium">
            <a:extLst>
              <a:ext uri="{FF2B5EF4-FFF2-40B4-BE49-F238E27FC236}">
                <a16:creationId xmlns:a16="http://schemas.microsoft.com/office/drawing/2014/main" id="{5BD5AD82-0C92-40BE-9E3F-C60A29F46169}"/>
              </a:ext>
            </a:extLst>
          </p:cNvPr>
          <p:cNvPicPr>
            <a:picLocks noChangeAspect="1"/>
          </p:cNvPicPr>
          <p:nvPr/>
        </p:nvPicPr>
        <p:blipFill rotWithShape="1">
          <a:blip r:embed="rId2"/>
          <a:srcRect t="11754" b="3977"/>
          <a:stretch/>
        </p:blipFill>
        <p:spPr>
          <a:xfrm>
            <a:off x="0" y="-65806"/>
            <a:ext cx="12192000" cy="6857989"/>
          </a:xfrm>
          <a:prstGeom prst="rect">
            <a:avLst/>
          </a:prstGeom>
        </p:spPr>
      </p:pic>
      <p:sp>
        <p:nvSpPr>
          <p:cNvPr id="11" name="Rectangle 10">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BB324-24EC-44F3-9426-D2253336A92C}"/>
              </a:ext>
            </a:extLst>
          </p:cNvPr>
          <p:cNvSpPr>
            <a:spLocks noGrp="1"/>
          </p:cNvSpPr>
          <p:nvPr>
            <p:ph type="ctrTitle"/>
          </p:nvPr>
        </p:nvSpPr>
        <p:spPr>
          <a:xfrm>
            <a:off x="1833541" y="990599"/>
            <a:ext cx="5619054" cy="4849091"/>
          </a:xfrm>
        </p:spPr>
        <p:txBody>
          <a:bodyPr anchor="ctr">
            <a:normAutofit/>
          </a:bodyPr>
          <a:lstStyle/>
          <a:p>
            <a:pPr algn="r"/>
            <a:r>
              <a:rPr lang="en-US" dirty="0">
                <a:solidFill>
                  <a:srgbClr val="FFFFFF"/>
                </a:solidFill>
              </a:rPr>
              <a:t>Sports Management</a:t>
            </a:r>
          </a:p>
        </p:txBody>
      </p:sp>
      <p:cxnSp>
        <p:nvCxnSpPr>
          <p:cNvPr id="13" name="Straight Connector 12">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8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E247-C18A-40FB-94DC-545606A42905}"/>
              </a:ext>
            </a:extLst>
          </p:cNvPr>
          <p:cNvSpPr>
            <a:spLocks noGrp="1"/>
          </p:cNvSpPr>
          <p:nvPr>
            <p:ph type="title"/>
          </p:nvPr>
        </p:nvSpPr>
        <p:spPr/>
        <p:txBody>
          <a:bodyPr/>
          <a:lstStyle/>
          <a:p>
            <a:r>
              <a:rPr lang="en-US" dirty="0"/>
              <a:t>Code geeks</a:t>
            </a:r>
          </a:p>
        </p:txBody>
      </p:sp>
      <p:sp>
        <p:nvSpPr>
          <p:cNvPr id="3" name="Content Placeholder 2">
            <a:extLst>
              <a:ext uri="{FF2B5EF4-FFF2-40B4-BE49-F238E27FC236}">
                <a16:creationId xmlns:a16="http://schemas.microsoft.com/office/drawing/2014/main" id="{11E137B7-A3ED-4E87-AE07-704187FE61CE}"/>
              </a:ext>
            </a:extLst>
          </p:cNvPr>
          <p:cNvSpPr>
            <a:spLocks noGrp="1"/>
          </p:cNvSpPr>
          <p:nvPr>
            <p:ph idx="1"/>
          </p:nvPr>
        </p:nvSpPr>
        <p:spPr/>
        <p:txBody>
          <a:bodyPr>
            <a:normAutofit fontScale="85000" lnSpcReduction="20000"/>
          </a:bodyPr>
          <a:lstStyle/>
          <a:p>
            <a:pPr marL="0" indent="0">
              <a:buNone/>
            </a:pPr>
            <a:r>
              <a:rPr lang="en-US" sz="2400" dirty="0"/>
              <a:t>Team members </a:t>
            </a:r>
          </a:p>
          <a:p>
            <a:r>
              <a:rPr lang="en-US" dirty="0"/>
              <a:t>	</a:t>
            </a:r>
            <a:r>
              <a:rPr lang="en-US" dirty="0" err="1"/>
              <a:t>Abhiram</a:t>
            </a:r>
            <a:r>
              <a:rPr lang="en-US" dirty="0"/>
              <a:t> </a:t>
            </a:r>
            <a:r>
              <a:rPr lang="en-US" dirty="0" err="1"/>
              <a:t>Nagol</a:t>
            </a:r>
            <a:r>
              <a:rPr lang="en-US" dirty="0"/>
              <a:t> (AbhiramNagol@my.unt.edu)</a:t>
            </a:r>
          </a:p>
          <a:p>
            <a:r>
              <a:rPr lang="en-US" dirty="0"/>
              <a:t>	Anudeep Raj </a:t>
            </a:r>
            <a:r>
              <a:rPr lang="en-US" dirty="0" err="1"/>
              <a:t>Kyatham</a:t>
            </a:r>
            <a:r>
              <a:rPr lang="en-US" dirty="0"/>
              <a:t> (Anudeeprajkyatham@my.unt.edu)</a:t>
            </a:r>
          </a:p>
          <a:p>
            <a:r>
              <a:rPr lang="en-US" dirty="0"/>
              <a:t>	Venkata Aditya Pavan </a:t>
            </a:r>
            <a:r>
              <a:rPr lang="en-US" dirty="0" err="1"/>
              <a:t>Tripasuri</a:t>
            </a:r>
            <a:r>
              <a:rPr lang="en-US" dirty="0"/>
              <a:t> (venkataadityapavantripasuri@my.unt.edu)</a:t>
            </a:r>
          </a:p>
          <a:p>
            <a:r>
              <a:rPr lang="en-US" dirty="0"/>
              <a:t>	Chaitanya </a:t>
            </a:r>
            <a:r>
              <a:rPr lang="en-US" dirty="0" err="1"/>
              <a:t>Maniveerjana</a:t>
            </a:r>
            <a:r>
              <a:rPr lang="en-US" dirty="0"/>
              <a:t> (chaitanyamaniveerjana@my.unt.edu)</a:t>
            </a:r>
          </a:p>
          <a:p>
            <a:r>
              <a:rPr lang="en-US" dirty="0"/>
              <a:t>	Charan Pottabathini (charanpottabathini@my.unt.edu)</a:t>
            </a:r>
          </a:p>
          <a:p>
            <a:r>
              <a:rPr lang="en-US" dirty="0"/>
              <a:t>	Nitesh Reddy </a:t>
            </a:r>
            <a:r>
              <a:rPr lang="en-US" dirty="0" err="1"/>
              <a:t>Vedulla</a:t>
            </a:r>
            <a:r>
              <a:rPr lang="en-US" dirty="0"/>
              <a:t> (niteshreddyvedulla@my.unt.edu)</a:t>
            </a:r>
          </a:p>
          <a:p>
            <a:r>
              <a:rPr lang="en-US" dirty="0"/>
              <a:t>	Sai Krishna </a:t>
            </a:r>
            <a:r>
              <a:rPr lang="en-US" dirty="0" err="1"/>
              <a:t>Gattu</a:t>
            </a:r>
            <a:r>
              <a:rPr lang="en-US" dirty="0"/>
              <a:t> (SaikrishnaGattu@my.unt.edu)</a:t>
            </a:r>
          </a:p>
          <a:p>
            <a:r>
              <a:rPr lang="en-US" dirty="0"/>
              <a:t>	</a:t>
            </a:r>
            <a:r>
              <a:rPr lang="en-US" dirty="0" err="1"/>
              <a:t>Manvitha</a:t>
            </a:r>
            <a:r>
              <a:rPr lang="en-US" dirty="0"/>
              <a:t> </a:t>
            </a:r>
            <a:r>
              <a:rPr lang="en-US" dirty="0" err="1"/>
              <a:t>Kancharla</a:t>
            </a:r>
            <a:r>
              <a:rPr lang="en-US" dirty="0"/>
              <a:t> (Manvithakancharla@my.unt.edu)</a:t>
            </a:r>
          </a:p>
        </p:txBody>
      </p:sp>
    </p:spTree>
    <p:extLst>
      <p:ext uri="{BB962C8B-B14F-4D97-AF65-F5344CB8AC3E}">
        <p14:creationId xmlns:p14="http://schemas.microsoft.com/office/powerpoint/2010/main" val="150201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25CD5ACF-8CC8-445C-9DFE-77228D749268}"/>
              </a:ext>
            </a:extLst>
          </p:cNvPr>
          <p:cNvGraphicFramePr>
            <a:graphicFrameLocks noGrp="1"/>
          </p:cNvGraphicFramePr>
          <p:nvPr>
            <p:ph idx="1"/>
            <p:extLst>
              <p:ext uri="{D42A27DB-BD31-4B8C-83A1-F6EECF244321}">
                <p14:modId xmlns:p14="http://schemas.microsoft.com/office/powerpoint/2010/main" val="2191856443"/>
              </p:ext>
            </p:extLst>
          </p:nvPr>
        </p:nvGraphicFramePr>
        <p:xfrm>
          <a:off x="700090" y="1607611"/>
          <a:ext cx="10691810" cy="4490243"/>
        </p:xfrm>
        <a:graphic>
          <a:graphicData uri="http://schemas.openxmlformats.org/drawingml/2006/table">
            <a:tbl>
              <a:tblPr>
                <a:tableStyleId>{5C22544A-7EE6-4342-B048-85BDC9FD1C3A}</a:tableStyleId>
              </a:tblPr>
              <a:tblGrid>
                <a:gridCol w="3562145">
                  <a:extLst>
                    <a:ext uri="{9D8B030D-6E8A-4147-A177-3AD203B41FA5}">
                      <a16:colId xmlns:a16="http://schemas.microsoft.com/office/drawing/2014/main" val="105626304"/>
                    </a:ext>
                  </a:extLst>
                </a:gridCol>
                <a:gridCol w="4305413">
                  <a:extLst>
                    <a:ext uri="{9D8B030D-6E8A-4147-A177-3AD203B41FA5}">
                      <a16:colId xmlns:a16="http://schemas.microsoft.com/office/drawing/2014/main" val="123537260"/>
                    </a:ext>
                  </a:extLst>
                </a:gridCol>
                <a:gridCol w="2824252">
                  <a:extLst>
                    <a:ext uri="{9D8B030D-6E8A-4147-A177-3AD203B41FA5}">
                      <a16:colId xmlns:a16="http://schemas.microsoft.com/office/drawing/2014/main" val="109929182"/>
                    </a:ext>
                  </a:extLst>
                </a:gridCol>
              </a:tblGrid>
              <a:tr h="473995">
                <a:tc>
                  <a:txBody>
                    <a:bodyPr/>
                    <a:lstStyle/>
                    <a:p>
                      <a:pPr algn="l" fontAlgn="b"/>
                      <a:r>
                        <a:rPr lang="en-US" sz="2100" b="0" i="0" u="none" strike="noStrike" dirty="0">
                          <a:solidFill>
                            <a:schemeClr val="tx1"/>
                          </a:solidFill>
                          <a:effectLst/>
                          <a:latin typeface="Calibri" panose="020F0502020204030204" pitchFamily="34" charset="0"/>
                        </a:rPr>
                        <a:t>Team members</a:t>
                      </a:r>
                    </a:p>
                  </a:txBody>
                  <a:tcPr marL="18008" marR="18008" marT="18008" marB="0" anchor="b">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b"/>
                      <a:r>
                        <a:rPr lang="en-US" sz="2100" u="none" strike="noStrike" dirty="0">
                          <a:solidFill>
                            <a:schemeClr val="tx1"/>
                          </a:solidFill>
                          <a:effectLst/>
                        </a:rPr>
                        <a:t>Contribution</a:t>
                      </a:r>
                      <a:endParaRPr lang="en-US" sz="2100" b="0" i="0" u="none" strike="noStrike" dirty="0">
                        <a:solidFill>
                          <a:schemeClr val="tx1"/>
                        </a:solidFill>
                        <a:effectLst/>
                        <a:latin typeface="Calibri" panose="020F0502020204030204" pitchFamily="34" charset="0"/>
                      </a:endParaRPr>
                    </a:p>
                  </a:txBody>
                  <a:tcPr marL="18008" marR="18008" marT="18008" marB="0" anchor="b">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b"/>
                      <a:r>
                        <a:rPr lang="en-US" sz="2100" b="0" i="0" u="none" strike="noStrike" dirty="0">
                          <a:solidFill>
                            <a:schemeClr val="tx1"/>
                          </a:solidFill>
                          <a:effectLst/>
                          <a:latin typeface="Calibri" panose="020F0502020204030204" pitchFamily="34" charset="0"/>
                        </a:rPr>
                        <a:t>Technical stack</a:t>
                      </a:r>
                    </a:p>
                  </a:txBody>
                  <a:tcPr marL="18008" marR="18008" marT="18008" marB="0" anchor="b">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567296236"/>
                  </a:ext>
                </a:extLst>
              </a:tr>
              <a:tr h="473995">
                <a:tc>
                  <a:txBody>
                    <a:bodyPr/>
                    <a:lstStyle/>
                    <a:p>
                      <a:pPr algn="l" fontAlgn="b"/>
                      <a:r>
                        <a:rPr lang="en-US" sz="2100" u="none" strike="noStrike" dirty="0">
                          <a:solidFill>
                            <a:schemeClr val="tx1"/>
                          </a:solidFill>
                          <a:effectLst/>
                        </a:rPr>
                        <a:t> Aditya</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 SQL Developer</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 Java, SQL</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7480838"/>
                  </a:ext>
                </a:extLst>
              </a:tr>
              <a:tr h="473995">
                <a:tc>
                  <a:txBody>
                    <a:bodyPr/>
                    <a:lstStyle/>
                    <a:p>
                      <a:pPr algn="l" fontAlgn="b"/>
                      <a:r>
                        <a:rPr lang="en-US" sz="2100" u="none" strike="noStrike" dirty="0">
                          <a:solidFill>
                            <a:schemeClr val="tx1"/>
                          </a:solidFill>
                          <a:effectLst/>
                        </a:rPr>
                        <a:t> Anudeep</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 Backend Developer</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 Java, SQL</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9195881"/>
                  </a:ext>
                </a:extLst>
              </a:tr>
              <a:tr h="473995">
                <a:tc>
                  <a:txBody>
                    <a:bodyPr/>
                    <a:lstStyle/>
                    <a:p>
                      <a:pPr algn="l" fontAlgn="b"/>
                      <a:r>
                        <a:rPr lang="en-US" sz="2100" u="none" strike="noStrike" dirty="0">
                          <a:solidFill>
                            <a:schemeClr val="tx1"/>
                          </a:solidFill>
                          <a:effectLst/>
                        </a:rPr>
                        <a:t> </a:t>
                      </a:r>
                      <a:r>
                        <a:rPr lang="en-US" sz="2100" u="none" strike="noStrike" dirty="0" err="1">
                          <a:solidFill>
                            <a:schemeClr val="tx1"/>
                          </a:solidFill>
                          <a:effectLst/>
                        </a:rPr>
                        <a:t>Abhiram</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b="0" i="0" u="none" strike="noStrike" dirty="0">
                          <a:solidFill>
                            <a:schemeClr val="tx1"/>
                          </a:solidFill>
                          <a:effectLst/>
                          <a:latin typeface="Calibri" panose="020F0502020204030204" pitchFamily="34" charset="0"/>
                        </a:rPr>
                        <a:t> Backend Developer</a:t>
                      </a: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 Java, SQL</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9250981"/>
                  </a:ext>
                </a:extLst>
              </a:tr>
              <a:tr h="473995">
                <a:tc>
                  <a:txBody>
                    <a:bodyPr/>
                    <a:lstStyle/>
                    <a:p>
                      <a:pPr algn="l" fontAlgn="b"/>
                      <a:r>
                        <a:rPr lang="en-US" sz="2100" b="0" i="0" u="none" strike="noStrike" dirty="0">
                          <a:solidFill>
                            <a:schemeClr val="tx1"/>
                          </a:solidFill>
                          <a:effectLst/>
                          <a:latin typeface="Calibri" panose="020F0502020204030204" pitchFamily="34" charset="0"/>
                        </a:rPr>
                        <a:t> Charan</a:t>
                      </a: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 Backend Developer</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 Java, SQL</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3874693"/>
                  </a:ext>
                </a:extLst>
              </a:tr>
              <a:tr h="473995">
                <a:tc>
                  <a:txBody>
                    <a:bodyPr/>
                    <a:lstStyle/>
                    <a:p>
                      <a:pPr algn="l" fontAlgn="b"/>
                      <a:r>
                        <a:rPr lang="en-US" sz="2100" u="none" strike="noStrike" dirty="0">
                          <a:solidFill>
                            <a:schemeClr val="tx1"/>
                          </a:solidFill>
                          <a:effectLst/>
                        </a:rPr>
                        <a:t> Nitesh Reddy</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 Backend Developer</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100" u="none" strike="noStrike" dirty="0">
                          <a:solidFill>
                            <a:schemeClr val="tx1"/>
                          </a:solidFill>
                          <a:effectLst/>
                        </a:rPr>
                        <a:t>Java, SQL</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1343945"/>
                  </a:ext>
                </a:extLst>
              </a:tr>
              <a:tr h="586139">
                <a:tc>
                  <a:txBody>
                    <a:bodyPr/>
                    <a:lstStyle/>
                    <a:p>
                      <a:pPr algn="l" fontAlgn="b"/>
                      <a:r>
                        <a:rPr lang="en-US" sz="2100" u="none" strike="noStrike" dirty="0">
                          <a:solidFill>
                            <a:schemeClr val="tx1"/>
                          </a:solidFill>
                          <a:effectLst/>
                        </a:rPr>
                        <a:t> Chaitanya</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 Front end Developer</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 HTML, CSS, ReactJS</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47771"/>
                  </a:ext>
                </a:extLst>
              </a:tr>
              <a:tr h="586139">
                <a:tc>
                  <a:txBody>
                    <a:bodyPr/>
                    <a:lstStyle/>
                    <a:p>
                      <a:pPr algn="l" fontAlgn="b"/>
                      <a:r>
                        <a:rPr lang="en-US" sz="2100" u="none" strike="noStrike" dirty="0">
                          <a:solidFill>
                            <a:schemeClr val="tx1"/>
                          </a:solidFill>
                          <a:effectLst/>
                        </a:rPr>
                        <a:t> </a:t>
                      </a:r>
                      <a:r>
                        <a:rPr lang="en-US" sz="2100" u="none" strike="noStrike" dirty="0" err="1">
                          <a:solidFill>
                            <a:schemeClr val="tx1"/>
                          </a:solidFill>
                          <a:effectLst/>
                        </a:rPr>
                        <a:t>Manvitha</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 Front end Developer</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 HTML, CSS, ReactJS</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8997601"/>
                  </a:ext>
                </a:extLst>
              </a:tr>
              <a:tr h="473995">
                <a:tc>
                  <a:txBody>
                    <a:bodyPr/>
                    <a:lstStyle/>
                    <a:p>
                      <a:pPr algn="l" fontAlgn="b"/>
                      <a:r>
                        <a:rPr lang="en-US" sz="2100" u="none" strike="noStrike" dirty="0">
                          <a:solidFill>
                            <a:schemeClr val="tx1"/>
                          </a:solidFill>
                          <a:effectLst/>
                        </a:rPr>
                        <a:t> Sai Krishna</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 Front end Developer</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100" u="none" strike="noStrike" dirty="0">
                          <a:solidFill>
                            <a:schemeClr val="tx1"/>
                          </a:solidFill>
                          <a:effectLst/>
                        </a:rPr>
                        <a:t>HTML, CSS, ReactJS</a:t>
                      </a:r>
                      <a:endParaRPr lang="en-US" sz="2100" b="0" i="0" u="none" strike="noStrike" dirty="0">
                        <a:solidFill>
                          <a:schemeClr val="tx1"/>
                        </a:solidFill>
                        <a:effectLst/>
                        <a:latin typeface="Calibri" panose="020F0502020204030204" pitchFamily="34" charset="0"/>
                      </a:endParaRPr>
                    </a:p>
                  </a:txBody>
                  <a:tcPr marL="18008" marR="18008" marT="180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8954416"/>
                  </a:ext>
                </a:extLst>
              </a:tr>
            </a:tbl>
          </a:graphicData>
        </a:graphic>
      </p:graphicFrame>
      <p:sp>
        <p:nvSpPr>
          <p:cNvPr id="19" name="Title 18">
            <a:extLst>
              <a:ext uri="{FF2B5EF4-FFF2-40B4-BE49-F238E27FC236}">
                <a16:creationId xmlns:a16="http://schemas.microsoft.com/office/drawing/2014/main" id="{12B31EDC-F55A-483E-9C61-B03CE994AA06}"/>
              </a:ext>
            </a:extLst>
          </p:cNvPr>
          <p:cNvSpPr>
            <a:spLocks noGrp="1"/>
          </p:cNvSpPr>
          <p:nvPr>
            <p:ph type="title"/>
          </p:nvPr>
        </p:nvSpPr>
        <p:spPr/>
        <p:txBody>
          <a:bodyPr/>
          <a:lstStyle/>
          <a:p>
            <a:r>
              <a:rPr lang="en-US" dirty="0"/>
              <a:t>contributions</a:t>
            </a:r>
          </a:p>
        </p:txBody>
      </p:sp>
    </p:spTree>
    <p:extLst>
      <p:ext uri="{BB962C8B-B14F-4D97-AF65-F5344CB8AC3E}">
        <p14:creationId xmlns:p14="http://schemas.microsoft.com/office/powerpoint/2010/main" val="277185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648EDC-0A2B-4778-B5F7-D7042344BC13}"/>
              </a:ext>
            </a:extLst>
          </p:cNvPr>
          <p:cNvSpPr>
            <a:spLocks noGrp="1"/>
          </p:cNvSpPr>
          <p:nvPr>
            <p:ph idx="1"/>
          </p:nvPr>
        </p:nvSpPr>
        <p:spPr>
          <a:xfrm>
            <a:off x="700635" y="914400"/>
            <a:ext cx="10691265" cy="5014814"/>
          </a:xfrm>
        </p:spPr>
        <p:txBody>
          <a:bodyPr/>
          <a:lstStyle/>
          <a:p>
            <a:r>
              <a:rPr lang="en-US" dirty="0"/>
              <a:t>Description</a:t>
            </a:r>
          </a:p>
          <a:p>
            <a:pPr lvl="1"/>
            <a:r>
              <a:rPr lang="en-US" dirty="0"/>
              <a:t>The project helps in identifying the upcoming and ongoing events in an organization </a:t>
            </a:r>
          </a:p>
          <a:p>
            <a:pPr lvl="1"/>
            <a:r>
              <a:rPr lang="en-US" dirty="0"/>
              <a:t>Also helps in identifying the team members for particular sports using the discussion forum by posting the requirements.</a:t>
            </a:r>
          </a:p>
          <a:p>
            <a:pPr lvl="1"/>
            <a:endParaRPr lang="en-US" dirty="0"/>
          </a:p>
          <a:p>
            <a:pPr lvl="1"/>
            <a:endParaRPr lang="en-US" dirty="0"/>
          </a:p>
          <a:p>
            <a:r>
              <a:rPr lang="en-US" dirty="0"/>
              <a:t>Technical stack</a:t>
            </a:r>
          </a:p>
          <a:p>
            <a:pPr lvl="1"/>
            <a:r>
              <a:rPr lang="en-US" dirty="0"/>
              <a:t>HTML, CSS, ReactJS, Java (Spring boot), SQL</a:t>
            </a:r>
          </a:p>
          <a:p>
            <a:pPr lvl="1"/>
            <a:endParaRPr lang="en-US" dirty="0"/>
          </a:p>
        </p:txBody>
      </p:sp>
    </p:spTree>
    <p:extLst>
      <p:ext uri="{BB962C8B-B14F-4D97-AF65-F5344CB8AC3E}">
        <p14:creationId xmlns:p14="http://schemas.microsoft.com/office/powerpoint/2010/main" val="2049776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BC35A-4E44-4ABD-8D43-F158329FA3E5}"/>
              </a:ext>
            </a:extLst>
          </p:cNvPr>
          <p:cNvSpPr>
            <a:spLocks noGrp="1"/>
          </p:cNvSpPr>
          <p:nvPr>
            <p:ph idx="1"/>
          </p:nvPr>
        </p:nvSpPr>
        <p:spPr>
          <a:xfrm>
            <a:off x="700635" y="980661"/>
            <a:ext cx="10691265" cy="4948553"/>
          </a:xfrm>
        </p:spPr>
        <p:txBody>
          <a:bodyPr/>
          <a:lstStyle/>
          <a:p>
            <a:r>
              <a:rPr lang="en-US" dirty="0"/>
              <a:t>Architecture and Platform</a:t>
            </a:r>
          </a:p>
        </p:txBody>
      </p:sp>
      <p:pic>
        <p:nvPicPr>
          <p:cNvPr id="4" name="Picture 3" descr="Diagram&#10;&#10;Description automatically generated">
            <a:extLst>
              <a:ext uri="{FF2B5EF4-FFF2-40B4-BE49-F238E27FC236}">
                <a16:creationId xmlns:a16="http://schemas.microsoft.com/office/drawing/2014/main" id="{933CE11F-D0DA-4B59-A584-2C1D9314E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812" y="1537252"/>
            <a:ext cx="6810375" cy="4215848"/>
          </a:xfrm>
          <a:prstGeom prst="rect">
            <a:avLst/>
          </a:prstGeom>
        </p:spPr>
      </p:pic>
    </p:spTree>
    <p:extLst>
      <p:ext uri="{BB962C8B-B14F-4D97-AF65-F5344CB8AC3E}">
        <p14:creationId xmlns:p14="http://schemas.microsoft.com/office/powerpoint/2010/main" val="92577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417A1-B61C-4039-834D-1C60DD04BEF7}"/>
              </a:ext>
            </a:extLst>
          </p:cNvPr>
          <p:cNvSpPr>
            <a:spLocks noGrp="1"/>
          </p:cNvSpPr>
          <p:nvPr>
            <p:ph idx="1"/>
          </p:nvPr>
        </p:nvSpPr>
        <p:spPr>
          <a:xfrm>
            <a:off x="700635" y="1060174"/>
            <a:ext cx="10691265" cy="4869040"/>
          </a:xfrm>
        </p:spPr>
        <p:txBody>
          <a:bodyPr/>
          <a:lstStyle/>
          <a:p>
            <a:r>
              <a:rPr lang="en-US" b="1" dirty="0"/>
              <a:t>Modules</a:t>
            </a:r>
          </a:p>
          <a:p>
            <a:pPr marL="0" indent="0">
              <a:buNone/>
            </a:pPr>
            <a:endParaRPr lang="en-US" b="1" dirty="0"/>
          </a:p>
          <a:p>
            <a:pPr lvl="1"/>
            <a:r>
              <a:rPr lang="en-US" dirty="0"/>
              <a:t>User authentication</a:t>
            </a:r>
          </a:p>
          <a:p>
            <a:pPr lvl="1"/>
            <a:endParaRPr lang="en-US" dirty="0"/>
          </a:p>
          <a:p>
            <a:pPr lvl="1"/>
            <a:r>
              <a:rPr lang="en-US" dirty="0"/>
              <a:t>User registration</a:t>
            </a:r>
          </a:p>
          <a:p>
            <a:pPr lvl="1"/>
            <a:endParaRPr lang="en-US" dirty="0"/>
          </a:p>
          <a:p>
            <a:pPr lvl="1"/>
            <a:r>
              <a:rPr lang="en-US" dirty="0"/>
              <a:t>Upcoming and Ongoing events</a:t>
            </a:r>
          </a:p>
          <a:p>
            <a:pPr lvl="1"/>
            <a:endParaRPr lang="en-US" dirty="0"/>
          </a:p>
          <a:p>
            <a:pPr lvl="1"/>
            <a:r>
              <a:rPr lang="en-US" dirty="0"/>
              <a:t>Discussion forum</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032481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EAB1A6-2737-486C-9193-7F61F6F0F449}"/>
              </a:ext>
            </a:extLst>
          </p:cNvPr>
          <p:cNvSpPr>
            <a:spLocks noGrp="1"/>
          </p:cNvSpPr>
          <p:nvPr>
            <p:ph idx="1"/>
          </p:nvPr>
        </p:nvSpPr>
        <p:spPr>
          <a:xfrm>
            <a:off x="700635" y="980661"/>
            <a:ext cx="10691265" cy="4948553"/>
          </a:xfrm>
        </p:spPr>
        <p:txBody>
          <a:bodyPr/>
          <a:lstStyle/>
          <a:p>
            <a:r>
              <a:rPr lang="en-US" sz="2800" b="1" dirty="0"/>
              <a:t>Managing Risks</a:t>
            </a:r>
            <a:endParaRPr lang="en-US" b="1" dirty="0"/>
          </a:p>
          <a:p>
            <a:pPr lvl="1"/>
            <a:r>
              <a:rPr lang="en-US" b="1" i="0" dirty="0">
                <a:solidFill>
                  <a:srgbClr val="000000"/>
                </a:solidFill>
                <a:effectLst/>
                <a:latin typeface="proxima-nova"/>
              </a:rPr>
              <a:t>Server crash</a:t>
            </a:r>
          </a:p>
          <a:p>
            <a:pPr marL="1200150" lvl="2" indent="-285750">
              <a:lnSpc>
                <a:spcPct val="107000"/>
              </a:lnSpc>
              <a:spcBef>
                <a:spcPts val="0"/>
              </a:spcBef>
              <a:spcAft>
                <a:spcPts val="800"/>
              </a:spcAft>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Server crashing and losing the data is always a risk. The plan is to make sure the data on your server is backed up. Planning to use a Backup and Disaster Recovery (BDR) solution. </a:t>
            </a:r>
          </a:p>
          <a:p>
            <a:pPr lvl="1"/>
            <a:r>
              <a:rPr lang="en-US" b="1" dirty="0">
                <a:solidFill>
                  <a:srgbClr val="000000"/>
                </a:solidFill>
                <a:latin typeface="proxima-nova"/>
              </a:rPr>
              <a:t>Technical difficulties:</a:t>
            </a:r>
          </a:p>
          <a:p>
            <a:pPr marL="1200150" lvl="2" indent="-285750">
              <a:lnSpc>
                <a:spcPct val="107000"/>
              </a:lnSpc>
              <a:spcBef>
                <a:spcPts val="0"/>
              </a:spcBef>
              <a:spcAft>
                <a:spcPts val="800"/>
              </a:spcAft>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security, large-scale system implementation, software integration are some areas where an application is likely to run into unpredictable problems. Testing will be done to avoid these difficulties. </a:t>
            </a:r>
          </a:p>
          <a:p>
            <a:pPr lvl="1"/>
            <a:r>
              <a:rPr lang="en-US" b="1" dirty="0">
                <a:solidFill>
                  <a:srgbClr val="000000"/>
                </a:solidFill>
                <a:latin typeface="open-sans"/>
              </a:rPr>
              <a:t>Poor Management</a:t>
            </a:r>
          </a:p>
          <a:p>
            <a:pPr lvl="2"/>
            <a:r>
              <a:rPr lang="en-US" sz="1800" dirty="0">
                <a:latin typeface="Calibri" panose="020F0502020204030204" pitchFamily="34" charset="0"/>
                <a:ea typeface="Calibri" panose="020F0502020204030204" pitchFamily="34" charset="0"/>
                <a:cs typeface="Times New Roman" panose="02020603050405020304" pitchFamily="18" charset="0"/>
              </a:rPr>
              <a:t>B</a:t>
            </a:r>
            <a:r>
              <a:rPr lang="en-US" sz="1800" dirty="0">
                <a:effectLst/>
                <a:latin typeface="Calibri" panose="020F0502020204030204" pitchFamily="34" charset="0"/>
                <a:ea typeface="Calibri" panose="020F0502020204030204" pitchFamily="34" charset="0"/>
                <a:cs typeface="Times New Roman" panose="02020603050405020304" pitchFamily="18" charset="0"/>
              </a:rPr>
              <a:t>udget overshoots and time constraints as the reasons why software projects fail, the underlying reason is always poor management. Managing hardware and human resources on timely manner can avoid the problems caused by poor management</a:t>
            </a:r>
            <a:endParaRPr lang="en-US" dirty="0"/>
          </a:p>
        </p:txBody>
      </p:sp>
    </p:spTree>
    <p:extLst>
      <p:ext uri="{BB962C8B-B14F-4D97-AF65-F5344CB8AC3E}">
        <p14:creationId xmlns:p14="http://schemas.microsoft.com/office/powerpoint/2010/main" val="269083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F83A-6256-4C5C-9174-C03017F9FD34}"/>
              </a:ext>
            </a:extLst>
          </p:cNvPr>
          <p:cNvSpPr>
            <a:spLocks noGrp="1"/>
          </p:cNvSpPr>
          <p:nvPr>
            <p:ph type="title"/>
          </p:nvPr>
        </p:nvSpPr>
        <p:spPr>
          <a:xfrm>
            <a:off x="700635" y="922096"/>
            <a:ext cx="10691265" cy="469382"/>
          </a:xfrm>
        </p:spPr>
        <p:txBody>
          <a:bodyPr>
            <a:normAutofit fontScale="90000"/>
          </a:bodyPr>
          <a:lstStyle/>
          <a:p>
            <a:r>
              <a:rPr lang="en-US" dirty="0"/>
              <a:t>Gantt </a:t>
            </a:r>
            <a:r>
              <a:rPr lang="en-US" dirty="0" err="1"/>
              <a:t>cHART</a:t>
            </a:r>
            <a:endParaRPr lang="en-US" dirty="0"/>
          </a:p>
        </p:txBody>
      </p:sp>
      <p:pic>
        <p:nvPicPr>
          <p:cNvPr id="5" name="Content Placeholder 4" descr="Graphical user interface, application, table, Excel&#10;&#10;Description automatically generated">
            <a:extLst>
              <a:ext uri="{FF2B5EF4-FFF2-40B4-BE49-F238E27FC236}">
                <a16:creationId xmlns:a16="http://schemas.microsoft.com/office/drawing/2014/main" id="{C2645B6A-D448-4CC6-833D-1D75E62AE0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635" y="1510747"/>
            <a:ext cx="10691812" cy="4518991"/>
          </a:xfrm>
        </p:spPr>
      </p:pic>
    </p:spTree>
    <p:extLst>
      <p:ext uri="{BB962C8B-B14F-4D97-AF65-F5344CB8AC3E}">
        <p14:creationId xmlns:p14="http://schemas.microsoft.com/office/powerpoint/2010/main" val="261721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FBD5-B965-4709-8636-B589DCE7853A}"/>
              </a:ext>
            </a:extLst>
          </p:cNvPr>
          <p:cNvSpPr>
            <a:spLocks noGrp="1"/>
          </p:cNvSpPr>
          <p:nvPr>
            <p:ph type="title"/>
          </p:nvPr>
        </p:nvSpPr>
        <p:spPr/>
        <p:txBody>
          <a:bodyPr>
            <a:normAutofit fontScale="90000"/>
          </a:bodyPr>
          <a:lstStyle/>
          <a:p>
            <a:r>
              <a:rPr lang="en-US" dirty="0"/>
              <a:t>                               </a:t>
            </a:r>
            <a:br>
              <a:rPr lang="en-US" dirty="0"/>
            </a:br>
            <a:br>
              <a:rPr lang="en-US" dirty="0"/>
            </a:br>
            <a:br>
              <a:rPr lang="en-US" dirty="0"/>
            </a:br>
            <a:r>
              <a:rPr lang="en-US" dirty="0"/>
              <a:t>				  </a:t>
            </a:r>
            <a:br>
              <a:rPr lang="en-US" dirty="0"/>
            </a:br>
            <a:r>
              <a:rPr lang="en-US" dirty="0"/>
              <a:t>				Thank you</a:t>
            </a:r>
          </a:p>
        </p:txBody>
      </p:sp>
    </p:spTree>
    <p:extLst>
      <p:ext uri="{BB962C8B-B14F-4D97-AF65-F5344CB8AC3E}">
        <p14:creationId xmlns:p14="http://schemas.microsoft.com/office/powerpoint/2010/main" val="2102932678"/>
      </p:ext>
    </p:extLst>
  </p:cSld>
  <p:clrMapOvr>
    <a:masterClrMapping/>
  </p:clrMapOvr>
</p:sld>
</file>

<file path=ppt/theme/theme1.xml><?xml version="1.0" encoding="utf-8"?>
<a:theme xmlns:a="http://schemas.openxmlformats.org/drawingml/2006/main" name="ChronicleVTI">
  <a:themeElements>
    <a:clrScheme name="AnalogousFromLightSeedLeftStep">
      <a:dk1>
        <a:srgbClr val="000000"/>
      </a:dk1>
      <a:lt1>
        <a:srgbClr val="FFFFFF"/>
      </a:lt1>
      <a:dk2>
        <a:srgbClr val="412F24"/>
      </a:dk2>
      <a:lt2>
        <a:srgbClr val="E2E6E8"/>
      </a:lt2>
      <a:accent1>
        <a:srgbClr val="EA8B4F"/>
      </a:accent1>
      <a:accent2>
        <a:srgbClr val="EA4F53"/>
      </a:accent2>
      <a:accent3>
        <a:srgbClr val="EE6FA7"/>
      </a:accent3>
      <a:accent4>
        <a:srgbClr val="EA4FD4"/>
      </a:accent4>
      <a:accent5>
        <a:srgbClr val="CB6FEE"/>
      </a:accent5>
      <a:accent6>
        <a:srgbClr val="7E4FEA"/>
      </a:accent6>
      <a:hlink>
        <a:srgbClr val="5987A4"/>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FA549CF301ED46BBE3A6F10C055D02" ma:contentTypeVersion="0" ma:contentTypeDescription="Create a new document." ma:contentTypeScope="" ma:versionID="0f848c967f80cd86a800320421e6a842">
  <xsd:schema xmlns:xsd="http://www.w3.org/2001/XMLSchema" xmlns:xs="http://www.w3.org/2001/XMLSchema" xmlns:p="http://schemas.microsoft.com/office/2006/metadata/properties" targetNamespace="http://schemas.microsoft.com/office/2006/metadata/properties" ma:root="true" ma:fieldsID="42b3e102471036f58b73ec6880890f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68671-9BC7-48AB-9C41-43587ADC0A9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F8835DA-9FAD-44AA-8B50-5C2F09241FF3}">
  <ds:schemaRefs>
    <ds:schemaRef ds:uri="http://schemas.microsoft.com/sharepoint/v3/contenttype/forms"/>
  </ds:schemaRefs>
</ds:datastoreItem>
</file>

<file path=customXml/itemProps3.xml><?xml version="1.0" encoding="utf-8"?>
<ds:datastoreItem xmlns:ds="http://schemas.openxmlformats.org/officeDocument/2006/customXml" ds:itemID="{BBBE7EF7-0A79-4F13-A2B1-956DE7FF84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942</TotalTime>
  <Words>390</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Calisto MT</vt:lpstr>
      <vt:lpstr>open-sans</vt:lpstr>
      <vt:lpstr>proxima-nova</vt:lpstr>
      <vt:lpstr>Univers Condensed</vt:lpstr>
      <vt:lpstr>ChronicleVTI</vt:lpstr>
      <vt:lpstr>Sports Management</vt:lpstr>
      <vt:lpstr>Code geeks</vt:lpstr>
      <vt:lpstr>contributions</vt:lpstr>
      <vt:lpstr>PowerPoint Presentation</vt:lpstr>
      <vt:lpstr>PowerPoint Presentation</vt:lpstr>
      <vt:lpstr>PowerPoint Presentation</vt:lpstr>
      <vt:lpstr>PowerPoint Presentation</vt:lpstr>
      <vt:lpstr>Gantt cHART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Management</dc:title>
  <dc:creator>Pottabathini, Charan</dc:creator>
  <cp:lastModifiedBy>Pottabathini, Charan</cp:lastModifiedBy>
  <cp:revision>29</cp:revision>
  <dcterms:created xsi:type="dcterms:W3CDTF">2021-09-09T21:12:12Z</dcterms:created>
  <dcterms:modified xsi:type="dcterms:W3CDTF">2021-09-11T02:16:18Z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0x0101004AFA549CF301ED46BBE3A6F10C055D02</vt:lpwstr>
  </property>
</Properties>
</file>