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d68d6825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3d68d6825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d68d6825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d68d6825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d68d6825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d68d6825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3d68d6825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3d68d6825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d68d6825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3d68d6825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3d68d6825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3d68d6825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d68d6825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3d68d6825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d68d6825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d68d6825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d68d6825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3d68d6825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d68d6825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d68d6825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vue.js" TargetMode="External"/><Relationship Id="rId4" Type="http://schemas.openxmlformats.org/officeDocument/2006/relationships/hyperlink" Target="http://three.js" TargetMode="External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A0A5E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 title="costvortex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082"/>
            <a:ext cx="9143999" cy="509333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919750" y="3745475"/>
            <a:ext cx="33045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6CDE1"/>
                </a:solidFill>
              </a:rPr>
              <a:t>By:</a:t>
            </a:r>
            <a:endParaRPr sz="1600">
              <a:solidFill>
                <a:srgbClr val="C6CDE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6CDE1"/>
                </a:solidFill>
              </a:rPr>
              <a:t>Sahithi Vesangi</a:t>
            </a:r>
            <a:endParaRPr sz="1600">
              <a:solidFill>
                <a:srgbClr val="C6CDE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6CDE1"/>
                </a:solidFill>
              </a:rPr>
              <a:t>sahithivesangi.ms@gmail.com</a:t>
            </a:r>
            <a:endParaRPr sz="1600">
              <a:solidFill>
                <a:srgbClr val="C6CDE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0A5E"/>
                </a:solidFill>
              </a:rPr>
              <a:t>The Demo Snapshots</a:t>
            </a:r>
            <a:endParaRPr>
              <a:solidFill>
                <a:srgbClr val="2A0A5E"/>
              </a:solidFill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2713775" y="4590250"/>
            <a:ext cx="430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Cost Spike Simulation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0" name="Google Shape;120;p22" title="costvortex8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349" y="1017725"/>
            <a:ext cx="4808051" cy="358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A0A5E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491125" y="2358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CDE1"/>
                </a:solidFill>
              </a:rPr>
              <a:t>ThankYou</a:t>
            </a:r>
            <a:endParaRPr>
              <a:solidFill>
                <a:srgbClr val="C6CDE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0A5E"/>
                </a:solidFill>
              </a:rPr>
              <a:t>The 1B+ Blind Spot - Problem</a:t>
            </a:r>
            <a:endParaRPr>
              <a:solidFill>
                <a:srgbClr val="2A0A5E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A0A5E"/>
                </a:solidFill>
              </a:rPr>
              <a:t>Companies waste 37% of AI budgets on invisible API inefficiencies.</a:t>
            </a:r>
            <a:endParaRPr sz="1400">
              <a:solidFill>
                <a:srgbClr val="2A0A5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A0A5E"/>
                </a:solidFill>
              </a:rPr>
              <a:t>Meet - </a:t>
            </a:r>
            <a:r>
              <a:rPr i="1" lang="en" sz="1400">
                <a:solidFill>
                  <a:srgbClr val="2A0A5E"/>
                </a:solidFill>
              </a:rPr>
              <a:t>Sarah - </a:t>
            </a:r>
            <a:r>
              <a:rPr lang="en" sz="1400">
                <a:solidFill>
                  <a:srgbClr val="2A0A5E"/>
                </a:solidFill>
              </a:rPr>
              <a:t>Her engineering team shipped groundbreaking AI features… until they got $8400 monthly API bill.</a:t>
            </a:r>
            <a:endParaRPr sz="1400">
              <a:solidFill>
                <a:srgbClr val="2A0A5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2A0A5E"/>
              </a:solidFill>
            </a:endParaRPr>
          </a:p>
        </p:txBody>
      </p:sp>
      <p:pic>
        <p:nvPicPr>
          <p:cNvPr id="64" name="Google Shape;64;p14" title="_- visual selec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150" y="1758225"/>
            <a:ext cx="3682726" cy="313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0A5E"/>
                </a:solidFill>
              </a:rPr>
              <a:t>The Solution - Cost Vortex</a:t>
            </a:r>
            <a:endParaRPr>
              <a:solidFill>
                <a:srgbClr val="2A0A5E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A0A5E"/>
                </a:solidFill>
              </a:rPr>
              <a:t>Cost Vortex - The AI economist for your API stack</a:t>
            </a:r>
            <a:endParaRPr sz="1400">
              <a:solidFill>
                <a:srgbClr val="2A0A5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A0A5E"/>
                </a:solidFill>
              </a:rPr>
              <a:t>Value Proposition:</a:t>
            </a:r>
            <a:endParaRPr sz="1400">
              <a:solidFill>
                <a:srgbClr val="2A0A5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2A0A5E"/>
              </a:solidFill>
            </a:endParaRPr>
          </a:p>
        </p:txBody>
      </p:sp>
      <p:pic>
        <p:nvPicPr>
          <p:cNvPr id="71" name="Google Shape;71;p15" title="_- visual selection (1).png"/>
          <p:cNvPicPr preferRelativeResize="0"/>
          <p:nvPr/>
        </p:nvPicPr>
        <p:blipFill rotWithShape="1">
          <a:blip r:embed="rId3">
            <a:alphaModFix/>
          </a:blip>
          <a:srcRect b="4703" l="-669" r="670" t="31997"/>
          <a:stretch/>
        </p:blipFill>
        <p:spPr>
          <a:xfrm>
            <a:off x="1455375" y="1727100"/>
            <a:ext cx="6150250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0A5E"/>
                </a:solidFill>
              </a:rPr>
              <a:t>Key Features</a:t>
            </a:r>
            <a:endParaRPr>
              <a:solidFill>
                <a:srgbClr val="2A0A5E"/>
              </a:solidFill>
            </a:endParaRPr>
          </a:p>
        </p:txBody>
      </p:sp>
      <p:pic>
        <p:nvPicPr>
          <p:cNvPr id="77" name="Google Shape;77;p16" title="_- visual selection (2).png"/>
          <p:cNvPicPr preferRelativeResize="0"/>
          <p:nvPr/>
        </p:nvPicPr>
        <p:blipFill rotWithShape="1">
          <a:blip r:embed="rId3">
            <a:alphaModFix/>
          </a:blip>
          <a:srcRect b="0" l="0" r="0" t="20407"/>
          <a:stretch/>
        </p:blipFill>
        <p:spPr>
          <a:xfrm>
            <a:off x="1849700" y="943150"/>
            <a:ext cx="5705475" cy="407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0A5E"/>
                </a:solidFill>
              </a:rPr>
              <a:t>The Techstack</a:t>
            </a:r>
            <a:endParaRPr>
              <a:solidFill>
                <a:srgbClr val="2A0A5E"/>
              </a:solidFill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A0A5E"/>
                </a:solidFill>
              </a:rPr>
              <a:t>Frontend: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Vue.js</a:t>
            </a:r>
            <a:r>
              <a:rPr lang="en" sz="1400">
                <a:solidFill>
                  <a:srgbClr val="2A0A5E"/>
                </a:solidFill>
              </a:rPr>
              <a:t>,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Three.js</a:t>
            </a:r>
            <a:r>
              <a:rPr lang="en" sz="1400">
                <a:solidFill>
                  <a:srgbClr val="2A0A5E"/>
                </a:solidFill>
              </a:rPr>
              <a:t>, Tailwind CSS, HTML</a:t>
            </a:r>
            <a:endParaRPr sz="1400">
              <a:solidFill>
                <a:srgbClr val="2A0A5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A0A5E"/>
                </a:solidFill>
              </a:rPr>
              <a:t>Algorithms: Token optimizer, Time Series Analysis</a:t>
            </a:r>
            <a:endParaRPr sz="1400">
              <a:solidFill>
                <a:srgbClr val="2A0A5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A0A5E"/>
                </a:solidFill>
              </a:rPr>
              <a:t>AI blend: GPT-4o Summary prediction</a:t>
            </a:r>
            <a:endParaRPr sz="1400">
              <a:solidFill>
                <a:srgbClr val="2A0A5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A0A5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2A0A5E"/>
              </a:solidFill>
            </a:endParaRPr>
          </a:p>
        </p:txBody>
      </p:sp>
      <p:pic>
        <p:nvPicPr>
          <p:cNvPr id="84" name="Google Shape;84;p17" title="_- visual selection (3).png"/>
          <p:cNvPicPr preferRelativeResize="0"/>
          <p:nvPr/>
        </p:nvPicPr>
        <p:blipFill rotWithShape="1">
          <a:blip r:embed="rId5">
            <a:alphaModFix/>
          </a:blip>
          <a:srcRect b="0" l="0" r="0" t="24619"/>
          <a:stretch/>
        </p:blipFill>
        <p:spPr>
          <a:xfrm>
            <a:off x="2392300" y="2168049"/>
            <a:ext cx="6574450" cy="29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0A5E"/>
                </a:solidFill>
              </a:rPr>
              <a:t>Real World Impact</a:t>
            </a:r>
            <a:endParaRPr>
              <a:solidFill>
                <a:srgbClr val="2A0A5E"/>
              </a:solidFill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A0A5E"/>
                </a:solidFill>
              </a:rPr>
              <a:t>42% Cost Reduction in the first 14 days.</a:t>
            </a:r>
            <a:endParaRPr sz="1400">
              <a:solidFill>
                <a:srgbClr val="2A0A5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A0A5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2A0A5E"/>
              </a:solidFill>
            </a:endParaRPr>
          </a:p>
        </p:txBody>
      </p:sp>
      <p:pic>
        <p:nvPicPr>
          <p:cNvPr id="91" name="Google Shape;91;p18" title="_- visual selection (5).png"/>
          <p:cNvPicPr preferRelativeResize="0"/>
          <p:nvPr/>
        </p:nvPicPr>
        <p:blipFill rotWithShape="1">
          <a:blip r:embed="rId3">
            <a:alphaModFix/>
          </a:blip>
          <a:srcRect b="0" l="0" r="0" t="23254"/>
          <a:stretch/>
        </p:blipFill>
        <p:spPr>
          <a:xfrm>
            <a:off x="1800950" y="1555000"/>
            <a:ext cx="5044074" cy="349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0A5E"/>
                </a:solidFill>
              </a:rPr>
              <a:t>Market Opportunity and The future</a:t>
            </a:r>
            <a:endParaRPr>
              <a:solidFill>
                <a:srgbClr val="2A0A5E"/>
              </a:solidFill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A0A5E"/>
                </a:solidFill>
              </a:rPr>
              <a:t>$17B enterprise LLM spend by 2025 (Gartner Insights)</a:t>
            </a:r>
            <a:endParaRPr sz="1400">
              <a:solidFill>
                <a:srgbClr val="2A0A5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A0A5E"/>
                </a:solidFill>
              </a:rPr>
              <a:t>0 Competitors with AI powered cost ops</a:t>
            </a:r>
            <a:endParaRPr sz="1400">
              <a:solidFill>
                <a:srgbClr val="2A0A5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A0A5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A0A5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2A0A5E"/>
              </a:solidFill>
            </a:endParaRPr>
          </a:p>
        </p:txBody>
      </p:sp>
      <p:pic>
        <p:nvPicPr>
          <p:cNvPr id="98" name="Google Shape;98;p19" title="_- visual selection (4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150" y="1872000"/>
            <a:ext cx="5106100" cy="306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0A5E"/>
                </a:solidFill>
              </a:rPr>
              <a:t>The Demo Snapshots</a:t>
            </a:r>
            <a:endParaRPr>
              <a:solidFill>
                <a:srgbClr val="2A0A5E"/>
              </a:solidFill>
            </a:endParaRPr>
          </a:p>
        </p:txBody>
      </p:sp>
      <p:pic>
        <p:nvPicPr>
          <p:cNvPr id="104" name="Google Shape;104;p20" title="costvortex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025" y="1617736"/>
            <a:ext cx="7855975" cy="248587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2713775" y="4208975"/>
            <a:ext cx="430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Upload Files or Code/logs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0A5E"/>
                </a:solidFill>
              </a:rPr>
              <a:t>The Demo Snapshots</a:t>
            </a:r>
            <a:endParaRPr>
              <a:solidFill>
                <a:srgbClr val="2A0A5E"/>
              </a:solidFill>
            </a:endParaRPr>
          </a:p>
        </p:txBody>
      </p:sp>
      <p:pic>
        <p:nvPicPr>
          <p:cNvPr id="111" name="Google Shape;111;p21" title="costvortex5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2752699" cy="170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 title="costvortex6.jpg"/>
          <p:cNvPicPr preferRelativeResize="0"/>
          <p:nvPr/>
        </p:nvPicPr>
        <p:blipFill rotWithShape="1">
          <a:blip r:embed="rId4">
            <a:alphaModFix/>
          </a:blip>
          <a:srcRect b="0" l="0" r="49909" t="0"/>
          <a:stretch/>
        </p:blipFill>
        <p:spPr>
          <a:xfrm>
            <a:off x="5822599" y="1017724"/>
            <a:ext cx="2628427" cy="170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 title="costvortex6.jpg"/>
          <p:cNvPicPr preferRelativeResize="0"/>
          <p:nvPr/>
        </p:nvPicPr>
        <p:blipFill rotWithShape="1">
          <a:blip r:embed="rId4">
            <a:alphaModFix/>
          </a:blip>
          <a:srcRect b="0" l="49346" r="0" t="0"/>
          <a:stretch/>
        </p:blipFill>
        <p:spPr>
          <a:xfrm>
            <a:off x="2881748" y="2905300"/>
            <a:ext cx="3051177" cy="195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