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41446-E566-B010-2F50-D350CD0B9022}" v="159" dt="2024-11-19T18:40:15.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11/19/2024</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2171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11/19/2024</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12218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11/19/2024</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98146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11/19/2024</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99972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11/19/2024</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43751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11/19/2024</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50543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11/19/2024</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32017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11/19/2024</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01314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11/19/2024</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68731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11/19/2024</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92469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11/19/2024</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6206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11/19/2024</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32833429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tephanmatzka/predictive-maintenance-dataset-ai4i-20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072" y="1300137"/>
            <a:ext cx="11360246" cy="1029500"/>
          </a:xfrm>
        </p:spPr>
        <p:txBody>
          <a:bodyPr>
            <a:noAutofit/>
          </a:bodyPr>
          <a:lstStyle/>
          <a:p>
            <a:r>
              <a:rPr lang="en-US" sz="3600" b="1" i="1" dirty="0">
                <a:ea typeface="+mj-lt"/>
                <a:cs typeface="+mj-lt"/>
              </a:rPr>
              <a:t>Predictive Maintenance System on AWS </a:t>
            </a:r>
            <a:endParaRPr lang="en-US" sz="3600" i="1" dirty="0">
              <a:ea typeface="+mj-lt"/>
              <a:cs typeface="+mj-lt"/>
            </a:endParaRP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sz="1600" dirty="0"/>
              <a:t>Team Members:</a:t>
            </a:r>
          </a:p>
          <a:p>
            <a:pPr marL="342900" indent="-342900">
              <a:buAutoNum type="arabicPeriod"/>
            </a:pPr>
            <a:r>
              <a:rPr lang="en-US" sz="1600" dirty="0"/>
              <a:t>Charan Reddy Kumar</a:t>
            </a:r>
          </a:p>
          <a:p>
            <a:pPr marL="342900" indent="-342900">
              <a:buAutoNum type="arabicPeriod"/>
            </a:pPr>
            <a:r>
              <a:rPr lang="en-US" sz="1600" dirty="0"/>
              <a:t>Parameshwar Bhat</a:t>
            </a:r>
          </a:p>
          <a:p>
            <a:pPr marL="342900" indent="-342900">
              <a:buAutoNum type="arabicPeriod"/>
            </a:pPr>
            <a:r>
              <a:rPr lang="en-US" sz="1600" dirty="0"/>
              <a:t>Anirudhha</a:t>
            </a:r>
          </a:p>
          <a:p>
            <a:endParaRPr lang="en-US" sz="16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4A4C-DDD9-0340-E003-5B51F64F3C9B}"/>
              </a:ext>
            </a:extLst>
          </p:cNvPr>
          <p:cNvSpPr>
            <a:spLocks noGrp="1"/>
          </p:cNvSpPr>
          <p:nvPr>
            <p:ph type="title"/>
          </p:nvPr>
        </p:nvSpPr>
        <p:spPr>
          <a:xfrm>
            <a:off x="677007" y="537676"/>
            <a:ext cx="6221078" cy="993188"/>
          </a:xfrm>
        </p:spPr>
        <p:txBody>
          <a:bodyPr>
            <a:normAutofit/>
          </a:bodyPr>
          <a:lstStyle/>
          <a:p>
            <a:r>
              <a:rPr lang="en-US" dirty="0"/>
              <a:t>Scope of the project:</a:t>
            </a:r>
          </a:p>
        </p:txBody>
      </p:sp>
      <p:sp>
        <p:nvSpPr>
          <p:cNvPr id="3" name="Content Placeholder 2">
            <a:extLst>
              <a:ext uri="{FF2B5EF4-FFF2-40B4-BE49-F238E27FC236}">
                <a16:creationId xmlns:a16="http://schemas.microsoft.com/office/drawing/2014/main" id="{FA5D35EB-B40E-FC79-6577-27E4144C9871}"/>
              </a:ext>
            </a:extLst>
          </p:cNvPr>
          <p:cNvSpPr>
            <a:spLocks noGrp="1"/>
          </p:cNvSpPr>
          <p:nvPr>
            <p:ph idx="1"/>
          </p:nvPr>
        </p:nvSpPr>
        <p:spPr>
          <a:xfrm>
            <a:off x="677007" y="1918859"/>
            <a:ext cx="10168128" cy="3694176"/>
          </a:xfrm>
        </p:spPr>
        <p:txBody>
          <a:bodyPr vert="horz" lIns="91440" tIns="45720" rIns="91440" bIns="45720" rtlCol="0" anchor="t">
            <a:normAutofit/>
          </a:bodyPr>
          <a:lstStyle/>
          <a:p>
            <a:r>
              <a:rPr lang="en-US" sz="2400" b="1" dirty="0">
                <a:latin typeface="Avenir Next LT Pro Demi"/>
                <a:cs typeface="Arial"/>
              </a:rPr>
              <a:t>Develop a predictive maintenance system that forecasts machine failures by analyzing historical operational data. </a:t>
            </a:r>
            <a:endParaRPr lang="en-US" sz="2400">
              <a:latin typeface="Avenir Next LT Pro Demi"/>
              <a:cs typeface="Arial"/>
            </a:endParaRPr>
          </a:p>
          <a:p>
            <a:r>
              <a:rPr lang="en-US" sz="2400" b="1" dirty="0">
                <a:latin typeface="Avenir Next LT Pro Demi"/>
                <a:cs typeface="Arial"/>
              </a:rPr>
              <a:t>The primary goal is to minimize equipment downtime and reduce maintenance costs by proactively identifying potential failures. </a:t>
            </a:r>
            <a:endParaRPr lang="en-US" sz="2400">
              <a:latin typeface="Avenir Next LT Pro Demi"/>
              <a:cs typeface="Arial"/>
            </a:endParaRPr>
          </a:p>
          <a:p>
            <a:r>
              <a:rPr lang="en-US" sz="2400" b="1" dirty="0">
                <a:latin typeface="Avenir Next LT Pro Demi"/>
                <a:cs typeface="Arial"/>
              </a:rPr>
              <a:t>The system will utilize AWS Glue for data extraction, transformation, and loading (ETL) processes. Predictions will be generated and stored in Amazon S3 for further analysis and access</a:t>
            </a:r>
            <a:endParaRPr lang="en-US" sz="2400">
              <a:latin typeface="Avenir Next LT Pro Demi"/>
            </a:endParaRPr>
          </a:p>
        </p:txBody>
      </p:sp>
      <p:sp>
        <p:nvSpPr>
          <p:cNvPr id="4" name="Date Placeholder 3">
            <a:extLst>
              <a:ext uri="{FF2B5EF4-FFF2-40B4-BE49-F238E27FC236}">
                <a16:creationId xmlns:a16="http://schemas.microsoft.com/office/drawing/2014/main" id="{184922F3-3B8D-3EDA-339A-3C41026833F2}"/>
              </a:ext>
            </a:extLst>
          </p:cNvPr>
          <p:cNvSpPr>
            <a:spLocks noGrp="1"/>
          </p:cNvSpPr>
          <p:nvPr>
            <p:ph type="dt" sz="half" idx="10"/>
          </p:nvPr>
        </p:nvSpPr>
        <p:spPr/>
        <p:txBody>
          <a:bodyPr/>
          <a:lstStyle/>
          <a:p>
            <a:fld id="{74D07E63-C604-48FF-BE6B-7A89A2856250}" type="datetime1">
              <a:t>11/19/2024</a:t>
            </a:fld>
            <a:endParaRPr lang="en-US" dirty="0"/>
          </a:p>
        </p:txBody>
      </p:sp>
      <p:sp>
        <p:nvSpPr>
          <p:cNvPr id="5" name="Footer Placeholder 4" hidden="1">
            <a:extLst>
              <a:ext uri="{FF2B5EF4-FFF2-40B4-BE49-F238E27FC236}">
                <a16:creationId xmlns:a16="http://schemas.microsoft.com/office/drawing/2014/main" id="{EE6CE60B-028C-BBD8-8D58-63A865E319E8}"/>
              </a:ext>
            </a:extLst>
          </p:cNvPr>
          <p:cNvSpPr>
            <a:spLocks noGrp="1"/>
          </p:cNvSpPr>
          <p:nvPr>
            <p:ph type="ftr" sz="quarter" idx="11"/>
          </p:nvPr>
        </p:nvSpPr>
        <p:spPr>
          <a:xfrm rot="5400000">
            <a:off x="-2643964" y="2042171"/>
            <a:ext cx="4114800" cy="457200"/>
          </a:xfrm>
        </p:spPr>
        <p:txBody>
          <a:bodyPr/>
          <a:lstStyle/>
          <a:p>
            <a:endParaRPr lang="en-US" dirty="0"/>
          </a:p>
        </p:txBody>
      </p:sp>
      <p:sp>
        <p:nvSpPr>
          <p:cNvPr id="6" name="Slide Number Placeholder 5">
            <a:extLst>
              <a:ext uri="{FF2B5EF4-FFF2-40B4-BE49-F238E27FC236}">
                <a16:creationId xmlns:a16="http://schemas.microsoft.com/office/drawing/2014/main" id="{3E1DD264-0E1A-D51E-9E29-5EA6F18BCD87}"/>
              </a:ext>
            </a:extLst>
          </p:cNvPr>
          <p:cNvSpPr>
            <a:spLocks noGrp="1"/>
          </p:cNvSpPr>
          <p:nvPr>
            <p:ph type="sldNum" sz="quarter" idx="12"/>
          </p:nvPr>
        </p:nvSpPr>
        <p:spPr/>
        <p:txBody>
          <a:bodyPr/>
          <a:lstStyle/>
          <a:p>
            <a:fld id="{A65A5C87-DF58-40C8-B092-1DE63DB4547E}" type="slidenum">
              <a:rPr lang="en-US" dirty="0"/>
              <a:t>2</a:t>
            </a:fld>
            <a:endParaRPr lang="en-US" dirty="0"/>
          </a:p>
        </p:txBody>
      </p:sp>
    </p:spTree>
    <p:extLst>
      <p:ext uri="{BB962C8B-B14F-4D97-AF65-F5344CB8AC3E}">
        <p14:creationId xmlns:p14="http://schemas.microsoft.com/office/powerpoint/2010/main" val="121634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D80B-831F-B50D-2742-DE4F4EDAEC3E}"/>
              </a:ext>
            </a:extLst>
          </p:cNvPr>
          <p:cNvSpPr>
            <a:spLocks noGrp="1"/>
          </p:cNvSpPr>
          <p:nvPr>
            <p:ph type="title"/>
          </p:nvPr>
        </p:nvSpPr>
        <p:spPr>
          <a:xfrm>
            <a:off x="1007451" y="447906"/>
            <a:ext cx="9238434" cy="857559"/>
          </a:xfrm>
        </p:spPr>
        <p:txBody>
          <a:bodyPr/>
          <a:lstStyle/>
          <a:p>
            <a:r>
              <a:rPr lang="en-US" dirty="0"/>
              <a:t>About the Dataset</a:t>
            </a:r>
          </a:p>
        </p:txBody>
      </p:sp>
      <p:sp>
        <p:nvSpPr>
          <p:cNvPr id="3" name="Content Placeholder 2">
            <a:extLst>
              <a:ext uri="{FF2B5EF4-FFF2-40B4-BE49-F238E27FC236}">
                <a16:creationId xmlns:a16="http://schemas.microsoft.com/office/drawing/2014/main" id="{3C19AFA4-33D4-F899-4FF5-B5E69A2DFFDB}"/>
              </a:ext>
            </a:extLst>
          </p:cNvPr>
          <p:cNvSpPr>
            <a:spLocks noGrp="1"/>
          </p:cNvSpPr>
          <p:nvPr>
            <p:ph idx="1"/>
          </p:nvPr>
        </p:nvSpPr>
        <p:spPr>
          <a:xfrm>
            <a:off x="1007451" y="1715871"/>
            <a:ext cx="11118763" cy="4944776"/>
          </a:xfrm>
        </p:spPr>
        <p:txBody>
          <a:bodyPr vert="horz" lIns="91440" tIns="45720" rIns="91440" bIns="45720" rtlCol="0" anchor="t">
            <a:normAutofit/>
          </a:bodyPr>
          <a:lstStyle/>
          <a:p>
            <a:pPr marL="0" indent="0">
              <a:buNone/>
            </a:pPr>
            <a:r>
              <a:rPr lang="en-US" sz="2200" b="1" dirty="0">
                <a:latin typeface="Avenir Next LT Pro Demi"/>
                <a:ea typeface="+mn-lt"/>
                <a:cs typeface="+mn-lt"/>
              </a:rPr>
              <a:t>Dataset Overview</a:t>
            </a:r>
            <a:r>
              <a:rPr lang="en-US" sz="2200" b="1" dirty="0">
                <a:latin typeface="Arial"/>
                <a:ea typeface="+mn-lt"/>
                <a:cs typeface="+mn-lt"/>
              </a:rPr>
              <a:t>:</a:t>
            </a:r>
            <a:endParaRPr lang="en-US" sz="2200" dirty="0">
              <a:latin typeface="Arial"/>
              <a:cs typeface="Arial"/>
            </a:endParaRPr>
          </a:p>
          <a:p>
            <a:r>
              <a:rPr lang="en-US" sz="2200" dirty="0">
                <a:latin typeface="Avenir Next LT Pro"/>
                <a:ea typeface="+mn-lt"/>
                <a:cs typeface="+mn-lt"/>
              </a:rPr>
              <a:t>The dataset used for this project comes from a predictive maintenance scenario, where we aim to forecast machine failures based on historical operational data. The dataset consists of 10,000 datapoints, each representing a specific instance of a machine’s operational status, with several features that describe various aspects of its performance and condition</a:t>
            </a:r>
            <a:r>
              <a:rPr lang="en-US" sz="2200" dirty="0">
                <a:latin typeface="Arial"/>
                <a:ea typeface="+mn-lt"/>
                <a:cs typeface="+mn-lt"/>
              </a:rPr>
              <a:t>.</a:t>
            </a:r>
            <a:endParaRPr lang="en-US" sz="2200" dirty="0">
              <a:latin typeface="Arial"/>
              <a:cs typeface="Arial"/>
            </a:endParaRPr>
          </a:p>
          <a:p>
            <a:r>
              <a:rPr lang="en-US" sz="2200" dirty="0">
                <a:latin typeface="Arial"/>
                <a:cs typeface="Arial"/>
              </a:rPr>
              <a:t> </a:t>
            </a:r>
            <a:r>
              <a:rPr lang="en-US" sz="2200" dirty="0">
                <a:latin typeface="Avenir Next LT Pro Light"/>
                <a:cs typeface="Arial"/>
              </a:rPr>
              <a:t>Dataset link</a:t>
            </a:r>
            <a:r>
              <a:rPr lang="en-US" sz="2200" dirty="0">
                <a:latin typeface="Arial"/>
                <a:cs typeface="Arial"/>
              </a:rPr>
              <a:t>:</a:t>
            </a:r>
            <a:r>
              <a:rPr lang="en-US" sz="2200" dirty="0">
                <a:solidFill>
                  <a:srgbClr val="3C4043"/>
                </a:solidFill>
                <a:latin typeface="Arial"/>
                <a:cs typeface="Arial"/>
              </a:rPr>
              <a:t> </a:t>
            </a:r>
            <a:r>
              <a:rPr lang="en-US" sz="2200" dirty="0">
                <a:solidFill>
                  <a:srgbClr val="1155CC"/>
                </a:solidFill>
                <a:latin typeface="Arial"/>
                <a:cs typeface="Arial"/>
                <a:hlinkClick r:id="rId2"/>
              </a:rPr>
              <a:t>https://www.kaggle.com/datasets/stephanmatzka/predictive-maintenance-dataset-ai4i-2020</a:t>
            </a:r>
            <a:endParaRPr lang="en-US" sz="2200">
              <a:solidFill>
                <a:srgbClr val="1155CC"/>
              </a:solidFill>
              <a:latin typeface="Arial"/>
              <a:cs typeface="Arial"/>
            </a:endParaRPr>
          </a:p>
          <a:p>
            <a:pPr marL="0" indent="0">
              <a:buNone/>
            </a:pPr>
            <a:br>
              <a:rPr lang="en-US" dirty="0"/>
            </a:br>
            <a:endParaRPr lang="en-US" dirty="0"/>
          </a:p>
          <a:p>
            <a:pPr marL="0" indent="0">
              <a:buNone/>
            </a:pPr>
            <a:endParaRPr lang="en-US" sz="2200" dirty="0">
              <a:latin typeface="Arial"/>
              <a:cs typeface="Arial"/>
            </a:endParaRPr>
          </a:p>
        </p:txBody>
      </p:sp>
      <p:sp>
        <p:nvSpPr>
          <p:cNvPr id="4" name="Date Placeholder 3">
            <a:extLst>
              <a:ext uri="{FF2B5EF4-FFF2-40B4-BE49-F238E27FC236}">
                <a16:creationId xmlns:a16="http://schemas.microsoft.com/office/drawing/2014/main" id="{204B4470-44B3-F517-E101-EFB1A1962E33}"/>
              </a:ext>
            </a:extLst>
          </p:cNvPr>
          <p:cNvSpPr>
            <a:spLocks noGrp="1"/>
          </p:cNvSpPr>
          <p:nvPr>
            <p:ph type="dt" sz="half" idx="10"/>
          </p:nvPr>
        </p:nvSpPr>
        <p:spPr/>
        <p:txBody>
          <a:bodyPr/>
          <a:lstStyle/>
          <a:p>
            <a:fld id="{B28F8DD0-A72D-44B5-94B1-979AE045E06A}" type="datetime1">
              <a:t>11/19/2024</a:t>
            </a:fld>
            <a:endParaRPr lang="en-US" dirty="0"/>
          </a:p>
        </p:txBody>
      </p:sp>
      <p:sp>
        <p:nvSpPr>
          <p:cNvPr id="5" name="Footer Placeholder 4">
            <a:extLst>
              <a:ext uri="{FF2B5EF4-FFF2-40B4-BE49-F238E27FC236}">
                <a16:creationId xmlns:a16="http://schemas.microsoft.com/office/drawing/2014/main" id="{1E29209B-94DD-4442-D41A-0057D156934B}"/>
              </a:ext>
            </a:extLst>
          </p:cNvPr>
          <p:cNvSpPr>
            <a:spLocks noGrp="1"/>
          </p:cNvSpPr>
          <p:nvPr>
            <p:ph type="ftr" sz="quarter" idx="11"/>
          </p:nvPr>
        </p:nvSpPr>
        <p:spPr>
          <a:xfrm>
            <a:off x="3249190" y="7606249"/>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7280F3E3-B6AA-6054-B11E-70CF959583E5}"/>
              </a:ext>
            </a:extLst>
          </p:cNvPr>
          <p:cNvSpPr>
            <a:spLocks noGrp="1"/>
          </p:cNvSpPr>
          <p:nvPr>
            <p:ph type="sldNum" sz="quarter" idx="12"/>
          </p:nvPr>
        </p:nvSpPr>
        <p:spPr/>
        <p:txBody>
          <a:bodyPr/>
          <a:lstStyle/>
          <a:p>
            <a:fld id="{A65A5C87-DF58-40C8-B092-1DE63DB4547E}" type="slidenum">
              <a:rPr lang="en-US" dirty="0"/>
              <a:t>3</a:t>
            </a:fld>
            <a:endParaRPr lang="en-US" dirty="0"/>
          </a:p>
        </p:txBody>
      </p:sp>
    </p:spTree>
    <p:extLst>
      <p:ext uri="{BB962C8B-B14F-4D97-AF65-F5344CB8AC3E}">
        <p14:creationId xmlns:p14="http://schemas.microsoft.com/office/powerpoint/2010/main" val="371381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6CE37C4-7999-4CB4-CCBB-2F089BB0FE3E}"/>
              </a:ext>
            </a:extLst>
          </p:cNvPr>
          <p:cNvSpPr>
            <a:spLocks noGrp="1"/>
          </p:cNvSpPr>
          <p:nvPr>
            <p:ph type="title"/>
          </p:nvPr>
        </p:nvSpPr>
        <p:spPr>
          <a:xfrm flipV="1">
            <a:off x="1232213" y="-1748017"/>
            <a:ext cx="3602924" cy="902167"/>
          </a:xfrm>
        </p:spPr>
        <p:txBody>
          <a:bodyPr/>
          <a:lstStyle/>
          <a:p>
            <a:endParaRPr lang="en-US" dirty="0"/>
          </a:p>
        </p:txBody>
      </p:sp>
      <p:sp>
        <p:nvSpPr>
          <p:cNvPr id="3" name="Content Placeholder 2">
            <a:extLst>
              <a:ext uri="{FF2B5EF4-FFF2-40B4-BE49-F238E27FC236}">
                <a16:creationId xmlns:a16="http://schemas.microsoft.com/office/drawing/2014/main" id="{92F7172B-F399-7521-6939-B82D9DC1DEDB}"/>
              </a:ext>
            </a:extLst>
          </p:cNvPr>
          <p:cNvSpPr>
            <a:spLocks noGrp="1"/>
          </p:cNvSpPr>
          <p:nvPr>
            <p:ph idx="1"/>
          </p:nvPr>
        </p:nvSpPr>
        <p:spPr>
          <a:xfrm>
            <a:off x="727869" y="350849"/>
            <a:ext cx="10554116" cy="6348172"/>
          </a:xfrm>
        </p:spPr>
        <p:txBody>
          <a:bodyPr vert="horz" lIns="91440" tIns="45720" rIns="91440" bIns="45720" rtlCol="0" anchor="t">
            <a:normAutofit fontScale="85000" lnSpcReduction="10000"/>
          </a:bodyPr>
          <a:lstStyle/>
          <a:p>
            <a:pPr marL="0" indent="0">
              <a:buNone/>
            </a:pPr>
            <a:r>
              <a:rPr lang="en-US" b="1" dirty="0">
                <a:latin typeface="Avenir Next LT Pro Light"/>
                <a:ea typeface="+mn-lt"/>
                <a:cs typeface="+mn-lt"/>
              </a:rPr>
              <a:t>Key Features:</a:t>
            </a:r>
            <a:endParaRPr lang="en-US">
              <a:latin typeface="Avenir Next LT Pro Light"/>
              <a:ea typeface="+mn-lt"/>
              <a:cs typeface="Arial"/>
            </a:endParaRPr>
          </a:p>
          <a:p>
            <a:pPr marL="285750" indent="-285750"/>
            <a:r>
              <a:rPr lang="en-US" b="1" dirty="0">
                <a:latin typeface="Avenir Next LT Pro Light"/>
                <a:ea typeface="+mn-lt"/>
                <a:cs typeface="+mn-lt"/>
              </a:rPr>
              <a:t>UID</a:t>
            </a:r>
            <a:r>
              <a:rPr lang="en-US" dirty="0">
                <a:latin typeface="Avenir Next LT Pro Light"/>
                <a:ea typeface="+mn-lt"/>
                <a:cs typeface="+mn-lt"/>
              </a:rPr>
              <a:t>: A unique identifier for each datapoint, ranging from 1 to 10,000.</a:t>
            </a:r>
            <a:endParaRPr lang="en-US">
              <a:latin typeface="Avenir Next LT Pro Light"/>
              <a:cs typeface="Arial"/>
            </a:endParaRPr>
          </a:p>
          <a:p>
            <a:pPr marL="285750" indent="-285750"/>
            <a:r>
              <a:rPr lang="en-US" b="1" dirty="0">
                <a:latin typeface="Avenir Next LT Pro Light"/>
                <a:ea typeface="+mn-lt"/>
                <a:cs typeface="+mn-lt"/>
              </a:rPr>
              <a:t>Product ID</a:t>
            </a:r>
            <a:r>
              <a:rPr lang="en-US" dirty="0">
                <a:latin typeface="Avenir Next LT Pro Light"/>
                <a:ea typeface="+mn-lt"/>
                <a:cs typeface="+mn-lt"/>
              </a:rPr>
              <a:t>: A combination of a letter (L, M, or H) representing product quality (low, medium, or high) and a serial number specific to each variant.</a:t>
            </a:r>
            <a:endParaRPr lang="en-US">
              <a:latin typeface="Avenir Next LT Pro Light"/>
              <a:cs typeface="Arial"/>
            </a:endParaRPr>
          </a:p>
          <a:p>
            <a:pPr marL="285750" indent="-285750"/>
            <a:r>
              <a:rPr lang="en-US" b="1" dirty="0">
                <a:latin typeface="Avenir Next LT Pro Light"/>
                <a:ea typeface="+mn-lt"/>
                <a:cs typeface="+mn-lt"/>
              </a:rPr>
              <a:t>Type</a:t>
            </a:r>
            <a:r>
              <a:rPr lang="en-US" dirty="0">
                <a:latin typeface="Avenir Next LT Pro Light"/>
                <a:ea typeface="+mn-lt"/>
                <a:cs typeface="+mn-lt"/>
              </a:rPr>
              <a:t>: The product quality variant (L, M, or H).</a:t>
            </a:r>
            <a:endParaRPr lang="en-US">
              <a:latin typeface="Avenir Next LT Pro Light"/>
              <a:cs typeface="Arial"/>
            </a:endParaRPr>
          </a:p>
          <a:p>
            <a:pPr marL="285750" indent="-285750"/>
            <a:r>
              <a:rPr lang="en-US" b="1" dirty="0">
                <a:latin typeface="Avenir Next LT Pro Light"/>
                <a:ea typeface="+mn-lt"/>
                <a:cs typeface="+mn-lt"/>
              </a:rPr>
              <a:t>Air Temperature (K)</a:t>
            </a:r>
            <a:r>
              <a:rPr lang="en-US" dirty="0">
                <a:latin typeface="Avenir Next LT Pro Light"/>
                <a:ea typeface="+mn-lt"/>
                <a:cs typeface="+mn-lt"/>
              </a:rPr>
              <a:t>: Air temperature surrounding the machine, generated using a random walk process and normalized around 300K with a standard deviation of 2K.</a:t>
            </a:r>
            <a:endParaRPr lang="en-US">
              <a:latin typeface="Avenir Next LT Pro Light"/>
              <a:cs typeface="Arial"/>
            </a:endParaRPr>
          </a:p>
          <a:p>
            <a:pPr marL="285750" indent="-285750"/>
            <a:r>
              <a:rPr lang="en-US" b="1" dirty="0">
                <a:latin typeface="Avenir Next LT Pro Light"/>
                <a:ea typeface="+mn-lt"/>
                <a:cs typeface="+mn-lt"/>
              </a:rPr>
              <a:t>Process Temperature (K)</a:t>
            </a:r>
            <a:r>
              <a:rPr lang="en-US" dirty="0">
                <a:latin typeface="Avenir Next LT Pro Light"/>
                <a:ea typeface="+mn-lt"/>
                <a:cs typeface="+mn-lt"/>
              </a:rPr>
              <a:t>: The temperature during the machine’s operation, generated using a random walk process normalized to a standard deviation of 1K, added to the air temperature.</a:t>
            </a:r>
            <a:endParaRPr lang="en-US">
              <a:latin typeface="Avenir Next LT Pro Light"/>
              <a:cs typeface="Arial"/>
            </a:endParaRPr>
          </a:p>
          <a:p>
            <a:pPr marL="285750" indent="-285750"/>
            <a:r>
              <a:rPr lang="en-US" b="1" dirty="0">
                <a:latin typeface="Avenir Next LT Pro Light"/>
                <a:ea typeface="+mn-lt"/>
                <a:cs typeface="+mn-lt"/>
              </a:rPr>
              <a:t>Rotational Speed (RPM)</a:t>
            </a:r>
            <a:r>
              <a:rPr lang="en-US" dirty="0">
                <a:latin typeface="Avenir Next LT Pro Light"/>
                <a:ea typeface="+mn-lt"/>
                <a:cs typeface="+mn-lt"/>
              </a:rPr>
              <a:t>: The speed of the machine’s rotation, calculated based on a power of 2860W, overlaid with normally distributed noise.</a:t>
            </a:r>
            <a:endParaRPr lang="en-US">
              <a:latin typeface="Avenir Next LT Pro Light"/>
              <a:cs typeface="Arial"/>
            </a:endParaRPr>
          </a:p>
          <a:p>
            <a:pPr marL="285750" indent="-285750"/>
            <a:r>
              <a:rPr lang="en-US" b="1" dirty="0">
                <a:latin typeface="Avenir Next LT Pro Light"/>
                <a:ea typeface="+mn-lt"/>
                <a:cs typeface="+mn-lt"/>
              </a:rPr>
              <a:t>Torque (Nm)</a:t>
            </a:r>
            <a:r>
              <a:rPr lang="en-US" dirty="0">
                <a:latin typeface="Avenir Next LT Pro Light"/>
                <a:ea typeface="+mn-lt"/>
                <a:cs typeface="+mn-lt"/>
              </a:rPr>
              <a:t>: The torque applied to the machine, normally distributed around 40 Nm with a standard deviation of 10 Nm.</a:t>
            </a:r>
            <a:endParaRPr lang="en-US">
              <a:latin typeface="Avenir Next LT Pro Light"/>
              <a:cs typeface="Arial"/>
            </a:endParaRPr>
          </a:p>
          <a:p>
            <a:pPr marL="285750" indent="-285750"/>
            <a:r>
              <a:rPr lang="en-US" b="1" dirty="0">
                <a:latin typeface="Avenir Next LT Pro Light"/>
                <a:ea typeface="+mn-lt"/>
                <a:cs typeface="+mn-lt"/>
              </a:rPr>
              <a:t>Tool Wear (min)</a:t>
            </a:r>
            <a:r>
              <a:rPr lang="en-US" dirty="0">
                <a:latin typeface="Avenir Next LT Pro Light"/>
                <a:ea typeface="+mn-lt"/>
                <a:cs typeface="+mn-lt"/>
              </a:rPr>
              <a:t>: Time in minutes before the tool experiences wear, with variations based on the product quality (L, M, or H).</a:t>
            </a:r>
            <a:endParaRPr lang="en-US">
              <a:latin typeface="Avenir Next LT Pro Light"/>
              <a:cs typeface="Arial"/>
            </a:endParaRPr>
          </a:p>
          <a:p>
            <a:pPr marL="285750" indent="-285750"/>
            <a:r>
              <a:rPr lang="en-US" b="1" dirty="0">
                <a:latin typeface="Avenir Next LT Pro Light"/>
                <a:ea typeface="+mn-lt"/>
                <a:cs typeface="+mn-lt"/>
              </a:rPr>
              <a:t>Machine Failure</a:t>
            </a:r>
            <a:r>
              <a:rPr lang="en-US" dirty="0">
                <a:latin typeface="Avenir Next LT Pro Light"/>
                <a:ea typeface="+mn-lt"/>
                <a:cs typeface="+mn-lt"/>
              </a:rPr>
              <a:t>: A binary label (0 or 1) indicating whether the machine has failed in the current instance, due to one or more failure modes.</a:t>
            </a:r>
            <a:endParaRPr lang="en-US">
              <a:latin typeface="Avenir Next LT Pro Light"/>
              <a:cs typeface="Arial"/>
            </a:endParaRPr>
          </a:p>
          <a:p>
            <a:endParaRPr lang="en-US" dirty="0">
              <a:latin typeface="Avenir Next LT Pro Light"/>
              <a:cs typeface="Arial"/>
            </a:endParaRPr>
          </a:p>
        </p:txBody>
      </p:sp>
      <p:sp>
        <p:nvSpPr>
          <p:cNvPr id="4" name="Date Placeholder 3">
            <a:extLst>
              <a:ext uri="{FF2B5EF4-FFF2-40B4-BE49-F238E27FC236}">
                <a16:creationId xmlns:a16="http://schemas.microsoft.com/office/drawing/2014/main" id="{C04D3372-C896-C90A-15D7-6244FDB65F9C}"/>
              </a:ext>
            </a:extLst>
          </p:cNvPr>
          <p:cNvSpPr>
            <a:spLocks noGrp="1"/>
          </p:cNvSpPr>
          <p:nvPr>
            <p:ph type="dt" sz="half" idx="10"/>
          </p:nvPr>
        </p:nvSpPr>
        <p:spPr/>
        <p:txBody>
          <a:bodyPr/>
          <a:lstStyle/>
          <a:p>
            <a:fld id="{E570E82D-9064-4532-899C-D6B0C968BB83}" type="datetime1">
              <a:t>11/19/2024</a:t>
            </a:fld>
            <a:endParaRPr lang="en-US" dirty="0"/>
          </a:p>
        </p:txBody>
      </p:sp>
      <p:sp>
        <p:nvSpPr>
          <p:cNvPr id="5" name="Footer Placeholder 4">
            <a:extLst>
              <a:ext uri="{FF2B5EF4-FFF2-40B4-BE49-F238E27FC236}">
                <a16:creationId xmlns:a16="http://schemas.microsoft.com/office/drawing/2014/main" id="{0C4479BA-C964-684E-CDBE-F16D61660A4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87DB437-50AC-00C7-77FF-AE775E501947}"/>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34298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9781-E086-5E8F-64A4-751F471DD19A}"/>
              </a:ext>
            </a:extLst>
          </p:cNvPr>
          <p:cNvSpPr>
            <a:spLocks noGrp="1"/>
          </p:cNvSpPr>
          <p:nvPr>
            <p:ph type="title"/>
          </p:nvPr>
        </p:nvSpPr>
        <p:spPr>
          <a:xfrm>
            <a:off x="1330890" y="-1620"/>
            <a:ext cx="9238434" cy="857559"/>
          </a:xfrm>
        </p:spPr>
        <p:txBody>
          <a:bodyPr/>
          <a:lstStyle/>
          <a:p>
            <a:r>
              <a:rPr lang="en-US" dirty="0"/>
              <a:t>Features implemented</a:t>
            </a:r>
          </a:p>
        </p:txBody>
      </p:sp>
      <p:sp>
        <p:nvSpPr>
          <p:cNvPr id="3" name="Content Placeholder 2">
            <a:extLst>
              <a:ext uri="{FF2B5EF4-FFF2-40B4-BE49-F238E27FC236}">
                <a16:creationId xmlns:a16="http://schemas.microsoft.com/office/drawing/2014/main" id="{B0BC7E5F-16B0-E0DB-98E6-EE88F7977C6B}"/>
              </a:ext>
            </a:extLst>
          </p:cNvPr>
          <p:cNvSpPr>
            <a:spLocks noGrp="1"/>
          </p:cNvSpPr>
          <p:nvPr>
            <p:ph idx="1"/>
          </p:nvPr>
        </p:nvSpPr>
        <p:spPr>
          <a:xfrm>
            <a:off x="1330890" y="855195"/>
            <a:ext cx="9238434" cy="5619064"/>
          </a:xfrm>
        </p:spPr>
        <p:txBody>
          <a:bodyPr vert="horz" lIns="91440" tIns="45720" rIns="91440" bIns="45720" rtlCol="0" anchor="t">
            <a:noAutofit/>
          </a:bodyPr>
          <a:lstStyle/>
          <a:p>
            <a:r>
              <a:rPr lang="en-US" dirty="0">
                <a:ea typeface="+mn-lt"/>
                <a:cs typeface="+mn-lt"/>
              </a:rPr>
              <a:t>Raw data was securely ingested and stored in Amazon S3, with replication enabled for backup. The data was organized to ensure efficient retrieval and streamlined processing.</a:t>
            </a:r>
            <a:endParaRPr lang="en-US" dirty="0">
              <a:latin typeface="Avenir Next LT Pro Light"/>
              <a:cs typeface="Arial"/>
            </a:endParaRPr>
          </a:p>
          <a:p>
            <a:r>
              <a:rPr lang="en-US" dirty="0">
                <a:ea typeface="+mn-lt"/>
                <a:cs typeface="+mn-lt"/>
              </a:rPr>
              <a:t>AWS Glue was utilized for ETL operations, including data extraction, cleaning, and preprocessing. Feature engineering was applied to create derived features like temperature difference and power, enhancing the data quality for model training.</a:t>
            </a:r>
            <a:endParaRPr lang="en-US" dirty="0">
              <a:latin typeface="Avenir Next LT Pro Light"/>
              <a:cs typeface="Arial"/>
            </a:endParaRPr>
          </a:p>
          <a:p>
            <a:r>
              <a:rPr lang="en-US" dirty="0">
                <a:ea typeface="+mn-lt"/>
                <a:cs typeface="+mn-lt"/>
              </a:rPr>
              <a:t>The processed data was cataloged using AWS Glue’s Data Catalog, enabling seamless access for downstream workflows and machine learning tasks.</a:t>
            </a:r>
            <a:endParaRPr lang="en-US" dirty="0">
              <a:latin typeface="Avenir Next LT Pro Light"/>
              <a:cs typeface="Arial"/>
            </a:endParaRPr>
          </a:p>
          <a:p>
            <a:r>
              <a:rPr lang="en-US" dirty="0">
                <a:ea typeface="+mn-lt"/>
                <a:cs typeface="+mn-lt"/>
              </a:rPr>
              <a:t>Machine learning models were developed using SageMaker’s </a:t>
            </a:r>
            <a:r>
              <a:rPr lang="en-US" dirty="0" err="1">
                <a:ea typeface="+mn-lt"/>
                <a:cs typeface="+mn-lt"/>
              </a:rPr>
              <a:t>AutoML</a:t>
            </a:r>
            <a:r>
              <a:rPr lang="en-US" dirty="0">
                <a:ea typeface="+mn-lt"/>
                <a:cs typeface="+mn-lt"/>
              </a:rPr>
              <a:t> feature, which trained and evaluated multiple candidate models. Algorithms such as MXNet and </a:t>
            </a:r>
            <a:r>
              <a:rPr lang="en-US" dirty="0" err="1">
                <a:ea typeface="+mn-lt"/>
                <a:cs typeface="+mn-lt"/>
              </a:rPr>
              <a:t>XGBoost</a:t>
            </a:r>
            <a:r>
              <a:rPr lang="en-US" dirty="0">
                <a:ea typeface="+mn-lt"/>
                <a:cs typeface="+mn-lt"/>
              </a:rPr>
              <a:t> were tested, and the best-performing model achieved an accuracy of 99.87%.</a:t>
            </a:r>
            <a:endParaRPr lang="en-US" dirty="0">
              <a:latin typeface="Avenir Next LT Pro Light"/>
              <a:cs typeface="Arial"/>
            </a:endParaRPr>
          </a:p>
          <a:p>
            <a:endParaRPr lang="en-US" dirty="0">
              <a:latin typeface="Avenir Next LT Pro Light"/>
              <a:cs typeface="Arial"/>
            </a:endParaRPr>
          </a:p>
        </p:txBody>
      </p:sp>
      <p:sp>
        <p:nvSpPr>
          <p:cNvPr id="4" name="Date Placeholder 3">
            <a:extLst>
              <a:ext uri="{FF2B5EF4-FFF2-40B4-BE49-F238E27FC236}">
                <a16:creationId xmlns:a16="http://schemas.microsoft.com/office/drawing/2014/main" id="{41B0212A-772D-9A7A-E2F1-34801CD0BC1D}"/>
              </a:ext>
            </a:extLst>
          </p:cNvPr>
          <p:cNvSpPr>
            <a:spLocks noGrp="1"/>
          </p:cNvSpPr>
          <p:nvPr>
            <p:ph type="dt" sz="half" idx="10"/>
          </p:nvPr>
        </p:nvSpPr>
        <p:spPr/>
        <p:txBody>
          <a:bodyPr/>
          <a:lstStyle/>
          <a:p>
            <a:fld id="{A1D327B0-16DA-49AE-A4DB-5B024861F97E}" type="datetime1">
              <a:t>11/19/2024</a:t>
            </a:fld>
            <a:endParaRPr lang="en-US" dirty="0"/>
          </a:p>
        </p:txBody>
      </p:sp>
      <p:sp>
        <p:nvSpPr>
          <p:cNvPr id="5" name="Footer Placeholder 4">
            <a:extLst>
              <a:ext uri="{FF2B5EF4-FFF2-40B4-BE49-F238E27FC236}">
                <a16:creationId xmlns:a16="http://schemas.microsoft.com/office/drawing/2014/main" id="{F6FF34BC-3EF9-DBF0-5C80-521767C73FA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352CEC0-44BB-35A3-005D-4470AFD77B10}"/>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287037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D096F7CC-C222-EDC9-D0AE-A25F6849B555}"/>
              </a:ext>
            </a:extLst>
          </p:cNvPr>
          <p:cNvSpPr>
            <a:spLocks noGrp="1"/>
          </p:cNvSpPr>
          <p:nvPr>
            <p:ph type="title"/>
          </p:nvPr>
        </p:nvSpPr>
        <p:spPr>
          <a:xfrm>
            <a:off x="1168765" y="-1958891"/>
            <a:ext cx="2264572" cy="1403430"/>
          </a:xfrm>
        </p:spPr>
        <p:txBody>
          <a:bodyPr>
            <a:normAutofit/>
          </a:bodyPr>
          <a:lstStyle/>
          <a:p>
            <a:endParaRPr lang="en-US"/>
          </a:p>
        </p:txBody>
      </p:sp>
      <p:sp>
        <p:nvSpPr>
          <p:cNvPr id="3" name="Content Placeholder 2">
            <a:extLst>
              <a:ext uri="{FF2B5EF4-FFF2-40B4-BE49-F238E27FC236}">
                <a16:creationId xmlns:a16="http://schemas.microsoft.com/office/drawing/2014/main" id="{FF71621F-6565-C37B-65D4-3D8816370321}"/>
              </a:ext>
            </a:extLst>
          </p:cNvPr>
          <p:cNvSpPr>
            <a:spLocks noGrp="1"/>
          </p:cNvSpPr>
          <p:nvPr>
            <p:ph idx="1"/>
          </p:nvPr>
        </p:nvSpPr>
        <p:spPr>
          <a:xfrm>
            <a:off x="1371600" y="426479"/>
            <a:ext cx="10268313" cy="5644639"/>
          </a:xfrm>
        </p:spPr>
        <p:txBody>
          <a:bodyPr vert="horz" lIns="0" tIns="0" rIns="0" bIns="0" rtlCol="0" anchor="t">
            <a:normAutofit/>
          </a:bodyPr>
          <a:lstStyle/>
          <a:p>
            <a:r>
              <a:rPr lang="en-US" dirty="0">
                <a:ea typeface="+mn-lt"/>
                <a:cs typeface="+mn-lt"/>
              </a:rPr>
              <a:t>The trained model was deployed for batch inference using SageMaker Batch Transform, with all prediction results and outputs stored in Amazon S3 for further analysis.</a:t>
            </a:r>
            <a:endParaRPr lang="en-US" dirty="0"/>
          </a:p>
          <a:p>
            <a:r>
              <a:rPr lang="en-US" dirty="0">
                <a:ea typeface="+mn-lt"/>
                <a:cs typeface="+mn-lt"/>
              </a:rPr>
              <a:t>Amazon CloudWatch was configured to monitor the system’s performance, including tracking model metrics and system health. Alerts were set up to ensure proactive notifications for critical events or anomalies</a:t>
            </a:r>
            <a:endParaRPr lang="en-US" dirty="0"/>
          </a:p>
          <a:p>
            <a:r>
              <a:rPr lang="en-US" dirty="0">
                <a:ea typeface="+mn-lt"/>
                <a:cs typeface="+mn-lt"/>
              </a:rPr>
              <a:t>The combination of these features resulted in a fully automated, reliable, and scalable predictive maintenance system that integrates data ingestion, processing, model training, and monitoring</a:t>
            </a:r>
            <a:endParaRPr lang="en-US" dirty="0"/>
          </a:p>
          <a:p>
            <a:endParaRPr lang="en-US" dirty="0"/>
          </a:p>
        </p:txBody>
      </p:sp>
      <p:sp>
        <p:nvSpPr>
          <p:cNvPr id="4" name="Date Placeholder 3">
            <a:extLst>
              <a:ext uri="{FF2B5EF4-FFF2-40B4-BE49-F238E27FC236}">
                <a16:creationId xmlns:a16="http://schemas.microsoft.com/office/drawing/2014/main" id="{253F5ABB-C7A2-3D1D-BF5F-D6F4BAF3DD2F}"/>
              </a:ext>
            </a:extLst>
          </p:cNvPr>
          <p:cNvSpPr>
            <a:spLocks noGrp="1"/>
          </p:cNvSpPr>
          <p:nvPr>
            <p:ph type="dt" sz="half" idx="10"/>
          </p:nvPr>
        </p:nvSpPr>
        <p:spPr/>
        <p:txBody>
          <a:bodyPr/>
          <a:lstStyle/>
          <a:p>
            <a:fld id="{6C4FE503-D6D6-4625-B4EF-69870AFC1E9A}" type="datetime1">
              <a:t>11/19/2024</a:t>
            </a:fld>
            <a:endParaRPr lang="en-US" dirty="0"/>
          </a:p>
        </p:txBody>
      </p:sp>
      <p:sp>
        <p:nvSpPr>
          <p:cNvPr id="5" name="Footer Placeholder 4">
            <a:extLst>
              <a:ext uri="{FF2B5EF4-FFF2-40B4-BE49-F238E27FC236}">
                <a16:creationId xmlns:a16="http://schemas.microsoft.com/office/drawing/2014/main" id="{F0EB8D59-4963-0BFC-E995-E878A51685D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9F6AD2-BA6D-259F-6A7A-9D071D468D4C}"/>
              </a:ext>
            </a:extLst>
          </p:cNvPr>
          <p:cNvSpPr>
            <a:spLocks noGrp="1"/>
          </p:cNvSpPr>
          <p:nvPr>
            <p:ph type="sldNum" sz="quarter" idx="12"/>
          </p:nvPr>
        </p:nvSpPr>
        <p:spPr/>
        <p:txBody>
          <a:bodyPr/>
          <a:lstStyle/>
          <a:p>
            <a:fld id="{017DE1FC-E54A-4B87-A814-263D1E8654B2}" type="slidenum">
              <a:rPr lang="en-US" dirty="0"/>
              <a:t>6</a:t>
            </a:fld>
            <a:endParaRPr lang="en-US" dirty="0"/>
          </a:p>
        </p:txBody>
      </p:sp>
    </p:spTree>
    <p:extLst>
      <p:ext uri="{BB962C8B-B14F-4D97-AF65-F5344CB8AC3E}">
        <p14:creationId xmlns:p14="http://schemas.microsoft.com/office/powerpoint/2010/main" val="92834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8367-DCA0-3B0D-2F8A-85791DB413FB}"/>
              </a:ext>
            </a:extLst>
          </p:cNvPr>
          <p:cNvSpPr>
            <a:spLocks noGrp="1"/>
          </p:cNvSpPr>
          <p:nvPr>
            <p:ph type="title"/>
          </p:nvPr>
        </p:nvSpPr>
        <p:spPr>
          <a:xfrm>
            <a:off x="1429566" y="146395"/>
            <a:ext cx="9238434" cy="857559"/>
          </a:xfrm>
        </p:spPr>
        <p:txBody>
          <a:bodyPr/>
          <a:lstStyle/>
          <a:p>
            <a:r>
              <a:rPr lang="en-US" dirty="0"/>
              <a:t>Architecture</a:t>
            </a:r>
          </a:p>
        </p:txBody>
      </p:sp>
      <p:pic>
        <p:nvPicPr>
          <p:cNvPr id="14" name="Content Placeholder 13" descr="A diagram of a cloud computing process&#10;&#10;Description automatically generated">
            <a:extLst>
              <a:ext uri="{FF2B5EF4-FFF2-40B4-BE49-F238E27FC236}">
                <a16:creationId xmlns:a16="http://schemas.microsoft.com/office/drawing/2014/main" id="{6F5AD297-332A-6688-6513-469F744B51DE}"/>
              </a:ext>
            </a:extLst>
          </p:cNvPr>
          <p:cNvPicPr>
            <a:picLocks noGrp="1" noChangeAspect="1"/>
          </p:cNvPicPr>
          <p:nvPr>
            <p:ph idx="1"/>
          </p:nvPr>
        </p:nvPicPr>
        <p:blipFill>
          <a:blip r:embed="rId2"/>
          <a:stretch>
            <a:fillRect/>
          </a:stretch>
        </p:blipFill>
        <p:spPr>
          <a:xfrm>
            <a:off x="232366" y="1431212"/>
            <a:ext cx="11490302" cy="4543779"/>
          </a:xfrm>
        </p:spPr>
      </p:pic>
      <p:sp>
        <p:nvSpPr>
          <p:cNvPr id="4" name="Date Placeholder 3">
            <a:extLst>
              <a:ext uri="{FF2B5EF4-FFF2-40B4-BE49-F238E27FC236}">
                <a16:creationId xmlns:a16="http://schemas.microsoft.com/office/drawing/2014/main" id="{C9982565-C6C1-CEBB-C870-2C2393DF5A13}"/>
              </a:ext>
            </a:extLst>
          </p:cNvPr>
          <p:cNvSpPr>
            <a:spLocks noGrp="1"/>
          </p:cNvSpPr>
          <p:nvPr>
            <p:ph type="dt" sz="half" idx="10"/>
          </p:nvPr>
        </p:nvSpPr>
        <p:spPr/>
        <p:txBody>
          <a:bodyPr/>
          <a:lstStyle/>
          <a:p>
            <a:fld id="{AE224E4C-DFCE-4F89-A88F-FB7705D2C5BF}" type="datetime1">
              <a:t>11/19/2024</a:t>
            </a:fld>
            <a:endParaRPr lang="en-US" dirty="0"/>
          </a:p>
        </p:txBody>
      </p:sp>
      <p:sp>
        <p:nvSpPr>
          <p:cNvPr id="5" name="Footer Placeholder 4">
            <a:extLst>
              <a:ext uri="{FF2B5EF4-FFF2-40B4-BE49-F238E27FC236}">
                <a16:creationId xmlns:a16="http://schemas.microsoft.com/office/drawing/2014/main" id="{7C6B4BBC-2228-18BD-8392-25CB175AB76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A83BB54-4326-05AB-B518-13EC1D74D8A3}"/>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239583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9767-CD4E-041C-3F96-81723AB9052D}"/>
              </a:ext>
            </a:extLst>
          </p:cNvPr>
          <p:cNvSpPr>
            <a:spLocks noGrp="1"/>
          </p:cNvSpPr>
          <p:nvPr>
            <p:ph type="title"/>
          </p:nvPr>
        </p:nvSpPr>
        <p:spPr>
          <a:xfrm>
            <a:off x="1429566" y="294409"/>
            <a:ext cx="9238434" cy="857559"/>
          </a:xfrm>
        </p:spPr>
        <p:txBody>
          <a:bodyPr/>
          <a:lstStyle/>
          <a:p>
            <a:r>
              <a:rPr lang="en-US" dirty="0"/>
              <a:t>Outcomes Achieved</a:t>
            </a:r>
          </a:p>
        </p:txBody>
      </p:sp>
      <p:sp>
        <p:nvSpPr>
          <p:cNvPr id="3" name="Content Placeholder 2">
            <a:extLst>
              <a:ext uri="{FF2B5EF4-FFF2-40B4-BE49-F238E27FC236}">
                <a16:creationId xmlns:a16="http://schemas.microsoft.com/office/drawing/2014/main" id="{B4E6F4C3-F030-677E-C9FF-1F6CCBE639C9}"/>
              </a:ext>
            </a:extLst>
          </p:cNvPr>
          <p:cNvSpPr>
            <a:spLocks noGrp="1"/>
          </p:cNvSpPr>
          <p:nvPr>
            <p:ph idx="1"/>
          </p:nvPr>
        </p:nvSpPr>
        <p:spPr>
          <a:xfrm>
            <a:off x="1429566" y="1315683"/>
            <a:ext cx="9726333" cy="5213395"/>
          </a:xfrm>
        </p:spPr>
        <p:txBody>
          <a:bodyPr vert="horz" lIns="91440" tIns="45720" rIns="91440" bIns="45720" rtlCol="0" anchor="t">
            <a:normAutofit/>
          </a:bodyPr>
          <a:lstStyle/>
          <a:p>
            <a:pPr marL="0" indent="0">
              <a:buNone/>
            </a:pPr>
            <a:r>
              <a:rPr lang="en-US" b="1" dirty="0">
                <a:latin typeface="Avenir Next LT Pro Light"/>
                <a:ea typeface="+mn-lt"/>
                <a:cs typeface="Arial"/>
              </a:rPr>
              <a:t>Model Accuracy</a:t>
            </a:r>
            <a:r>
              <a:rPr lang="en-US" dirty="0">
                <a:latin typeface="Avenir Next LT Pro Light"/>
                <a:ea typeface="+mn-lt"/>
                <a:cs typeface="Arial"/>
              </a:rPr>
              <a:t> </a:t>
            </a:r>
            <a:r>
              <a:rPr lang="en-US" dirty="0">
                <a:latin typeface="Avenir Next LT Pro Light"/>
                <a:ea typeface="+mn-lt"/>
                <a:cs typeface="+mn-lt"/>
              </a:rPr>
              <a:t>: The best-performing model, </a:t>
            </a:r>
            <a:r>
              <a:rPr lang="en-US" dirty="0" err="1">
                <a:latin typeface="Avenir Next LT Pro Light"/>
                <a:ea typeface="+mn-lt"/>
                <a:cs typeface="+mn-lt"/>
              </a:rPr>
              <a:t>XGBoost</a:t>
            </a:r>
            <a:r>
              <a:rPr lang="en-US" dirty="0">
                <a:latin typeface="Avenir Next LT Pro Light"/>
                <a:ea typeface="+mn-lt"/>
                <a:cs typeface="+mn-lt"/>
              </a:rPr>
              <a:t>, achieved an impressive accuracy of 99.87%, ensuring highly reliable failure predictions.</a:t>
            </a:r>
            <a:endParaRPr lang="en-US">
              <a:latin typeface="Avenir Next LT Pro Light"/>
              <a:cs typeface="Arial"/>
            </a:endParaRPr>
          </a:p>
          <a:p>
            <a:pPr marL="0" indent="0">
              <a:buNone/>
            </a:pPr>
            <a:r>
              <a:rPr lang="en-US" b="1" dirty="0">
                <a:latin typeface="Avenir Next LT Pro Light"/>
                <a:ea typeface="+mn-lt"/>
                <a:cs typeface="Arial"/>
              </a:rPr>
              <a:t>End-to-End Pipeline</a:t>
            </a:r>
            <a:r>
              <a:rPr lang="en-US" dirty="0">
                <a:latin typeface="Avenir Next LT Pro Light"/>
                <a:ea typeface="+mn-lt"/>
                <a:cs typeface="+mn-lt"/>
              </a:rPr>
              <a:t>: Successfully built an automated, scalable pipeline integrating Amazon S3, AWS Glue, and SageMaker, with CloudWatch for monitoring.</a:t>
            </a:r>
            <a:endParaRPr lang="en-US">
              <a:latin typeface="Avenir Next LT Pro Light"/>
              <a:cs typeface="Arial"/>
            </a:endParaRPr>
          </a:p>
          <a:p>
            <a:pPr marL="0" indent="0">
              <a:buNone/>
            </a:pPr>
            <a:r>
              <a:rPr lang="en-US" b="1" dirty="0">
                <a:latin typeface="Avenir Next LT Pro Light"/>
                <a:ea typeface="+mn-lt"/>
                <a:cs typeface="Arial"/>
              </a:rPr>
              <a:t>Data Processing Efficiency</a:t>
            </a:r>
            <a:r>
              <a:rPr lang="en-US" dirty="0">
                <a:latin typeface="Avenir Next LT Pro Light"/>
                <a:ea typeface="+mn-lt"/>
                <a:cs typeface="+mn-lt"/>
              </a:rPr>
              <a:t>: Automated ETL pipeline processed and cleaned raw data seamlessly, ensuring high-quality inputs for machine learning.</a:t>
            </a:r>
            <a:endParaRPr lang="en-US">
              <a:latin typeface="Avenir Next LT Pro Light"/>
            </a:endParaRPr>
          </a:p>
          <a:p>
            <a:pPr marL="0" indent="0">
              <a:buNone/>
            </a:pPr>
            <a:r>
              <a:rPr lang="en-US" b="1" dirty="0">
                <a:latin typeface="Avenir Next LT Pro Light"/>
                <a:ea typeface="+mn-lt"/>
                <a:cs typeface="Arial"/>
              </a:rPr>
              <a:t>Proactive Monitoring</a:t>
            </a:r>
            <a:r>
              <a:rPr lang="en-US" dirty="0">
                <a:latin typeface="Avenir Next LT Pro Light"/>
                <a:ea typeface="+mn-lt"/>
                <a:cs typeface="+mn-lt"/>
              </a:rPr>
              <a:t>: Configured CloudWatch alerts ensured the system’s reliability by monitoring performance and triggering notifications for anomalies.</a:t>
            </a:r>
            <a:endParaRPr lang="en-US">
              <a:latin typeface="Avenir Next LT Pro Light"/>
              <a:cs typeface="Arial"/>
            </a:endParaRPr>
          </a:p>
          <a:p>
            <a:pPr marL="0" indent="0">
              <a:buNone/>
            </a:pPr>
            <a:r>
              <a:rPr lang="en-US" b="1" dirty="0">
                <a:latin typeface="Avenir Next LT Pro Light"/>
                <a:ea typeface="+mn-lt"/>
                <a:cs typeface="Arial"/>
              </a:rPr>
              <a:t>Scalability and Robustness</a:t>
            </a:r>
            <a:r>
              <a:rPr lang="en-US" dirty="0">
                <a:latin typeface="Avenir Next LT Pro Light"/>
                <a:ea typeface="+mn-lt"/>
                <a:cs typeface="+mn-lt"/>
              </a:rPr>
              <a:t>: The system is fully scalable to handle larger datasets and adaptable for real-time predictive capabilities in the future.</a:t>
            </a:r>
            <a:endParaRPr lang="en-US">
              <a:latin typeface="Avenir Next LT Pro Light"/>
              <a:cs typeface="Arial"/>
            </a:endParaRPr>
          </a:p>
          <a:p>
            <a:endParaRPr lang="en-US" dirty="0">
              <a:latin typeface="Avenir Next LT Pro Light"/>
              <a:cs typeface="Arial"/>
            </a:endParaRPr>
          </a:p>
        </p:txBody>
      </p:sp>
      <p:sp>
        <p:nvSpPr>
          <p:cNvPr id="4" name="Date Placeholder 3">
            <a:extLst>
              <a:ext uri="{FF2B5EF4-FFF2-40B4-BE49-F238E27FC236}">
                <a16:creationId xmlns:a16="http://schemas.microsoft.com/office/drawing/2014/main" id="{391366C1-C9E6-BA70-6BF6-1A9120FE513F}"/>
              </a:ext>
            </a:extLst>
          </p:cNvPr>
          <p:cNvSpPr>
            <a:spLocks noGrp="1"/>
          </p:cNvSpPr>
          <p:nvPr>
            <p:ph type="dt" sz="half" idx="10"/>
          </p:nvPr>
        </p:nvSpPr>
        <p:spPr/>
        <p:txBody>
          <a:bodyPr/>
          <a:lstStyle/>
          <a:p>
            <a:fld id="{D38FAE04-EED0-4CD6-901E-676B0EABA75B}" type="datetime1">
              <a:t>11/19/2024</a:t>
            </a:fld>
            <a:endParaRPr lang="en-US" dirty="0"/>
          </a:p>
        </p:txBody>
      </p:sp>
      <p:sp>
        <p:nvSpPr>
          <p:cNvPr id="5" name="Footer Placeholder 4">
            <a:extLst>
              <a:ext uri="{FF2B5EF4-FFF2-40B4-BE49-F238E27FC236}">
                <a16:creationId xmlns:a16="http://schemas.microsoft.com/office/drawing/2014/main" id="{B2D666DA-45B4-346F-E5E3-45A73B4378A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28A9F3-2AF0-88EA-708E-CED5CA2A0675}"/>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252164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3684-6A92-4F3E-4A40-AD4B2A2853C2}"/>
              </a:ext>
            </a:extLst>
          </p:cNvPr>
          <p:cNvSpPr>
            <a:spLocks noGrp="1"/>
          </p:cNvSpPr>
          <p:nvPr>
            <p:ph type="title"/>
          </p:nvPr>
        </p:nvSpPr>
        <p:spPr>
          <a:xfrm>
            <a:off x="1371600" y="80418"/>
            <a:ext cx="10240903" cy="1233488"/>
          </a:xfrm>
        </p:spPr>
        <p:txBody>
          <a:bodyPr/>
          <a:lstStyle/>
          <a:p>
            <a:r>
              <a:rPr lang="en-US" dirty="0"/>
              <a:t>Conclusion</a:t>
            </a:r>
          </a:p>
        </p:txBody>
      </p:sp>
      <p:sp>
        <p:nvSpPr>
          <p:cNvPr id="3" name="Content Placeholder 2">
            <a:extLst>
              <a:ext uri="{FF2B5EF4-FFF2-40B4-BE49-F238E27FC236}">
                <a16:creationId xmlns:a16="http://schemas.microsoft.com/office/drawing/2014/main" id="{DCF0CA90-EA41-11F4-1641-ADF2DBBF4108}"/>
              </a:ext>
            </a:extLst>
          </p:cNvPr>
          <p:cNvSpPr>
            <a:spLocks noGrp="1"/>
          </p:cNvSpPr>
          <p:nvPr>
            <p:ph idx="1"/>
          </p:nvPr>
        </p:nvSpPr>
        <p:spPr>
          <a:xfrm>
            <a:off x="1371600" y="1479026"/>
            <a:ext cx="10268313" cy="4592092"/>
          </a:xfrm>
        </p:spPr>
        <p:txBody>
          <a:bodyPr vert="horz" lIns="0" tIns="0" rIns="0" bIns="0" rtlCol="0" anchor="t">
            <a:normAutofit fontScale="92500" lnSpcReduction="10000"/>
          </a:bodyPr>
          <a:lstStyle/>
          <a:p>
            <a:r>
              <a:rPr lang="en-US" dirty="0">
                <a:ea typeface="+mn-lt"/>
                <a:cs typeface="+mn-lt"/>
              </a:rPr>
              <a:t>This project demonstrates the power of </a:t>
            </a:r>
            <a:r>
              <a:rPr lang="en-US" b="1" dirty="0">
                <a:ea typeface="+mn-lt"/>
                <a:cs typeface="+mn-lt"/>
              </a:rPr>
              <a:t>AWS services</a:t>
            </a:r>
            <a:r>
              <a:rPr lang="en-US" dirty="0">
                <a:ea typeface="+mn-lt"/>
                <a:cs typeface="+mn-lt"/>
              </a:rPr>
              <a:t> in building a robust and scalable predictive maintenance system.</a:t>
            </a:r>
            <a:endParaRPr lang="en-US" dirty="0"/>
          </a:p>
          <a:p>
            <a:r>
              <a:rPr lang="en-US" dirty="0">
                <a:ea typeface="+mn-lt"/>
                <a:cs typeface="+mn-lt"/>
              </a:rPr>
              <a:t>By automating the entire pipeline, from </a:t>
            </a:r>
            <a:r>
              <a:rPr lang="en-US" b="1" dirty="0">
                <a:ea typeface="+mn-lt"/>
                <a:cs typeface="+mn-lt"/>
              </a:rPr>
              <a:t>data ingestion and processing</a:t>
            </a:r>
            <a:r>
              <a:rPr lang="en-US" dirty="0">
                <a:ea typeface="+mn-lt"/>
                <a:cs typeface="+mn-lt"/>
              </a:rPr>
              <a:t> to </a:t>
            </a:r>
            <a:r>
              <a:rPr lang="en-US" b="1" dirty="0">
                <a:ea typeface="+mn-lt"/>
                <a:cs typeface="+mn-lt"/>
              </a:rPr>
              <a:t>model training and deployment</a:t>
            </a:r>
            <a:r>
              <a:rPr lang="en-US" dirty="0">
                <a:ea typeface="+mn-lt"/>
                <a:cs typeface="+mn-lt"/>
              </a:rPr>
              <a:t>, the system minimizes manual intervention while maximizing efficiency.</a:t>
            </a:r>
            <a:endParaRPr lang="en-US" dirty="0"/>
          </a:p>
          <a:p>
            <a:r>
              <a:rPr lang="en-US" dirty="0">
                <a:ea typeface="+mn-lt"/>
                <a:cs typeface="+mn-lt"/>
              </a:rPr>
              <a:t>The </a:t>
            </a:r>
            <a:r>
              <a:rPr lang="en-US" b="1" dirty="0">
                <a:ea typeface="+mn-lt"/>
                <a:cs typeface="+mn-lt"/>
              </a:rPr>
              <a:t>99.87% accuracy</a:t>
            </a:r>
            <a:r>
              <a:rPr lang="en-US" dirty="0">
                <a:ea typeface="+mn-lt"/>
                <a:cs typeface="+mn-lt"/>
              </a:rPr>
              <a:t> achieved by the </a:t>
            </a:r>
            <a:r>
              <a:rPr lang="en-US" dirty="0" err="1">
                <a:ea typeface="+mn-lt"/>
                <a:cs typeface="+mn-lt"/>
              </a:rPr>
              <a:t>XGBoost</a:t>
            </a:r>
            <a:r>
              <a:rPr lang="en-US" dirty="0">
                <a:ea typeface="+mn-lt"/>
                <a:cs typeface="+mn-lt"/>
              </a:rPr>
              <a:t> model highlights the potential for such systems to revolutionize operational workflows by preventing unplanned downtimes and optimizing maintenance schedules.</a:t>
            </a:r>
            <a:endParaRPr lang="en-US" dirty="0"/>
          </a:p>
          <a:p>
            <a:r>
              <a:rPr lang="en-US" dirty="0">
                <a:ea typeface="+mn-lt"/>
                <a:cs typeface="+mn-lt"/>
              </a:rPr>
              <a:t>The use of </a:t>
            </a:r>
            <a:r>
              <a:rPr lang="en-US" b="1" dirty="0">
                <a:ea typeface="+mn-lt"/>
                <a:cs typeface="+mn-lt"/>
              </a:rPr>
              <a:t>CloudWatch monitoring</a:t>
            </a:r>
            <a:r>
              <a:rPr lang="en-US" dirty="0">
                <a:ea typeface="+mn-lt"/>
                <a:cs typeface="+mn-lt"/>
              </a:rPr>
              <a:t> ensures long-term reliability and quick response to system issues, making the solution practical and production-ready.</a:t>
            </a:r>
            <a:endParaRPr lang="en-US" dirty="0"/>
          </a:p>
          <a:p>
            <a:r>
              <a:rPr lang="en-US" dirty="0">
                <a:ea typeface="+mn-lt"/>
                <a:cs typeface="+mn-lt"/>
              </a:rPr>
              <a:t>Overall, this implementation not only addresses the problem of machine failures but also sets a solid foundation for expanding the system to include real-time analytics and larger datasets.</a:t>
            </a:r>
            <a:endParaRPr lang="en-US" dirty="0"/>
          </a:p>
          <a:p>
            <a:endParaRPr lang="en-US" dirty="0"/>
          </a:p>
        </p:txBody>
      </p:sp>
      <p:sp>
        <p:nvSpPr>
          <p:cNvPr id="4" name="Date Placeholder 3">
            <a:extLst>
              <a:ext uri="{FF2B5EF4-FFF2-40B4-BE49-F238E27FC236}">
                <a16:creationId xmlns:a16="http://schemas.microsoft.com/office/drawing/2014/main" id="{994F509D-C070-3C97-D8E9-3B4FDECC3C6A}"/>
              </a:ext>
            </a:extLst>
          </p:cNvPr>
          <p:cNvSpPr>
            <a:spLocks noGrp="1"/>
          </p:cNvSpPr>
          <p:nvPr>
            <p:ph type="dt" sz="half" idx="10"/>
          </p:nvPr>
        </p:nvSpPr>
        <p:spPr/>
        <p:txBody>
          <a:bodyPr/>
          <a:lstStyle/>
          <a:p>
            <a:fld id="{804BF461-2E10-4106-8B59-E28587F604D6}" type="datetime1">
              <a:t>11/19/2024</a:t>
            </a:fld>
            <a:endParaRPr lang="en-US" dirty="0"/>
          </a:p>
        </p:txBody>
      </p:sp>
      <p:sp>
        <p:nvSpPr>
          <p:cNvPr id="5" name="Footer Placeholder 4">
            <a:extLst>
              <a:ext uri="{FF2B5EF4-FFF2-40B4-BE49-F238E27FC236}">
                <a16:creationId xmlns:a16="http://schemas.microsoft.com/office/drawing/2014/main" id="{E6A841C0-FF35-BA42-8A7E-C830D6EFCEC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519748-E3F7-E865-AA4F-3963B465EEEB}"/>
              </a:ext>
            </a:extLst>
          </p:cNvPr>
          <p:cNvSpPr>
            <a:spLocks noGrp="1"/>
          </p:cNvSpPr>
          <p:nvPr>
            <p:ph type="sldNum" sz="quarter" idx="12"/>
          </p:nvPr>
        </p:nvSpPr>
        <p:spPr/>
        <p:txBody>
          <a:bodyPr/>
          <a:lstStyle/>
          <a:p>
            <a:fld id="{017DE1FC-E54A-4B87-A814-263D1E8654B2}" type="slidenum">
              <a:rPr lang="en-US" dirty="0"/>
              <a:t>9</a:t>
            </a:fld>
            <a:endParaRPr lang="en-US" dirty="0"/>
          </a:p>
        </p:txBody>
      </p:sp>
    </p:spTree>
    <p:extLst>
      <p:ext uri="{BB962C8B-B14F-4D97-AF65-F5344CB8AC3E}">
        <p14:creationId xmlns:p14="http://schemas.microsoft.com/office/powerpoint/2010/main" val="328986780"/>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GradientRiseVTI</vt:lpstr>
      <vt:lpstr>Predictive Maintenance System on AWS </vt:lpstr>
      <vt:lpstr>Scope of the project:</vt:lpstr>
      <vt:lpstr>About the Dataset</vt:lpstr>
      <vt:lpstr>PowerPoint Presentation</vt:lpstr>
      <vt:lpstr>Features implemented</vt:lpstr>
      <vt:lpstr>PowerPoint Presentation</vt:lpstr>
      <vt:lpstr>Architecture</vt:lpstr>
      <vt:lpstr>Outcomes Achieved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258</cp:revision>
  <dcterms:created xsi:type="dcterms:W3CDTF">2024-10-15T20:26:09Z</dcterms:created>
  <dcterms:modified xsi:type="dcterms:W3CDTF">2024-11-19T21:27:30Z</dcterms:modified>
</cp:coreProperties>
</file>