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66" r:id="rId6"/>
    <p:sldId id="267" r:id="rId7"/>
    <p:sldId id="261" r:id="rId8"/>
    <p:sldId id="262" r:id="rId9"/>
    <p:sldId id="263" r:id="rId10"/>
    <p:sldId id="268" r:id="rId11"/>
    <p:sldId id="274" r:id="rId12"/>
    <p:sldId id="275" r:id="rId13"/>
    <p:sldId id="276" r:id="rId14"/>
    <p:sldId id="273" r:id="rId15"/>
  </p:sldIdLst>
  <p:sldSz cx="9144000" cy="6858000" type="screen4x3"/>
  <p:notesSz cx="7772400" cy="10058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555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644F107-C8CC-B999-DA4D-A2E5485E1CC1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1957D3-90DF-8842-773A-8861148F105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FDD2355-D993-6170-BDA4-B6B706C7090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E71D08F-DB98-01BC-B5B5-90E51D82952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170F7BA-51C4-610B-BA52-ABC2A679E16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8D0B53A-860C-8F58-A804-078986A470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fld id="{EA35FB12-E59A-48F5-80C1-975C27F62F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B023FD15-3C9F-DB16-7F31-0D9444C4C7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05B49-2454-4D84-8144-D3D961D23D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82B11BB-C5CD-947F-2C98-974F88BC68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30E1701-C75F-98E8-09CD-DED5B92E2AD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30397F12-63FA-69CB-5E2D-CA108E3A68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37C27-CA77-412B-A452-6ECD6BAB18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8737CD6F-1F9F-9A6E-3DD2-3431ED1DE3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35F59B3-D963-7939-9777-BF641C2F01F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F8276418-1785-D8B4-F0F2-C99B84C4E7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BCBF4-3F0D-446F-B5FD-218196C32C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4558DE74-4520-3FD9-727F-917D7FE0F2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3173F61-A6AF-271B-9CA4-9264D0CBC4C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E4770191-41A2-A7C1-E479-B98BB8F6FB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06131-BB4A-46C3-A2D9-40D173C9A1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6E0BBAE-81D8-3738-4522-196BC614E8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7067693-5BDD-4BA2-5993-173C6217DE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B7B05F00-0AB0-5601-83C4-B7C5FAAE79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3A914E-E79E-43B1-A94A-59F4974CA4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D969E625-164C-9873-9080-A77603B35F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96A2AC72-18C5-2423-F925-1E2677FABC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B2850596-FF7E-C5E6-4C01-41D3935C28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FE4682-4A20-4031-8D2A-A653A8D6D0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8ACE9931-0E36-7F6C-9B16-D7878CDF9B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1E02A8A-D405-F8BE-F809-6B38A65C2DC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7F764CB3-0B1E-5E8A-2DB6-FD3C7586461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12" descr="SD-PanelTitle-R1.png">
              <a:extLst>
                <a:ext uri="{FF2B5EF4-FFF2-40B4-BE49-F238E27FC236}">
                  <a16:creationId xmlns:a16="http://schemas.microsoft.com/office/drawing/2014/main" id="{EEB28FF3-43E6-7474-6A24-E9AF9E998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AC4AE1-82D9-118C-5E21-D36E56CE53D6}"/>
                </a:ext>
              </a:extLst>
            </p:cNvPr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>
              <a:extLst>
                <a:ext uri="{FF2B5EF4-FFF2-40B4-BE49-F238E27FC236}">
                  <a16:creationId xmlns:a16="http://schemas.microsoft.com/office/drawing/2014/main" id="{865EB198-3E77-F1EB-FA8E-7CE6C3B63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>
              <a:extLst>
                <a:ext uri="{FF2B5EF4-FFF2-40B4-BE49-F238E27FC236}">
                  <a16:creationId xmlns:a16="http://schemas.microsoft.com/office/drawing/2014/main" id="{37A017C9-672A-ACF6-40CA-6E42B7158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E4775A-EAEC-B6F3-4ABF-8DD60E3A02B7}"/>
              </a:ext>
            </a:extLst>
          </p:cNvPr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257F826-95BA-4ABA-CE63-24E0589C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7C285-AB68-4A62-8851-80510BCFD78C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C8B80B0-3FB2-A188-EEEB-8D502D0E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C466F5C-6081-E57A-C8CC-69694CE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fld id="{A111FDAB-2FF8-4640-AEDC-82A50B76DDA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9206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EFD621-4E0E-FEC9-977A-A80E607D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2631-C562-43C7-B38D-CC301366C79C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7431F9-1B49-9A80-3F4A-C13FF38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AC5B9C-2260-4D6B-8C3E-A253DB5E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23217-F0CE-4CFF-B3F3-A75BA963134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6900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A240E8-EA66-167C-0398-D116EBDA34BE}"/>
              </a:ext>
            </a:extLst>
          </p:cNvPr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C3C139-4263-3721-FCC5-9DD900AA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DA27B-5203-4AA4-A121-EF0825915DF0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A7E3D3-6CEF-9E88-E6FE-364D91D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E0477-D33E-CCC2-AF6C-0FB130DD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F5452-935A-4F42-8CB1-CD83AA99065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4854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FC0145-F544-300C-ECB1-314BD48A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720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28D93-FC25-E211-C60D-7B1F57418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7200"/>
              <a:t>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2CCCE1-C5EB-28BD-6B1B-57D2218B3F2A}"/>
              </a:ext>
            </a:extLst>
          </p:cNvPr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EC0D5E-5355-19FD-FE81-CD73A4A1FF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2596-1741-4C82-83E4-ECA798EA1395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D65EC2-C091-78DD-CBE2-8CA5C13FB1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D90F61-A736-50DA-4B11-65798A5120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319D4BF-288C-46CC-A28B-5B0BF14B720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348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D11C-9F13-F0DA-54A5-BA34B6A6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DA969-56E2-4133-9CFC-5480CB423BC5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5991-120E-B586-52BB-70AD4BBE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8281-5DEE-F58F-1D87-9CA49785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927A-07D4-4A76-9BDB-A73E876C92E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37104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1E5B4-AC9C-D246-5AB5-98314E80D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8034-49A1-C3A2-6927-DACC4DBC9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/>
              <a:t>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7A6453-1723-FF52-95A8-6AEF7844E6C6}"/>
              </a:ext>
            </a:extLst>
          </p:cNvPr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5BC797-8712-4041-5485-6B5C0DAC45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8461F-CCFD-440A-A9DE-0BC0713144A6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B286E4-9D70-8406-758B-78E7B40BA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10C069-725F-3DC7-A4D2-1895D7B58B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8E66F52-1D9C-4E88-A71E-86BA8B2DB94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2976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D96276-949A-D39F-D9A4-96B300322766}"/>
              </a:ext>
            </a:extLst>
          </p:cNvPr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85B1B6-579B-9E1B-2749-C101552B8A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5AA6-5A91-4100-AECD-7D8D20D796A0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D9FF16-19C0-91EE-60C0-4FD31DF07E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6ACE40-AD34-4722-E46A-C5FF6B08BB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894EF9F-4E20-4ECB-B0DC-0C8CC1DF24A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9041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371333-7D4D-3B25-BFD4-33EFE356B51F}"/>
              </a:ext>
            </a:extLst>
          </p:cNvPr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387413-383A-A19E-D0E6-9744B6F5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ACCA4-EBB7-4F1C-8592-48EA85A1A389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A0020D-1999-2A24-F2D6-85F4C447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759360-C20D-7D3C-136F-53669028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002FB-CACC-4671-82E3-03E07CF2ED1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1643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D83587-D1D2-E5EB-3751-4A19B8E20F05}"/>
              </a:ext>
            </a:extLst>
          </p:cNvPr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7B7940-F545-B9E7-054B-4F621D7C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325F-575D-4267-B961-B9A37E2B2BA8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5D0FC3-CEAE-EB0A-70E1-7E968FC4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8A3F26-9975-5D6B-F258-020C0E7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4EFFF-61CF-4CF9-ABFF-70D18EF8F31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D5BEA4-238F-83E4-8880-B4E73FC26B49}"/>
              </a:ext>
            </a:extLst>
          </p:cNvPr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56FA8-91F0-F2D3-4C47-B73EF56D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0C74E-0EE5-4335-A736-50AE12FB6A2D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143915-632E-530A-EB80-E2984680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83407F-E929-98E6-53AE-F456D1A4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56B92-6A36-498B-ACBF-944638F5461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1140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BC432C-4567-6BA8-A52D-CC0F1814DD36}"/>
              </a:ext>
            </a:extLst>
          </p:cNvPr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55CE63-04BF-19DA-660C-F8ED34F9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0317-729C-4C09-9E83-845036A292FD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69E16F-DEBC-F95B-6061-BDF3F7E8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4763E1-DB03-4497-B9D0-5BC36680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66B77-2180-4756-A709-6D10872592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984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4C9B66-2FB7-DE45-B829-C4727B70916B}"/>
              </a:ext>
            </a:extLst>
          </p:cNvPr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FCA2CE2-3CD8-E9E2-7F19-F7618046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EB19D-0106-4693-887F-4FE2F048A2BE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8049C2B-CAA4-2C27-0E36-56D3C7C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F134336-6243-B80B-1547-88D12985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6EB04-BA75-47F0-8922-BE00E2D297A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026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E110E0-BE6A-9A25-EE3D-2743C2206125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D465279-5E9E-30BA-240B-052F20EA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B4991-80F2-4BEF-9EFE-FA07F79EC124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A3EE289-7F90-CDEC-2923-11FFC4B2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E6C61730-0348-FD92-44FC-3D21F37D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5ECB9-D557-4EC3-BB9C-91A8CAA619A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5363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13199E-A77D-60F7-EB5E-F0123532C4C4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F739AB1-6548-3CC1-7783-B15EC304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193F2-E04A-4739-83A4-3B93371F12DA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DB95690-E8BD-0049-F782-AEE1DEA0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36D1C15-2963-5EFE-E778-C877E51B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DB07E-F3E2-4032-83DF-9BE4D1A3D50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4186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6F9FC7-9F25-0706-7BF0-F2548B8A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0715C-E5F2-41CC-A3DA-66BB431C03ED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595226-607D-6BA3-A1C3-17A282C1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EC5823-C28C-F911-B13C-E71340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E4640-F8D5-48CA-9665-E67998C54B5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3821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F8963E-3698-537F-DAA0-BE12FAEF9FFD}"/>
              </a:ext>
            </a:extLst>
          </p:cNvPr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613429E-464C-C0D7-91DD-D05F4E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826F1-8A6D-4D2D-A011-2852783B9FFB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34550BC-8B2D-830D-43D2-DED30485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71E954B-746B-B5F5-6C78-417BEEC2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E8048-3BF3-41FB-BEED-EF7C989032D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206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6233699-294F-643A-3F2C-F5AFCB09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FECE1-87C4-4859-8D89-A9B2FA84015C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132A-1B15-80A0-2AB6-176F160E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0CDE-3342-B8B2-7C92-9F040EB8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7DA05-D651-4CE9-BCA0-588EA7E00E4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1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5286FE45-C6BC-5F8E-A210-AD8C7FCBC6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>
              <a:extLst>
                <a:ext uri="{FF2B5EF4-FFF2-40B4-BE49-F238E27FC236}">
                  <a16:creationId xmlns:a16="http://schemas.microsoft.com/office/drawing/2014/main" id="{36562211-FED2-C64E-C3EE-02355AB19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D1052-35CC-45AF-27BA-CFD2E8539AD8}"/>
                </a:ext>
              </a:extLst>
            </p:cNvPr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>
              <a:extLst>
                <a:ext uri="{FF2B5EF4-FFF2-40B4-BE49-F238E27FC236}">
                  <a16:creationId xmlns:a16="http://schemas.microsoft.com/office/drawing/2014/main" id="{0E2EA51B-B0E7-A22A-0179-194BF61D9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>
              <a:extLst>
                <a:ext uri="{FF2B5EF4-FFF2-40B4-BE49-F238E27FC236}">
                  <a16:creationId xmlns:a16="http://schemas.microsoft.com/office/drawing/2014/main" id="{273BBAF9-F665-F819-DFE8-52D3BFBE8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46B3DFBE-65E7-8A3C-2D2E-78A03ECF4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B8C1C55-26F2-28AB-2788-67B5419CD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724B-BDD6-62F6-D934-008E78C3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D9D0B2C-FE9A-4D08-BDFA-BF0DAFCFF58D}" type="datetimeFigureOut">
              <a:rPr lang="en-IN"/>
              <a:pPr>
                <a:defRPr/>
              </a:pPr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2F82-966A-2803-5545-4834567E4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80E7-C414-2A9F-DDAF-30D8FB3A7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E49ABE1-878E-45DC-9C13-B65EF71918B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52" r:id="rId7"/>
    <p:sldLayoutId id="2147483862" r:id="rId8"/>
    <p:sldLayoutId id="2147483853" r:id="rId9"/>
    <p:sldLayoutId id="2147483854" r:id="rId10"/>
    <p:sldLayoutId id="2147483863" r:id="rId11"/>
    <p:sldLayoutId id="2147483864" r:id="rId12"/>
    <p:sldLayoutId id="2147483855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>
            <a:extLst>
              <a:ext uri="{FF2B5EF4-FFF2-40B4-BE49-F238E27FC236}">
                <a16:creationId xmlns:a16="http://schemas.microsoft.com/office/drawing/2014/main" id="{81AD4926-6265-C5AB-D5A4-07C8F1B65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9275"/>
            <a:ext cx="1889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1">
            <a:extLst>
              <a:ext uri="{FF2B5EF4-FFF2-40B4-BE49-F238E27FC236}">
                <a16:creationId xmlns:a16="http://schemas.microsoft.com/office/drawing/2014/main" id="{5547552E-9948-526B-4722-CAC522BB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5763"/>
            <a:ext cx="7993062" cy="830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/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ESP32 CAM BASED SURVEILLANCE    </a:t>
            </a:r>
          </a:p>
          <a:p>
            <a:pPr algn="ctr"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ROBOT USING ARDUINO IDE</a:t>
            </a:r>
          </a:p>
          <a:p>
            <a:pPr eaLnBrk="1" hangingPunct="1"/>
            <a:endParaRPr lang="en-US" altLang="en-US" sz="3600"/>
          </a:p>
          <a:p>
            <a:pPr eaLnBrk="1" hangingPunct="1"/>
            <a:endParaRPr lang="en-US" altLang="en-US" sz="3600"/>
          </a:p>
          <a:p>
            <a:pPr eaLnBrk="1" hangingPunct="1"/>
            <a:endParaRPr lang="en-US" altLang="en-US" sz="3600"/>
          </a:p>
          <a:p>
            <a:pPr eaLnBrk="1" hangingPunct="1"/>
            <a:r>
              <a:rPr lang="en-US" altLang="en-US" sz="2400"/>
              <a:t>B. Charan Teja (2310040035)            </a:t>
            </a:r>
          </a:p>
          <a:p>
            <a:pPr eaLnBrk="1" hangingPunct="1"/>
            <a:r>
              <a:rPr lang="en-US" altLang="en-US" sz="2400"/>
              <a:t> U. Chaitanya (2310040007)                            </a:t>
            </a:r>
          </a:p>
          <a:p>
            <a:pPr eaLnBrk="1" hangingPunct="1"/>
            <a:r>
              <a:rPr lang="en-US" altLang="en-US" sz="2400"/>
              <a:t> Anush Thak (2310040029) </a:t>
            </a:r>
          </a:p>
          <a:p>
            <a:pPr eaLnBrk="1" hangingPunct="1"/>
            <a:r>
              <a:rPr lang="en-US" altLang="en-US" sz="2400"/>
              <a:t>Bhanu Praveen (2310049151)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/>
            <a:r>
              <a:rPr lang="en-IN" altLang="en-US"/>
              <a:t> 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4B4E0096-D42A-1EE2-1F16-747B249E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23145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EB02D293-9D45-A341-DD40-A01C4B24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513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Included Libraries: 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EC5FE-2C66-3CF4-53C2-E276DF0D6D09}"/>
              </a:ext>
            </a:extLst>
          </p:cNvPr>
          <p:cNvSpPr txBox="1"/>
          <p:nvPr/>
        </p:nvSpPr>
        <p:spPr>
          <a:xfrm>
            <a:off x="827088" y="1628775"/>
            <a:ext cx="7561262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esp_camera.h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esp_timer.h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img_converters.h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fb_gfx.h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soc/soc.h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soc/rtc_cntl_reg.h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IN" sz="2800" dirty="0">
                <a:solidFill>
                  <a:srgbClr val="005C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esp_http_server.h</a:t>
            </a:r>
            <a:endParaRPr lang="en-IN" sz="2800" dirty="0">
              <a:solidFill>
                <a:srgbClr val="4E5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br>
              <a:rPr lang="en-IN" sz="2800" dirty="0">
                <a:solidFill>
                  <a:srgbClr val="4E5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4B39A37-C6AA-E664-994C-1D04C4EC0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</a:rPr>
              <a:t>OUTPUT</a:t>
            </a: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5C20F277-0312-8AAA-6420-B8453BAB5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921000"/>
            <a:ext cx="10625138" cy="2584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Live Video Streaming:</a:t>
            </a:r>
            <a:r>
              <a:rPr lang="en-US" altLang="en-US" sz="1800">
                <a:solidFill>
                  <a:schemeClr val="tx1"/>
                </a:solidFill>
              </a:rPr>
              <a:t> Successfully streams video with minimal latency, accessible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 via a local IP address.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Image Capture:</a:t>
            </a:r>
            <a:r>
              <a:rPr lang="en-US" altLang="en-US" sz="1800">
                <a:solidFill>
                  <a:schemeClr val="tx1"/>
                </a:solidFill>
              </a:rPr>
              <a:t> Captures images upon command and stores them for review.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Motion Detection:</a:t>
            </a:r>
            <a:r>
              <a:rPr lang="en-US" altLang="en-US" sz="1800">
                <a:solidFill>
                  <a:schemeClr val="tx1"/>
                </a:solidFill>
              </a:rPr>
              <a:t> Detects motion within a specified range, automatically triggering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the camera.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Performance Metrics:</a:t>
            </a:r>
            <a:r>
              <a:rPr lang="en-US" altLang="en-US" sz="1800">
                <a:solidFill>
                  <a:schemeClr val="tx1"/>
                </a:solidFill>
              </a:rPr>
              <a:t> Frame rate of 10-15 fps, 3-hour battery life, and responsive to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1"/>
                </a:solidFill>
              </a:rPr>
              <a:t> motion within 1 second.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F2EA002-1FED-71A5-A372-7D6EECD64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</a:rPr>
              <a:t>Applications</a:t>
            </a: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29947F04-B9E0-0AB1-44BB-711077672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6338" y="2921000"/>
            <a:ext cx="7212012" cy="2584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Home Security:</a:t>
            </a:r>
            <a:r>
              <a:rPr lang="en-US" altLang="en-US" sz="1800">
                <a:solidFill>
                  <a:schemeClr val="tx1"/>
                </a:solidFill>
              </a:rPr>
              <a:t> Remote monitoring to detect unauthorized access.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Industrial Surveillance:</a:t>
            </a:r>
            <a:r>
              <a:rPr lang="en-US" altLang="en-US" sz="1800">
                <a:solidFill>
                  <a:schemeClr val="tx1"/>
                </a:solidFill>
              </a:rPr>
              <a:t> Monitor restricted areas or machinery in real-time.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Agricultural Monitoring:</a:t>
            </a:r>
            <a:r>
              <a:rPr lang="en-US" altLang="en-US" sz="1800">
                <a:solidFill>
                  <a:schemeClr val="tx1"/>
                </a:solidFill>
              </a:rPr>
              <a:t> Observe crop health or track animal activity.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Warehouse and Inventory Surveillance:</a:t>
            </a:r>
            <a:r>
              <a:rPr lang="en-US" altLang="en-US" sz="1800">
                <a:solidFill>
                  <a:schemeClr val="tx1"/>
                </a:solidFill>
              </a:rPr>
              <a:t> Automated patrol for security in storage areas.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Educational Projects:</a:t>
            </a:r>
            <a:r>
              <a:rPr lang="en-US" altLang="en-US" sz="1800">
                <a:solidFill>
                  <a:schemeClr val="tx1"/>
                </a:solidFill>
              </a:rPr>
              <a:t> Demonstrates IoT-based surveillance concepts and practical applications.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1B121E5-EDA6-83AE-47D7-B050E2C4B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</a:rPr>
              <a:t>Advantages &amp; Disadvantages</a:t>
            </a: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7BBAD470-5EB5-775A-63DD-78D0A48DF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2921000"/>
            <a:ext cx="10212387" cy="2584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Advantages:</a:t>
            </a:r>
            <a:endParaRPr lang="en-US" altLang="en-US" sz="180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Cost-Effective:</a:t>
            </a:r>
            <a:r>
              <a:rPr lang="en-US" altLang="en-US" sz="1800">
                <a:solidFill>
                  <a:schemeClr val="tx1"/>
                </a:solidFill>
              </a:rPr>
              <a:t> Affordable components make this a budget-friendly solution.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Remote Accessibility:</a:t>
            </a:r>
            <a:r>
              <a:rPr lang="en-US" altLang="en-US" sz="1800">
                <a:solidFill>
                  <a:schemeClr val="tx1"/>
                </a:solidFill>
              </a:rPr>
              <a:t> View live feeds from anywhere within Wi-Fi range.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Scalable Design:</a:t>
            </a:r>
            <a:r>
              <a:rPr lang="en-US" altLang="en-US" sz="1800">
                <a:solidFill>
                  <a:schemeClr val="tx1"/>
                </a:solidFill>
              </a:rPr>
              <a:t> Can add features like night vision or cloud integration.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Disadvantages:</a:t>
            </a:r>
            <a:endParaRPr lang="en-US" altLang="en-US" sz="1800">
              <a:solidFill>
                <a:schemeClr val="tx1"/>
              </a:solidFill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Limited Battery Life:</a:t>
            </a:r>
            <a:r>
              <a:rPr lang="en-US" altLang="en-US" sz="1800">
                <a:solidFill>
                  <a:schemeClr val="tx1"/>
                </a:solidFill>
              </a:rPr>
              <a:t> Higher power consumption during motor operation.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Wi-Fi Dependency:</a:t>
            </a:r>
            <a:r>
              <a:rPr lang="en-US" altLang="en-US" sz="1800">
                <a:solidFill>
                  <a:schemeClr val="tx1"/>
                </a:solidFill>
              </a:rPr>
              <a:t> Requires stable Wi-Fi for continuous operation.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</a:rPr>
              <a:t>Limited Range:</a:t>
            </a:r>
            <a:r>
              <a:rPr lang="en-US" altLang="en-US" sz="1800">
                <a:solidFill>
                  <a:schemeClr val="tx1"/>
                </a:solidFill>
              </a:rPr>
              <a:t> PIR sensor may miss movements beyond its 5-meter range.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2A58528-C72B-724D-412D-5FB5B5E4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</a:rPr>
              <a:t>Conclusion :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2944702-E73E-E941-B0F6-A68C9A276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ESP32 CAM-based surveillance robot is a cost-effective and scalable solution for security.</a:t>
            </a:r>
          </a:p>
          <a:p>
            <a:pPr eaLnBrk="1" hangingPunct="1"/>
            <a:r>
              <a:rPr lang="en-US" altLang="en-US"/>
              <a:t>Future improvements could involve AI and autonomous patrol functions.</a:t>
            </a:r>
          </a:p>
          <a:p>
            <a:pPr eaLnBrk="1" hangingPunct="1"/>
            <a:r>
              <a:rPr lang="en-US" altLang="en-US"/>
              <a:t>This project highlights the practicality of low-cost, IoT-based surveillance systems in diverse environments.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07C167C0-D1DA-F23F-F6A5-C568AF5F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704137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en-US" altLang="en-US" sz="2800" b="1"/>
              <a:t>ABSTRACT </a:t>
            </a:r>
          </a:p>
          <a:p>
            <a:pPr eaLnBrk="1" hangingPunct="1"/>
            <a:r>
              <a:rPr lang="en-US" altLang="en-US" sz="2400"/>
              <a:t>This project presents the development of an ESP32 CAM-based surveillance robot designed for real-time monitoring and remote control. Utilizing the ESP32-CAM module, the robot captures high-quality video and streams it over Wi-Fi, allowing users to view the feed from any web browser. The robot is equipped with DC motors for movement, controlled via a mobile interface. Additional features include obstacle detection using ultrasonic sensors, enhancing its autonomous capabilities. This surveillance robot aims to provide a cost-effective and versatile solution for home security and monitoring applications, showcasing the potential of IoT technologies in robotics.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FA81076E-9C0E-CA82-7FAB-E4BCD56F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81075"/>
            <a:ext cx="77041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en-US" altLang="en-US" sz="3200"/>
              <a:t>LITERATURE SURVEY</a:t>
            </a:r>
          </a:p>
          <a:p>
            <a:pPr eaLnBrk="1" hangingPunct="1"/>
            <a:r>
              <a:rPr lang="en-US" altLang="en-US" sz="1600"/>
              <a:t>The development of surveillance robots has gained significant attention in recent years due to advancements in robotics, artificial intelligence, and Internet of Things (IoT) technologies.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sz="1600" b="1"/>
              <a:t>Existing Surveillance Solutions</a:t>
            </a:r>
            <a:r>
              <a:rPr lang="en-US" altLang="en-US" sz="1600"/>
              <a:t>: Traditional security systems often rely on fixed cameras, which lack mobility and flexibility. Recent studies highlight the benefits of using mobile platforms for surveillance, allowing for dynamic monitoring of environments.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sz="1600" b="1"/>
              <a:t>ESP32 CAM Applications</a:t>
            </a:r>
            <a:r>
              <a:rPr lang="en-US" altLang="en-US" sz="1600"/>
              <a:t>: The ESP32-CAM has emerged as a popular choice for IoT projects due to its low cost, integrated Wi-Fi, and camera capabilities. Previous research has demonstrated its effectiveness in remote surveillance applications, enabling users to stream video and control devices from a distance.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sz="1600" b="1"/>
              <a:t>Comparative Studies</a:t>
            </a:r>
            <a:r>
              <a:rPr lang="en-US" altLang="en-US" sz="1600"/>
              <a:t>: Comparisons between various microcontroller platforms (like Raspberry Pi and Arduino) reveal that the ESP32 offers a balanced combination of performance, ease of use, and power efficiency, making it suitable for battery-operated devices.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sz="1600" b="1"/>
              <a:t>Obstacle Detection in Robotics</a:t>
            </a:r>
            <a:r>
              <a:rPr lang="en-US" altLang="en-US" sz="1600"/>
              <a:t>: Literature on mobile robots emphasizes the importance of obstacle avoidance. Ultrasonic sensors are commonly employed for this purpose, providing real-time feedback to prevent collisions and enhance navigational capabilities.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sz="1600" b="1"/>
              <a:t>IoT Integration</a:t>
            </a:r>
            <a:r>
              <a:rPr lang="en-US" altLang="en-US" sz="1600"/>
              <a:t>: The integration of surveillance systems with IoT frameworks has been explored extensively. Studies indicate that such systems can improve monitoring efficiency and provide valuable data analytics, enhancing security measures.</a:t>
            </a:r>
          </a:p>
          <a:p>
            <a:pPr algn="ctr" eaLnBrk="1" hangingPunct="1"/>
            <a:r>
              <a:rPr lang="en-US" altLang="en-US" sz="1600"/>
              <a:t> </a:t>
            </a:r>
            <a:endParaRPr lang="en-IN" altLang="en-US" sz="1600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3C088BDF-D820-1CB2-887A-F392CE98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613"/>
            <a:ext cx="77771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b="1"/>
              <a:t>METHODOLOGY : </a:t>
            </a:r>
          </a:p>
          <a:p>
            <a:pPr eaLnBrk="1" hangingPunct="1"/>
            <a:r>
              <a:rPr lang="en-US" altLang="en-US"/>
              <a:t>The development of the ESP32 CAM-based surveillance robot follows a systematic approach, consisting of several key stages: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Component Selection</a:t>
            </a:r>
            <a:r>
              <a:rPr lang="en-US" altLang="en-US"/>
              <a:t>: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ESP32-CAM Module</a:t>
            </a:r>
            <a:r>
              <a:rPr lang="en-US" altLang="en-US"/>
              <a:t>: Chosen for its built-in camera and Wi-Fi capabilities.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Chassis and Motors</a:t>
            </a:r>
            <a:r>
              <a:rPr lang="en-US" altLang="en-US"/>
              <a:t>: A suitable robot chassis is selected, equipped with DC motors for mobility.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Motor Driver</a:t>
            </a:r>
            <a:r>
              <a:rPr lang="en-US" altLang="en-US"/>
              <a:t>: An L293D motor driver is used to control the motors.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Power Supply</a:t>
            </a:r>
            <a:r>
              <a:rPr lang="en-US" altLang="en-US"/>
              <a:t>: A battery pack is selected to ensure portability.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Sensors</a:t>
            </a:r>
            <a:r>
              <a:rPr lang="en-US" altLang="en-US"/>
              <a:t>: Ultrasonic sensors are integrated for obstacle detection.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Hardware Assembly</a:t>
            </a:r>
            <a:r>
              <a:rPr lang="en-US" altLang="en-US"/>
              <a:t>: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The chassis is assembled, and the ESP32-CAM is securely mounted.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Connections are made between the ESP32, motor driver, motors, and sensors, following a predefined circuit diagram to ensure proper functionality.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Software Development</a:t>
            </a:r>
            <a:r>
              <a:rPr lang="en-US" altLang="en-US"/>
              <a:t>: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The Arduino IDE is used for coding the ESP32. Key functionalities include:</a:t>
            </a:r>
          </a:p>
          <a:p>
            <a:pPr lvl="2"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Camera Initialization</a:t>
            </a:r>
            <a:r>
              <a:rPr lang="en-US" altLang="en-US"/>
              <a:t>: Setting up the camera for video streaming.</a:t>
            </a:r>
          </a:p>
          <a:p>
            <a:pPr lvl="2" eaLnBrk="1" hangingPunct="1">
              <a:buFont typeface="Garamond" panose="02020404030301010803" pitchFamily="18" charset="0"/>
              <a:buAutoNum type="arabicPeriod"/>
            </a:pPr>
            <a:r>
              <a:rPr lang="en-US" altLang="en-US" b="1"/>
              <a:t>Wi-Fi Configuration</a:t>
            </a:r>
            <a:r>
              <a:rPr lang="en-US" altLang="en-US"/>
              <a:t>: Connecting the ESP32 to a local network for remote access.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DC876BB2-5B34-3348-4F2A-0EED4D88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08050"/>
            <a:ext cx="770413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lvl="2" eaLnBrk="1" hangingPunct="1"/>
            <a:endParaRPr lang="en-US" altLang="en-US"/>
          </a:p>
          <a:p>
            <a:pPr eaLnBrk="1" hangingPunct="1"/>
            <a:r>
              <a:rPr lang="en-US" altLang="en-US" b="1"/>
              <a:t>4.Testing and Calibration</a:t>
            </a:r>
            <a:r>
              <a:rPr lang="en-US" altLang="en-US"/>
              <a:t>: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The camera stream is tested to ensure proper functionality.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Motor movements are calibrated to verify responsiveness and control accuracy.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Ultrasonic sensors are tested for accurate obstacle detection and avoidance.</a:t>
            </a:r>
          </a:p>
          <a:p>
            <a:pPr eaLnBrk="1" hangingPunct="1"/>
            <a:r>
              <a:rPr lang="en-US" altLang="en-US" b="1"/>
              <a:t>5.Integration</a:t>
            </a:r>
            <a:r>
              <a:rPr lang="en-US" altLang="en-US"/>
              <a:t>: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The complete system is integrated, allowing the robot to perform as a cohesive unit.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A comprehensive testing phase is conducted to evaluate performance in various scenarios, ensuring reliability and efficiency.</a:t>
            </a:r>
          </a:p>
          <a:p>
            <a:pPr eaLnBrk="1" hangingPunct="1"/>
            <a:r>
              <a:rPr lang="en-US" altLang="en-US" b="1"/>
              <a:t>6.Final Adjustments</a:t>
            </a:r>
            <a:r>
              <a:rPr lang="en-US" altLang="en-US"/>
              <a:t>:</a:t>
            </a:r>
          </a:p>
          <a:p>
            <a:pPr lvl="1" eaLnBrk="1" hangingPunct="1">
              <a:buFont typeface="Garamond" panose="02020404030301010803" pitchFamily="18" charset="0"/>
              <a:buAutoNum type="arabicPeriod"/>
            </a:pPr>
            <a:r>
              <a:rPr lang="en-US" altLang="en-US"/>
              <a:t>Based on testing feedback, adjustments are made to the code and hardware as necessary to optimize performance.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>
            <a:extLst>
              <a:ext uri="{FF2B5EF4-FFF2-40B4-BE49-F238E27FC236}">
                <a16:creationId xmlns:a16="http://schemas.microsoft.com/office/drawing/2014/main" id="{2B158E28-3536-AAF1-3651-4F86E802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25538"/>
            <a:ext cx="7489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en-US" altLang="en-US" b="1"/>
              <a:t>BLOCK DIAGRAM </a:t>
            </a:r>
            <a:endParaRPr lang="en-IN" altLang="en-US" b="1"/>
          </a:p>
        </p:txBody>
      </p:sp>
      <p:pic>
        <p:nvPicPr>
          <p:cNvPr id="24579" name="Picture 4" descr="How to make a surveillance robotic car using ESP 32 cam board">
            <a:extLst>
              <a:ext uri="{FF2B5EF4-FFF2-40B4-BE49-F238E27FC236}">
                <a16:creationId xmlns:a16="http://schemas.microsoft.com/office/drawing/2014/main" id="{3C733267-9592-56DF-A61D-FBA1DBDB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3238"/>
            <a:ext cx="692785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9379FF98-5881-0EB3-60A2-30ABB64A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2513"/>
            <a:ext cx="64087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en-US" altLang="en-US" b="1"/>
              <a:t>COMPONENTS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ESP32-CAM Module</a:t>
            </a:r>
            <a:r>
              <a:rPr lang="en-US" altLang="en-US"/>
              <a:t>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Description</a:t>
            </a:r>
            <a:r>
              <a:rPr lang="en-US" altLang="en-US"/>
              <a:t>: A compact microcontroller with integrated Wi-Fi and Bluetooth capabilities, along with a camera for capturing images and streaming video.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Key Features</a:t>
            </a:r>
            <a:r>
              <a:rPr lang="en-US" altLang="en-US"/>
              <a:t>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2 MP camera with video streaming capabilities.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Supports various resolutions and frame rates.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GPIO pins for additional components.</a:t>
            </a:r>
          </a:p>
          <a:p>
            <a:pPr eaLnBrk="1" hangingPunct="1"/>
            <a:endParaRPr lang="en-IN" altLang="en-US"/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12AC4A85-C123-D0C6-473A-39D01D82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090988"/>
            <a:ext cx="34798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BCD3D272-06DC-103B-EB84-667240B4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70564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b="1"/>
              <a:t>Robot Chassis</a:t>
            </a:r>
            <a:r>
              <a:rPr lang="en-US" altLang="en-US"/>
              <a:t>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Description</a:t>
            </a:r>
            <a:r>
              <a:rPr lang="en-US" altLang="en-US"/>
              <a:t>: A physical structure that houses all components of the robot, typically made from plastic or metal.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Key Features</a:t>
            </a:r>
            <a:r>
              <a:rPr lang="en-US" altLang="en-US"/>
              <a:t>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Lightweight and durable design.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Includes space for mounting motors and the ESP32-CAM.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FA652066-C1EE-3925-F6EB-8869B54C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44813"/>
            <a:ext cx="2651125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>
            <a:extLst>
              <a:ext uri="{FF2B5EF4-FFF2-40B4-BE49-F238E27FC236}">
                <a16:creationId xmlns:a16="http://schemas.microsoft.com/office/drawing/2014/main" id="{0108A264-DD8F-12DD-3769-F8664D670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74168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b="1"/>
              <a:t>Motor Driver (L293D)</a:t>
            </a:r>
            <a:r>
              <a:rPr lang="en-US" altLang="en-US"/>
              <a:t>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Description</a:t>
            </a:r>
            <a:r>
              <a:rPr lang="en-US" altLang="en-US"/>
              <a:t>: An H-bridge motor driver that allows for the control of the speed and direction of DC motors.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Key Features</a:t>
            </a:r>
            <a:r>
              <a:rPr lang="en-US" altLang="en-US"/>
              <a:t>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Dual-channel operation for controlling two motors.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Can handle up to 2A per channel.</a:t>
            </a:r>
          </a:p>
          <a:p>
            <a:pPr eaLnBrk="1" hangingPunct="1"/>
            <a:endParaRPr lang="en-IN" altLang="en-US"/>
          </a:p>
        </p:txBody>
      </p:sp>
      <p:pic>
        <p:nvPicPr>
          <p:cNvPr id="29699" name="Picture 5" descr="Control motors, relays and other electro-mechanical devices with ease ...">
            <a:extLst>
              <a:ext uri="{FF2B5EF4-FFF2-40B4-BE49-F238E27FC236}">
                <a16:creationId xmlns:a16="http://schemas.microsoft.com/office/drawing/2014/main" id="{993A1D44-E1AD-53DE-681E-F559E49E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997200"/>
            <a:ext cx="45148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1084</Words>
  <Application>Microsoft Office PowerPoint</Application>
  <PresentationFormat>On-screen Show (4:3)</PresentationFormat>
  <Paragraphs>118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Garamond</vt:lpstr>
      <vt:lpstr>Arial</vt:lpstr>
      <vt:lpstr>Times New Roman</vt:lpstr>
      <vt:lpstr>DejaVu Sans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Applications</vt:lpstr>
      <vt:lpstr>Advantages &amp; Disadvantages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HARI HARA</cp:lastModifiedBy>
  <cp:revision>11</cp:revision>
  <dcterms:modified xsi:type="dcterms:W3CDTF">2024-12-03T09:36:33Z</dcterms:modified>
</cp:coreProperties>
</file>