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81" r:id="rId2"/>
    <p:sldId id="307" r:id="rId3"/>
    <p:sldId id="308" r:id="rId4"/>
    <p:sldId id="309" r:id="rId5"/>
    <p:sldId id="284" r:id="rId6"/>
    <p:sldId id="310" r:id="rId7"/>
    <p:sldId id="311" r:id="rId8"/>
    <p:sldId id="312" r:id="rId9"/>
    <p:sldId id="314" r:id="rId10"/>
    <p:sldId id="313" r:id="rId11"/>
    <p:sldId id="315" r:id="rId12"/>
    <p:sldId id="27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528E42-124C-46C8-9EBF-541EDDEF7B43}">
          <p14:sldIdLst>
            <p14:sldId id="281"/>
            <p14:sldId id="307"/>
            <p14:sldId id="308"/>
            <p14:sldId id="309"/>
            <p14:sldId id="284"/>
            <p14:sldId id="310"/>
            <p14:sldId id="311"/>
            <p14:sldId id="312"/>
            <p14:sldId id="314"/>
            <p14:sldId id="313"/>
            <p14:sldId id="315"/>
          </p14:sldIdLst>
        </p14:section>
        <p14:section name="Untitled Section" id="{73835AD6-D901-4033-B40A-B48B24DA2886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2F7749-2CEC-7C51-2FC5-14098CAD92B9}" v="28" dt="2024-06-14T07:56:25.6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2F94BE42-2EAA-8C24-46C6-5CBF56AAB6C7}"/>
    <pc:docChg chg="modSld">
      <pc:chgData name="" userId="" providerId="" clId="Web-{2F94BE42-2EAA-8C24-46C6-5CBF56AAB6C7}" dt="2024-06-10T06:48:02.691" v="4" actId="20577"/>
      <pc:docMkLst>
        <pc:docMk/>
      </pc:docMkLst>
      <pc:sldChg chg="modSp">
        <pc:chgData name="" userId="" providerId="" clId="Web-{2F94BE42-2EAA-8C24-46C6-5CBF56AAB6C7}" dt="2024-06-10T06:48:02.691" v="4" actId="20577"/>
        <pc:sldMkLst>
          <pc:docMk/>
          <pc:sldMk cId="2958304367" sldId="281"/>
        </pc:sldMkLst>
        <pc:spChg chg="mod">
          <ac:chgData name="" userId="" providerId="" clId="Web-{2F94BE42-2EAA-8C24-46C6-5CBF56AAB6C7}" dt="2024-06-10T06:48:02.691" v="4" actId="20577"/>
          <ac:spMkLst>
            <pc:docMk/>
            <pc:sldMk cId="2958304367" sldId="281"/>
            <ac:spMk id="2" creationId="{BDA69B8D-BF65-4ADD-F76F-77EA72FFCB8F}"/>
          </ac:spMkLst>
        </pc:spChg>
      </pc:sldChg>
    </pc:docChg>
  </pc:docChgLst>
  <pc:docChgLst>
    <pc:chgData name="Dr.K.Swathi" userId="S::dr.kswathi@kluniversity.in::ccdd9174-e0cd-4815-b0c6-8062f28da832" providerId="AD" clId="Web-{997E9FE2-6902-F1E8-6911-229C01128602}"/>
    <pc:docChg chg="modSld">
      <pc:chgData name="Dr.K.Swathi" userId="S::dr.kswathi@kluniversity.in::ccdd9174-e0cd-4815-b0c6-8062f28da832" providerId="AD" clId="Web-{997E9FE2-6902-F1E8-6911-229C01128602}" dt="2024-06-11T09:53:08.280" v="0" actId="20577"/>
      <pc:docMkLst>
        <pc:docMk/>
      </pc:docMkLst>
      <pc:sldChg chg="modSp">
        <pc:chgData name="Dr.K.Swathi" userId="S::dr.kswathi@kluniversity.in::ccdd9174-e0cd-4815-b0c6-8062f28da832" providerId="AD" clId="Web-{997E9FE2-6902-F1E8-6911-229C01128602}" dt="2024-06-11T09:53:08.280" v="0" actId="20577"/>
        <pc:sldMkLst>
          <pc:docMk/>
          <pc:sldMk cId="2958304367" sldId="281"/>
        </pc:sldMkLst>
        <pc:spChg chg="mod">
          <ac:chgData name="Dr.K.Swathi" userId="S::dr.kswathi@kluniversity.in::ccdd9174-e0cd-4815-b0c6-8062f28da832" providerId="AD" clId="Web-{997E9FE2-6902-F1E8-6911-229C01128602}" dt="2024-06-11T09:53:08.280" v="0" actId="20577"/>
          <ac:spMkLst>
            <pc:docMk/>
            <pc:sldMk cId="2958304367" sldId="281"/>
            <ac:spMk id="3" creationId="{5F640656-3048-2A08-BF39-81705306F79A}"/>
          </ac:spMkLst>
        </pc:spChg>
      </pc:sldChg>
    </pc:docChg>
  </pc:docChgLst>
  <pc:docChgLst>
    <pc:chgData name="Guest User" userId="S::urn:spo:anon#bb7912a7403b6142123802b9bc6a067d4d8ed65b1bc7812f70f90705da1710fc::" providerId="AD" clId="Web-{2F94BE42-2EAA-8C24-46C6-5CBF56AAB6C7}"/>
    <pc:docChg chg="modSld">
      <pc:chgData name="Guest User" userId="S::urn:spo:anon#bb7912a7403b6142123802b9bc6a067d4d8ed65b1bc7812f70f90705da1710fc::" providerId="AD" clId="Web-{2F94BE42-2EAA-8C24-46C6-5CBF56AAB6C7}" dt="2024-06-10T06:48:10.363" v="3" actId="20577"/>
      <pc:docMkLst>
        <pc:docMk/>
      </pc:docMkLst>
      <pc:sldChg chg="modSp">
        <pc:chgData name="Guest User" userId="S::urn:spo:anon#bb7912a7403b6142123802b9bc6a067d4d8ed65b1bc7812f70f90705da1710fc::" providerId="AD" clId="Web-{2F94BE42-2EAA-8C24-46C6-5CBF56AAB6C7}" dt="2024-06-10T06:48:10.363" v="3" actId="20577"/>
        <pc:sldMkLst>
          <pc:docMk/>
          <pc:sldMk cId="2958304367" sldId="281"/>
        </pc:sldMkLst>
        <pc:spChg chg="mod">
          <ac:chgData name="Guest User" userId="S::urn:spo:anon#bb7912a7403b6142123802b9bc6a067d4d8ed65b1bc7812f70f90705da1710fc::" providerId="AD" clId="Web-{2F94BE42-2EAA-8C24-46C6-5CBF56AAB6C7}" dt="2024-06-10T06:48:10.363" v="3" actId="20577"/>
          <ac:spMkLst>
            <pc:docMk/>
            <pc:sldMk cId="2958304367" sldId="281"/>
            <ac:spMk id="2" creationId="{BDA69B8D-BF65-4ADD-F76F-77EA72FFCB8F}"/>
          </ac:spMkLst>
        </pc:spChg>
      </pc:sldChg>
    </pc:docChg>
  </pc:docChgLst>
  <pc:docChgLst>
    <pc:chgData name="Dr.K.Swathi" userId="S::dr.kswathi@kluniversity.in::ccdd9174-e0cd-4815-b0c6-8062f28da832" providerId="AD" clId="Web-{7E2F7749-2CEC-7C51-2FC5-14098CAD92B9}"/>
    <pc:docChg chg="modSld">
      <pc:chgData name="Dr.K.Swathi" userId="S::dr.kswathi@kluniversity.in::ccdd9174-e0cd-4815-b0c6-8062f28da832" providerId="AD" clId="Web-{7E2F7749-2CEC-7C51-2FC5-14098CAD92B9}" dt="2024-06-14T07:56:25.652" v="32" actId="20577"/>
      <pc:docMkLst>
        <pc:docMk/>
      </pc:docMkLst>
      <pc:sldChg chg="modSp">
        <pc:chgData name="Dr.K.Swathi" userId="S::dr.kswathi@kluniversity.in::ccdd9174-e0cd-4815-b0c6-8062f28da832" providerId="AD" clId="Web-{7E2F7749-2CEC-7C51-2FC5-14098CAD92B9}" dt="2024-06-14T07:56:25.652" v="32" actId="20577"/>
        <pc:sldMkLst>
          <pc:docMk/>
          <pc:sldMk cId="0" sldId="311"/>
        </pc:sldMkLst>
        <pc:spChg chg="mod">
          <ac:chgData name="Dr.K.Swathi" userId="S::dr.kswathi@kluniversity.in::ccdd9174-e0cd-4815-b0c6-8062f28da832" providerId="AD" clId="Web-{7E2F7749-2CEC-7C51-2FC5-14098CAD92B9}" dt="2024-06-14T07:56:25.652" v="32" actId="20577"/>
          <ac:spMkLst>
            <pc:docMk/>
            <pc:sldMk cId="0" sldId="311"/>
            <ac:spMk id="35533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DB74D4-5E76-4C47-E7AA-61E2C648C8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62EDA-0A3B-5C3A-C8DF-7672C339CF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D750-AD1D-4C03-A026-1768137CC901}" type="datetimeFigureOut">
              <a:rPr lang="en-IN" smtClean="0"/>
              <a:pPr/>
              <a:t>14-06-2024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80489-5F61-FA08-A147-AE43BE9C49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D387C-1469-6716-E148-98BDCB6976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566E6-FD90-4AE7-9488-620D46A968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39155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6BB4A-8EA9-40D4-95BF-21E04B247614}" type="datetimeFigureOut">
              <a:rPr lang="en-IN" smtClean="0"/>
              <a:pPr/>
              <a:t>14-06-2024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DDA1-7BB7-447A-97DE-AE5425C8F2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078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9E8A78-F908-46EB-B965-60B1D7C7A10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8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6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40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04800"/>
            <a:ext cx="10363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143000"/>
            <a:ext cx="104648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3733800"/>
            <a:ext cx="104648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52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4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8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7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6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8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3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77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CBABCCC1-BF11-4F37-963E-1BCD5B23FD72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D33DD7EC-6054-A5D7-0F93-3916702EC90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6D7A70-9470-38A5-6785-933F5C0892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/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A51BE3ED-273E-B0A1-FC3A-EE01E1A92D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/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8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-star-a-search-algorithm-eb495fb156bb" TargetMode="External"/><Relationship Id="rId2" Type="http://schemas.openxmlformats.org/officeDocument/2006/relationships/hyperlink" Target="https://www.virtusa.com/digital-themes/heuristic-search-techniqu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ima.eecs.berkeley.edu/slides-pdf/chapter04b.pdf" TargetMode="External"/><Relationship Id="rId5" Type="http://schemas.openxmlformats.org/officeDocument/2006/relationships/hyperlink" Target="http://cgi.di.uoa.gr/~ys02/siteAI2008/local-search-2spp.pdf" TargetMode="External"/><Relationship Id="rId4" Type="http://schemas.openxmlformats.org/officeDocument/2006/relationships/hyperlink" Target="https://www.tutorialandexample.com/local-search-algorithms-and-optimization-proble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9B8D-BF65-4ADD-F76F-77EA72FFCB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000" b="1" dirty="0"/>
              <a:t>ARTIFICIAL INTELLIGENCE </a:t>
            </a:r>
            <a:br>
              <a:rPr lang="en-US" sz="5000" b="1" dirty="0"/>
            </a:br>
            <a:r>
              <a:rPr lang="en-US" sz="5000" b="1" dirty="0"/>
              <a:t>&amp; </a:t>
            </a:r>
            <a:br>
              <a:rPr lang="en-US" sz="5000" b="1" dirty="0"/>
            </a:br>
            <a:r>
              <a:rPr lang="en-US" sz="5000" b="1" dirty="0"/>
              <a:t>MACHINE 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40656-3048-2A08-BF39-81705306F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en-US" dirty="0"/>
              <a:t>Session no: 3</a:t>
            </a:r>
            <a:endParaRPr lang="en-IN" dirty="0"/>
          </a:p>
          <a:p>
            <a:pPr lvl="0"/>
            <a:r>
              <a:rPr lang="en-US" dirty="0"/>
              <a:t>Topic:  INFORMED SEARCH-INTRODUCTION TO </a:t>
            </a:r>
            <a:r>
              <a:rPr lang="en-US" dirty="0">
                <a:sym typeface="BioRhyme ExtraBold"/>
              </a:rPr>
              <a:t>Heuristic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0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0255-987C-AEDC-5A87-C84A40F10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19080" cy="996315"/>
          </a:xfrm>
        </p:spPr>
        <p:txBody>
          <a:bodyPr/>
          <a:lstStyle/>
          <a:p>
            <a:r>
              <a:rPr lang="en-US" dirty="0"/>
              <a:t>     </a:t>
            </a:r>
            <a:br>
              <a:rPr lang="en-US" dirty="0"/>
            </a:br>
            <a:r>
              <a:rPr lang="en-US" dirty="0"/>
              <a:t>Heuristic search techniques in AI </a:t>
            </a:r>
            <a:endParaRPr lang="en-IN" dirty="0"/>
          </a:p>
        </p:txBody>
      </p:sp>
      <p:pic>
        <p:nvPicPr>
          <p:cNvPr id="1026" name="Picture 2" descr="Heuristic techniques">
            <a:extLst>
              <a:ext uri="{FF2B5EF4-FFF2-40B4-BE49-F238E27FC236}">
                <a16:creationId xmlns:a16="http://schemas.microsoft.com/office/drawing/2014/main" id="{1ADC9936-C88A-F514-7310-D7B5B2AFA4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532" y="1998617"/>
            <a:ext cx="7523321" cy="418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565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6917" y="1769517"/>
            <a:ext cx="10363200" cy="484028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  <a:defRPr/>
            </a:pPr>
            <a:r>
              <a:rPr lang="en-US" dirty="0"/>
              <a:t>Uninformed search methods have uses, also severe limitations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>
                <a:solidFill>
                  <a:srgbClr val="FF0000"/>
                </a:solidFill>
              </a:rPr>
              <a:t>Heuristics are a structured way to add “smarts” to your search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/>
              <a:t>Informed (or heuristic) search uses problem-specific heuristics to improve efficiency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dirty="0"/>
              <a:t>Best-first, A* (and if needed for memory limits, RBFS, SMA*)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dirty="0"/>
              <a:t>Techniques for generating heuristics</a:t>
            </a:r>
          </a:p>
          <a:p>
            <a:pPr>
              <a:buFont typeface="Wingdings" charset="2"/>
              <a:buChar char="n"/>
              <a:defRPr/>
            </a:pPr>
            <a:r>
              <a:rPr lang="en-US" sz="1900" dirty="0"/>
              <a:t>Can provide significant speed-ups in practice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sz="1900" dirty="0"/>
              <a:t>E.g., on 8-puzzle, speed-up is dramatic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sz="1900" dirty="0"/>
              <a:t>Still have worst-case exponential time complexity</a:t>
            </a:r>
            <a:endParaRPr lang="en-US" sz="1900" dirty="0">
              <a:solidFill>
                <a:srgbClr val="FF0000"/>
              </a:solidFill>
            </a:endParaRPr>
          </a:p>
          <a:p>
            <a:pPr lvl="1">
              <a:buFont typeface="Wingdings" charset="2"/>
              <a:buChar char="n"/>
              <a:defRPr/>
            </a:pPr>
            <a:r>
              <a:rPr lang="en-US" sz="1900" dirty="0"/>
              <a:t>In AI, “NP-Complete” means “Formally interesting”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Reference Books:</a:t>
            </a:r>
            <a:endParaRPr lang="en-US" sz="1400" dirty="0"/>
          </a:p>
          <a:p>
            <a:r>
              <a:rPr lang="en-US" sz="1400" dirty="0"/>
              <a:t>1. </a:t>
            </a:r>
            <a:r>
              <a:rPr lang="en-US" sz="1400" dirty="0" err="1"/>
              <a:t>Russel</a:t>
            </a:r>
            <a:r>
              <a:rPr lang="en-US" sz="1400" dirty="0"/>
              <a:t> and </a:t>
            </a:r>
            <a:r>
              <a:rPr lang="en-US" sz="1400" dirty="0" err="1"/>
              <a:t>Norvig</a:t>
            </a:r>
            <a:r>
              <a:rPr lang="en-US" sz="1400" dirty="0"/>
              <a:t>, ‘Artificial Intelligence’, third edition, Pearson Education, PHI, (2015)</a:t>
            </a:r>
          </a:p>
          <a:p>
            <a:r>
              <a:rPr lang="en-US" sz="1400" dirty="0"/>
              <a:t>2. Elaine Rich &amp; Kevin Knight, ‘Artificial Intelligence’, 3nd Edition, Tata </a:t>
            </a:r>
            <a:r>
              <a:rPr lang="en-US" sz="1400" dirty="0" err="1"/>
              <a:t>Mc</a:t>
            </a:r>
            <a:r>
              <a:rPr lang="en-US" sz="1400" dirty="0"/>
              <a:t> </a:t>
            </a:r>
            <a:r>
              <a:rPr lang="en-US" sz="1400" dirty="0" err="1"/>
              <a:t>Graw</a:t>
            </a:r>
            <a:r>
              <a:rPr lang="en-US" sz="1400" dirty="0"/>
              <a:t> Hill Edition, Reprint( 2008)</a:t>
            </a:r>
          </a:p>
          <a:p>
            <a:pPr>
              <a:lnSpc>
                <a:spcPct val="150000"/>
              </a:lnSpc>
            </a:pPr>
            <a:r>
              <a:rPr lang="en-US" sz="1400" b="1" dirty="0"/>
              <a:t>Sites and Web links: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hlinkClick r:id="rId2"/>
              </a:rPr>
              <a:t>https://www.virtusa.com/digital-themes/heuristic-search-techniques</a:t>
            </a:r>
            <a:endParaRPr lang="en-US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hlinkClick r:id="rId3"/>
              </a:rPr>
              <a:t>https://towardsdatascience.com/a-star-a-search-algorithm-eb495fb156bb</a:t>
            </a:r>
            <a:endParaRPr lang="en-US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400" dirty="0">
                <a:hlinkClick r:id="rId4"/>
              </a:rPr>
              <a:t>https://www.tutorialandexample.com/local-search-algorithms-and-optimization-problem/</a:t>
            </a:r>
            <a:endParaRPr lang="en-IN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400">
                <a:hlinkClick r:id="rId5"/>
              </a:rPr>
              <a:t>http</a:t>
            </a:r>
            <a:r>
              <a:rPr lang="en-IN" sz="1400" dirty="0">
                <a:hlinkClick r:id="rId5"/>
              </a:rPr>
              <a:t>://cgi.di.uoa.gr</a:t>
            </a:r>
            <a:r>
              <a:rPr lang="en-IN" sz="1400">
                <a:hlinkClick r:id="rId5"/>
              </a:rPr>
              <a:t>/~ys02/siteAI2008/local-search-2spp.pdf</a:t>
            </a:r>
            <a:endParaRPr lang="en-IN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400">
                <a:hlinkClick r:id="rId6"/>
              </a:rPr>
              <a:t>http</a:t>
            </a:r>
            <a:r>
              <a:rPr lang="en-IN" sz="1400" dirty="0">
                <a:hlinkClick r:id="rId6"/>
              </a:rPr>
              <a:t>://aima.eecs.berkeley.edu/slides-pdf/chapter04b.pdf</a:t>
            </a:r>
            <a:endParaRPr lang="en-IN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8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066800"/>
            <a:ext cx="10363200" cy="609600"/>
          </a:xfrm>
        </p:spPr>
        <p:txBody>
          <a:bodyPr>
            <a:normAutofit fontScale="90000"/>
          </a:bodyPr>
          <a:lstStyle/>
          <a:p>
            <a:r>
              <a:rPr lang="en-US" sz="4000"/>
              <a:t>Limitations of uninformed search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09601" y="1837502"/>
            <a:ext cx="9918700" cy="4114800"/>
          </a:xfrm>
        </p:spPr>
        <p:txBody>
          <a:bodyPr/>
          <a:lstStyle/>
          <a:p>
            <a:r>
              <a:rPr lang="en-US" sz="2000" dirty="0"/>
              <a:t>Search Space Size makes search tedious</a:t>
            </a:r>
          </a:p>
          <a:p>
            <a:pPr lvl="1"/>
            <a:r>
              <a:rPr lang="en-US" sz="1600" b="1" dirty="0"/>
              <a:t>Combinatorial Explosion</a:t>
            </a:r>
          </a:p>
          <a:p>
            <a:r>
              <a:rPr lang="en-US" sz="2000" dirty="0"/>
              <a:t>For example, 8-puzzle</a:t>
            </a:r>
          </a:p>
          <a:p>
            <a:pPr lvl="1"/>
            <a:r>
              <a:rPr lang="en-US" sz="1800" dirty="0"/>
              <a:t>Avg. solution cost is about 22 steps </a:t>
            </a:r>
          </a:p>
          <a:p>
            <a:pPr lvl="1"/>
            <a:r>
              <a:rPr lang="en-US" sz="1800" dirty="0"/>
              <a:t>branching factor ~ 3</a:t>
            </a:r>
          </a:p>
          <a:p>
            <a:pPr lvl="1"/>
            <a:r>
              <a:rPr lang="en-US" sz="1800" dirty="0"/>
              <a:t>Exhaustive search to depth 22: </a:t>
            </a:r>
          </a:p>
          <a:p>
            <a:pPr lvl="2"/>
            <a:r>
              <a:rPr lang="en-US" sz="1800" dirty="0"/>
              <a:t>3.1 x 10</a:t>
            </a:r>
            <a:r>
              <a:rPr lang="en-US" sz="1800" baseline="30000" dirty="0"/>
              <a:t>10</a:t>
            </a:r>
            <a:r>
              <a:rPr lang="en-US" sz="1800" dirty="0"/>
              <a:t> states</a:t>
            </a:r>
          </a:p>
          <a:p>
            <a:pPr lvl="1"/>
            <a:r>
              <a:rPr lang="en-US" sz="1800" dirty="0"/>
              <a:t>E.g., d=12, IDS expands 3.6 million states on average</a:t>
            </a:r>
          </a:p>
          <a:p>
            <a:pPr lvl="1"/>
            <a:endParaRPr lang="en-US" sz="1800" dirty="0"/>
          </a:p>
          <a:p>
            <a:pPr lvl="1">
              <a:buFontTx/>
              <a:buNone/>
            </a:pPr>
            <a:r>
              <a:rPr lang="en-US" sz="1800" dirty="0"/>
              <a:t>   [24 puzzle has 10</a:t>
            </a:r>
            <a:r>
              <a:rPr lang="en-US" sz="1800" baseline="30000" dirty="0"/>
              <a:t>24</a:t>
            </a:r>
            <a:r>
              <a:rPr lang="en-US" sz="1800" dirty="0"/>
              <a:t> states (much worse)]</a:t>
            </a:r>
          </a:p>
          <a:p>
            <a:pPr>
              <a:buFontTx/>
              <a:buNone/>
            </a:pPr>
            <a:endParaRPr lang="en-US" sz="2800" dirty="0"/>
          </a:p>
        </p:txBody>
      </p:sp>
      <p:pic>
        <p:nvPicPr>
          <p:cNvPr id="7172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620000" y="2667000"/>
            <a:ext cx="3166533" cy="13589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 tree search…</a:t>
            </a:r>
          </a:p>
        </p:txBody>
      </p:sp>
      <p:pic>
        <p:nvPicPr>
          <p:cNvPr id="8195" name="Picture 5" descr="search-map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057401"/>
            <a:ext cx="8451851" cy="35726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earch-map3c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219200" y="2057401"/>
            <a:ext cx="8451851" cy="1882775"/>
          </a:xfrm>
          <a:noFill/>
        </p:spPr>
      </p:pic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 tree search…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 l="14844" t="37500" r="3125" b="28125"/>
          <a:stretch>
            <a:fillRect/>
          </a:stretch>
        </p:blipFill>
        <p:spPr bwMode="auto">
          <a:xfrm>
            <a:off x="711200" y="4343400"/>
            <a:ext cx="10668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8534400" y="4114800"/>
            <a:ext cx="3657600" cy="1219200"/>
          </a:xfrm>
          <a:prstGeom prst="wedgeRoundRectCallout">
            <a:avLst>
              <a:gd name="adj1" fmla="val -55208"/>
              <a:gd name="adj2" fmla="val 8919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>
                <a:latin typeface="Arial" charset="0"/>
                <a:cs typeface="Arial" charset="0"/>
              </a:rPr>
              <a:t>This “strategy” is what differentiates different search algorithms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Heuristic 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780598"/>
            <a:ext cx="9603275" cy="3450613"/>
          </a:xfrm>
        </p:spPr>
        <p:txBody>
          <a:bodyPr>
            <a:noAutofit/>
          </a:bodyPr>
          <a:lstStyle/>
          <a:p>
            <a:pPr marL="342900" indent="-342900" algn="just"/>
            <a:r>
              <a:rPr lang="en-US" sz="1800" dirty="0">
                <a:cs typeface="Times New Roman" pitchFamily="18" charset="0"/>
              </a:rPr>
              <a:t>All of the search methods in the preceding section are uninformed in that they did not take into account the cost incurred to reach the goal. </a:t>
            </a:r>
          </a:p>
          <a:p>
            <a:pPr marL="342900" indent="-342900" algn="just"/>
            <a:r>
              <a:rPr lang="en-US" sz="1800" dirty="0">
                <a:cs typeface="Times New Roman" pitchFamily="18" charset="0"/>
              </a:rPr>
              <a:t>They do not use any information about where they are trying to get to unless they happen to stumble on a goal.</a:t>
            </a:r>
          </a:p>
          <a:p>
            <a:pPr marL="342900" indent="-342900" algn="just"/>
            <a:r>
              <a:rPr lang="en-US" sz="1800" dirty="0"/>
              <a:t>A heuristic is a method that improves the efficiency of the search process.</a:t>
            </a:r>
          </a:p>
          <a:p>
            <a:pPr marL="342900" indent="-342900" algn="just"/>
            <a:r>
              <a:rPr lang="en-US" sz="1800" dirty="0"/>
              <a:t>To find a solution in proper time rather than a complete solution in unlimited time we use heuristics. </a:t>
            </a:r>
          </a:p>
          <a:p>
            <a:pPr marL="342900" indent="-342900" algn="just"/>
            <a:r>
              <a:rPr lang="en-US" sz="1800" dirty="0"/>
              <a:t>These heuristic search methods use heuristic functions to evaluate the next state towards the goal state</a:t>
            </a:r>
          </a:p>
          <a:p>
            <a:pPr marL="342900" indent="-342900" algn="just"/>
            <a:r>
              <a:rPr lang="en-US" sz="1800" dirty="0"/>
              <a:t>A heuristic function h(n), takes a node n and returns a non-negative real number that is an estimate of the cost of the least-cost path from node n to a goal node.</a:t>
            </a:r>
            <a:endParaRPr lang="en-US" sz="1800" dirty="0">
              <a:cs typeface="Times New Roman" pitchFamily="18" charset="0"/>
            </a:endParaRP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86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Heuristic search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87084"/>
            <a:ext cx="11330517" cy="484028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sz="2400" dirty="0"/>
              <a:t>Idea: use an </a:t>
            </a:r>
            <a:r>
              <a:rPr lang="en-US" sz="2400" dirty="0">
                <a:solidFill>
                  <a:srgbClr val="FF0000"/>
                </a:solidFill>
              </a:rPr>
              <a:t>evaluation function</a:t>
            </a:r>
            <a:r>
              <a:rPr lang="en-US" sz="2400" dirty="0"/>
              <a:t> </a:t>
            </a:r>
            <a:r>
              <a:rPr lang="en-US" sz="2400" i="1" dirty="0"/>
              <a:t>f(n) </a:t>
            </a:r>
            <a:r>
              <a:rPr lang="en-US" sz="2400" dirty="0"/>
              <a:t>for each node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/>
              <a:t>		  and a </a:t>
            </a:r>
            <a:r>
              <a:rPr lang="en-US" sz="2400" dirty="0">
                <a:solidFill>
                  <a:srgbClr val="FF0000"/>
                </a:solidFill>
              </a:rPr>
              <a:t>heuristic function</a:t>
            </a:r>
            <a:r>
              <a:rPr lang="en-US" sz="2400" dirty="0"/>
              <a:t> </a:t>
            </a:r>
            <a:r>
              <a:rPr lang="en-US" sz="2400" i="1" dirty="0"/>
              <a:t>h(n)</a:t>
            </a:r>
            <a:r>
              <a:rPr lang="en-US" sz="2400" dirty="0"/>
              <a:t> for each node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sz="2000" dirty="0"/>
              <a:t>g(n) = known path cost so far to node n.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sz="2000" dirty="0"/>
              <a:t>h(n) = </a:t>
            </a:r>
            <a:r>
              <a:rPr lang="en-US" sz="2000" u="sng" dirty="0">
                <a:solidFill>
                  <a:srgbClr val="FF0000"/>
                </a:solidFill>
              </a:rPr>
              <a:t>estimate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of (optimal) cost to goal from node n.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sz="2000" dirty="0"/>
              <a:t>f(n) = g(n)+h(n) = </a:t>
            </a:r>
            <a:r>
              <a:rPr lang="en-US" sz="2000" u="sng" dirty="0">
                <a:solidFill>
                  <a:srgbClr val="FF0000"/>
                </a:solidFill>
              </a:rPr>
              <a:t>estimate</a:t>
            </a:r>
            <a:r>
              <a:rPr lang="en-US" sz="2000" dirty="0"/>
              <a:t> of total cost to goal through node n.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sz="2000" dirty="0"/>
              <a:t>f(n) provides an </a:t>
            </a:r>
            <a:r>
              <a:rPr lang="en-US" sz="2000" u="sng" dirty="0">
                <a:solidFill>
                  <a:srgbClr val="FF0000"/>
                </a:solidFill>
              </a:rPr>
              <a:t>estimate</a:t>
            </a:r>
            <a:r>
              <a:rPr lang="en-US" sz="2000" dirty="0"/>
              <a:t> for the total cost: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à"/>
              <a:defRPr/>
            </a:pPr>
            <a:r>
              <a:rPr lang="en-US" sz="2000" dirty="0"/>
              <a:t>Expand the node n with smallest f(n).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/>
          </a:p>
          <a:p>
            <a:pPr eaLnBrk="1" hangingPunct="1">
              <a:lnSpc>
                <a:spcPct val="90000"/>
              </a:lnSpc>
              <a:buFont typeface="Wingdings" charset="2"/>
              <a:buChar char="n"/>
              <a:defRPr/>
            </a:pPr>
            <a:r>
              <a:rPr lang="en-US" sz="2400" u="sng" dirty="0"/>
              <a:t>Implementation</a:t>
            </a:r>
            <a:r>
              <a:rPr lang="en-US" sz="2400" dirty="0"/>
              <a:t>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  <a:defRPr/>
            </a:pPr>
            <a:r>
              <a:rPr lang="en-US" sz="2400" dirty="0"/>
              <a:t>	Order the nodes in frontier by increasing </a:t>
            </a:r>
            <a:r>
              <a:rPr lang="en-US" sz="2400" u="sng" dirty="0"/>
              <a:t>estimated</a:t>
            </a:r>
            <a:r>
              <a:rPr lang="en-US" sz="2400" dirty="0"/>
              <a:t> cost.</a:t>
            </a:r>
          </a:p>
          <a:p>
            <a:pPr>
              <a:buFont typeface="Wingdings" charset="2"/>
              <a:buChar char="n"/>
              <a:defRPr/>
            </a:pPr>
            <a:r>
              <a:rPr lang="en-US" dirty="0"/>
              <a:t>Evaluation function is an </a:t>
            </a:r>
            <a:r>
              <a:rPr lang="en-US" u="sng" dirty="0"/>
              <a:t>estimate</a:t>
            </a:r>
            <a:r>
              <a:rPr lang="en-US" dirty="0"/>
              <a:t> of node quality</a:t>
            </a:r>
          </a:p>
          <a:p>
            <a:pPr lvl="1">
              <a:buFont typeface="Symbol" charset="2"/>
              <a:buChar char="Þ"/>
              <a:defRPr/>
            </a:pPr>
            <a:r>
              <a:rPr lang="en-US" dirty="0"/>
              <a:t>More accurate name for “best first” search would be “seemingly best-first search”</a:t>
            </a:r>
          </a:p>
          <a:p>
            <a:pPr>
              <a:buFont typeface="Symbol" charset="2"/>
              <a:buChar char="Þ"/>
              <a:defRPr/>
            </a:pPr>
            <a:r>
              <a:rPr lang="en-US" b="1" i="1" dirty="0">
                <a:solidFill>
                  <a:srgbClr val="FF0000"/>
                </a:solidFill>
              </a:rPr>
              <a:t>Search efficiency depends on heuristic quality!</a:t>
            </a:r>
          </a:p>
          <a:p>
            <a:pPr lvl="1">
              <a:buFont typeface="Symbol" charset="2"/>
              <a:buChar char="Þ"/>
              <a:defRPr/>
            </a:pPr>
            <a:r>
              <a:rPr lang="en-US" b="1" i="1" dirty="0">
                <a:solidFill>
                  <a:srgbClr val="FF0000"/>
                </a:solidFill>
              </a:rPr>
              <a:t>The better your heuristic, the faster your search! </a:t>
            </a:r>
          </a:p>
          <a:p>
            <a:pPr lvl="1">
              <a:buFont typeface="Symbol" charset="2"/>
              <a:buChar char="Þ"/>
              <a:defRPr/>
            </a:pPr>
            <a:endParaRPr lang="en-US" dirty="0"/>
          </a:p>
          <a:p>
            <a:pPr lvl="1" eaLnBrk="1" hangingPunct="1">
              <a:lnSpc>
                <a:spcPct val="90000"/>
              </a:lnSpc>
              <a:buFont typeface="Wingdings" charset="2"/>
              <a:buChar char="n"/>
              <a:defRPr/>
            </a:pP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Heuristic function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6917" y="1782580"/>
            <a:ext cx="10363200" cy="445928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n"/>
              <a:defRPr/>
            </a:pPr>
            <a:r>
              <a:rPr lang="en-US" sz="2800" dirty="0"/>
              <a:t>Heuristic: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dirty="0"/>
              <a:t>Definition: a commonsense rule (or set of rules) intended to increase the probability of solving some problem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dirty="0"/>
              <a:t>Same linguistic root as “Eureka” = “I have found it”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dirty="0"/>
              <a:t>“using rules of thumb to find answers”</a:t>
            </a:r>
          </a:p>
          <a:p>
            <a:pPr>
              <a:buFont typeface="Wingdings" charset="2"/>
              <a:buChar char="n"/>
              <a:defRPr/>
            </a:pPr>
            <a:r>
              <a:rPr lang="en-US" sz="2800" dirty="0"/>
              <a:t>Heuristic function </a:t>
            </a:r>
            <a:r>
              <a:rPr lang="en-US" sz="2800" i="1" dirty="0"/>
              <a:t>h(n)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sz="2400" dirty="0">
                <a:latin typeface="Times New Roman"/>
                <a:cs typeface="Times New Roman"/>
              </a:rPr>
              <a:t>Estimate of (optimal) remaining cost from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 to </a:t>
            </a:r>
            <a:r>
              <a:rPr lang="en-US" sz="2400" i="1" dirty="0">
                <a:latin typeface="Times New Roman"/>
                <a:cs typeface="Times New Roman"/>
              </a:rPr>
              <a:t>goal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sz="2400" dirty="0"/>
              <a:t>Defined using only the </a:t>
            </a:r>
            <a:r>
              <a:rPr lang="en-US" sz="2400" i="1" u="sng" dirty="0"/>
              <a:t>state</a:t>
            </a:r>
            <a:r>
              <a:rPr lang="en-US" sz="2400" dirty="0"/>
              <a:t> of node </a:t>
            </a:r>
            <a:r>
              <a:rPr lang="en-US" sz="2400" i="1" dirty="0"/>
              <a:t>n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sz="2400" dirty="0"/>
              <a:t>h(n) = 0 if n is a goal node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sz="2400" dirty="0"/>
              <a:t>Example: straight line distance from n to Bucharest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sz="2000" dirty="0"/>
              <a:t>Note that this is not the true state-space distance</a:t>
            </a:r>
          </a:p>
          <a:p>
            <a:pPr lvl="2">
              <a:buFont typeface="Wingdings" charset="2"/>
              <a:buChar char="n"/>
              <a:defRPr/>
            </a:pPr>
            <a:r>
              <a:rPr lang="en-US" sz="2000" dirty="0"/>
              <a:t>It is an estimate – actual state-space distance can be higher</a:t>
            </a:r>
          </a:p>
          <a:p>
            <a:pPr lvl="1">
              <a:buFont typeface="Wingdings" charset="2"/>
              <a:buChar char="n"/>
              <a:defRPr/>
            </a:pPr>
            <a:r>
              <a:rPr lang="en-US" sz="2400" dirty="0">
                <a:solidFill>
                  <a:srgbClr val="FF0000"/>
                </a:solidFill>
              </a:rPr>
              <a:t>Provides problem-specific knowledge to the search algorithm</a:t>
            </a:r>
          </a:p>
          <a:p>
            <a:pPr lvl="1">
              <a:buFontTx/>
              <a:buNone/>
              <a:defRPr/>
            </a:pP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838200"/>
            <a:ext cx="10363200" cy="609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Heuristic functions for 8-puzzle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08000" y="1547944"/>
            <a:ext cx="9245600" cy="463867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8-puzzle</a:t>
            </a:r>
          </a:p>
          <a:p>
            <a:pPr lvl="1"/>
            <a:r>
              <a:rPr lang="en-US" sz="1800" dirty="0"/>
              <a:t>Avg. solution cost is about 22 steps </a:t>
            </a:r>
          </a:p>
          <a:p>
            <a:pPr lvl="1"/>
            <a:r>
              <a:rPr lang="en-US" sz="1800" dirty="0"/>
              <a:t>branching factor ~ 3</a:t>
            </a:r>
          </a:p>
          <a:p>
            <a:pPr lvl="1"/>
            <a:r>
              <a:rPr lang="en-US" sz="1800" dirty="0"/>
              <a:t>Exhaustive search to depth 22: </a:t>
            </a:r>
          </a:p>
          <a:p>
            <a:pPr lvl="2"/>
            <a:r>
              <a:rPr lang="en-US" sz="1800" dirty="0"/>
              <a:t>3.1 x 10</a:t>
            </a:r>
            <a:r>
              <a:rPr lang="en-US" sz="1800" baseline="30000" dirty="0"/>
              <a:t>10</a:t>
            </a:r>
            <a:r>
              <a:rPr lang="en-US" sz="1800" dirty="0"/>
              <a:t> states.</a:t>
            </a:r>
          </a:p>
          <a:p>
            <a:pPr lvl="1"/>
            <a:r>
              <a:rPr lang="en-US" sz="1800" dirty="0"/>
              <a:t>A good heuristic function can reduce the search process.</a:t>
            </a:r>
          </a:p>
          <a:p>
            <a:pPr lvl="1"/>
            <a:endParaRPr lang="en-US" sz="1800" dirty="0"/>
          </a:p>
          <a:p>
            <a:r>
              <a:rPr lang="en-US" sz="2000" dirty="0"/>
              <a:t>Two commonly used heuristics</a:t>
            </a:r>
          </a:p>
          <a:p>
            <a:pPr lvl="1"/>
            <a:r>
              <a:rPr lang="en-US" sz="1800" i="1" dirty="0"/>
              <a:t>h</a:t>
            </a:r>
            <a:r>
              <a:rPr lang="en-US" sz="1800" i="1" baseline="-25000" dirty="0"/>
              <a:t>1</a:t>
            </a:r>
            <a:r>
              <a:rPr lang="en-US" sz="1800" dirty="0"/>
              <a:t> = the number of misplaced tiles</a:t>
            </a:r>
          </a:p>
          <a:p>
            <a:pPr lvl="2"/>
            <a:r>
              <a:rPr lang="en-US" sz="1800" dirty="0"/>
              <a:t>h</a:t>
            </a:r>
            <a:r>
              <a:rPr lang="en-US" sz="1800" baseline="-25000" dirty="0"/>
              <a:t>1</a:t>
            </a:r>
            <a:r>
              <a:rPr lang="en-US" sz="1800" dirty="0"/>
              <a:t>(s)=8</a:t>
            </a:r>
          </a:p>
          <a:p>
            <a:pPr lvl="1"/>
            <a:r>
              <a:rPr lang="en-US" sz="1800" i="1" dirty="0"/>
              <a:t>h</a:t>
            </a:r>
            <a:r>
              <a:rPr lang="en-US" sz="1800" i="1" baseline="-25000" dirty="0"/>
              <a:t>2</a:t>
            </a:r>
            <a:r>
              <a:rPr lang="en-US" sz="1800" dirty="0"/>
              <a:t> = the sum of the distances of the tiles from their goal positions (Manhattan distance). </a:t>
            </a:r>
          </a:p>
          <a:p>
            <a:pPr lvl="2"/>
            <a:r>
              <a:rPr lang="en-US" sz="1800" dirty="0"/>
              <a:t>h</a:t>
            </a:r>
            <a:r>
              <a:rPr lang="en-US" sz="1800" baseline="-25000" dirty="0"/>
              <a:t>2</a:t>
            </a:r>
            <a:r>
              <a:rPr lang="en-US" sz="1800" dirty="0"/>
              <a:t>(s)=3+1+2+2+2+3+3+2=18</a:t>
            </a:r>
          </a:p>
          <a:p>
            <a:pPr lvl="1"/>
            <a:endParaRPr lang="en-US" sz="2400" dirty="0"/>
          </a:p>
        </p:txBody>
      </p:sp>
      <p:pic>
        <p:nvPicPr>
          <p:cNvPr id="12292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518401" y="2057401"/>
            <a:ext cx="3797300" cy="1628775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Relationship of Search Algorithms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576917" y="1730328"/>
            <a:ext cx="10363200" cy="4840287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000" i="1" dirty="0"/>
              <a:t>g(n) </a:t>
            </a:r>
            <a:r>
              <a:rPr lang="en-US" sz="2000" dirty="0"/>
              <a:t>= known cost so far to reach </a:t>
            </a:r>
            <a:r>
              <a:rPr lang="en-US" sz="2000" i="1" dirty="0"/>
              <a:t>n</a:t>
            </a:r>
          </a:p>
          <a:p>
            <a:pPr eaLnBrk="1" hangingPunct="1"/>
            <a:r>
              <a:rPr lang="en-US" sz="2000" i="1" dirty="0"/>
              <a:t>h(n)</a:t>
            </a:r>
            <a:r>
              <a:rPr lang="en-US" sz="2000" dirty="0"/>
              <a:t> = estimated (optimal) cost from </a:t>
            </a:r>
            <a:r>
              <a:rPr lang="en-US" sz="2000" i="1" dirty="0"/>
              <a:t>n</a:t>
            </a:r>
            <a:r>
              <a:rPr lang="en-US" sz="2000" dirty="0"/>
              <a:t> to goal</a:t>
            </a:r>
          </a:p>
          <a:p>
            <a:pPr eaLnBrk="1" hangingPunct="1"/>
            <a:r>
              <a:rPr lang="en-US" sz="2000" i="1" dirty="0"/>
              <a:t>f(n) = g(n) + h(n)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/>
              <a:t>	       = estimated (optimal) total cost of path through </a:t>
            </a:r>
            <a:r>
              <a:rPr lang="en-US" sz="2000" i="1" dirty="0"/>
              <a:t>n</a:t>
            </a:r>
            <a:r>
              <a:rPr lang="en-US" sz="2000" dirty="0"/>
              <a:t> to goal</a:t>
            </a:r>
          </a:p>
          <a:p>
            <a:pPr eaLnBrk="1" hangingPunct="1"/>
            <a:r>
              <a:rPr lang="en-US" sz="1900" dirty="0"/>
              <a:t>Uniform Cost search sorts frontier by </a:t>
            </a:r>
            <a:r>
              <a:rPr lang="en-US" sz="1900" i="1" dirty="0"/>
              <a:t>g(n)</a:t>
            </a:r>
          </a:p>
          <a:p>
            <a:pPr eaLnBrk="1" hangingPunct="1"/>
            <a:r>
              <a:rPr lang="en-US" sz="1900" dirty="0"/>
              <a:t>Greedy Best First search sorts frontier by </a:t>
            </a:r>
            <a:r>
              <a:rPr lang="en-US" sz="1900" i="1" dirty="0"/>
              <a:t>h(n)</a:t>
            </a:r>
          </a:p>
          <a:p>
            <a:pPr eaLnBrk="1" hangingPunct="1"/>
            <a:r>
              <a:rPr lang="en-US" sz="1900" dirty="0"/>
              <a:t>A* search sorts frontier by </a:t>
            </a:r>
            <a:r>
              <a:rPr lang="en-US" sz="1900" i="1" dirty="0"/>
              <a:t>f(n)</a:t>
            </a:r>
          </a:p>
          <a:p>
            <a:pPr lvl="1" eaLnBrk="1" hangingPunct="1"/>
            <a:r>
              <a:rPr lang="en-US" sz="1900" b="1" i="1" dirty="0">
                <a:solidFill>
                  <a:srgbClr val="FF0000"/>
                </a:solidFill>
              </a:rPr>
              <a:t>Optimal for admissible/consistent heuristics</a:t>
            </a:r>
          </a:p>
          <a:p>
            <a:pPr lvl="1" eaLnBrk="1" hangingPunct="1"/>
            <a:r>
              <a:rPr lang="en-US" sz="1900" b="1" i="1" dirty="0">
                <a:solidFill>
                  <a:srgbClr val="FF0000"/>
                </a:solidFill>
              </a:rPr>
              <a:t>Generally the preferred heuristic search</a:t>
            </a:r>
          </a:p>
          <a:p>
            <a:pPr eaLnBrk="1" hangingPunct="1"/>
            <a:r>
              <a:rPr lang="en-US" sz="1900" dirty="0"/>
              <a:t>Memory-efficient versions of A* are available</a:t>
            </a:r>
          </a:p>
          <a:p>
            <a:pPr lvl="1" eaLnBrk="1" hangingPunct="1"/>
            <a:r>
              <a:rPr lang="en-US" sz="1900" dirty="0"/>
              <a:t>RBFS, SMA*</a:t>
            </a:r>
          </a:p>
          <a:p>
            <a:pPr eaLnBrk="1" hangingPunct="1"/>
            <a:endParaRPr lang="en-US" sz="2400" i="1" dirty="0"/>
          </a:p>
          <a:p>
            <a:pPr eaLnBrk="1" hangingPunct="1"/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Template" id="{861BC456-04C0-4F93-B68C-FAC68BBD99DC}" vid="{87E7070B-F22E-4114-A01D-A50C67B5F1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2962</TotalTime>
  <Words>625</Words>
  <Application>Microsoft Office PowerPoint</Application>
  <PresentationFormat>Widescreen</PresentationFormat>
  <Paragraphs>103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Gallery</vt:lpstr>
      <vt:lpstr>ARTIFICIAL INTELLIGENCE  &amp;  MACHINE LEARNING</vt:lpstr>
      <vt:lpstr>Limitations of uninformed search</vt:lpstr>
      <vt:lpstr>Recall tree search…</vt:lpstr>
      <vt:lpstr>Recall tree search…</vt:lpstr>
      <vt:lpstr>Heuristic Search </vt:lpstr>
      <vt:lpstr>Heuristic search</vt:lpstr>
      <vt:lpstr>Heuristic function</vt:lpstr>
      <vt:lpstr>Heuristic functions for 8-puzzle</vt:lpstr>
      <vt:lpstr>Relationship of Search Algorithms</vt:lpstr>
      <vt:lpstr>      Heuristic search techniques in AI 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DRIVEN ARTIFICIAL INTELLIGENT SYSTEMS</dc:title>
  <dc:creator>123</dc:creator>
  <cp:lastModifiedBy>KARTHIKEYAN</cp:lastModifiedBy>
  <cp:revision>47</cp:revision>
  <dcterms:created xsi:type="dcterms:W3CDTF">2023-06-21T09:38:51Z</dcterms:created>
  <dcterms:modified xsi:type="dcterms:W3CDTF">2024-06-14T07:56:31Z</dcterms:modified>
</cp:coreProperties>
</file>