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7" r:id="rId8"/>
    <p:sldId id="316" r:id="rId9"/>
    <p:sldId id="297" r:id="rId10"/>
    <p:sldId id="309" r:id="rId11"/>
    <p:sldId id="308" r:id="rId12"/>
    <p:sldId id="307" r:id="rId13"/>
    <p:sldId id="306" r:id="rId14"/>
    <p:sldId id="305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261" r:id="rId31"/>
    <p:sldId id="262" r:id="rId32"/>
    <p:sldId id="265" r:id="rId33"/>
    <p:sldId id="318" r:id="rId34"/>
    <p:sldId id="346" r:id="rId35"/>
    <p:sldId id="284" r:id="rId36"/>
    <p:sldId id="279" r:id="rId37"/>
    <p:sldId id="25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41B4A-7DE4-8D25-BA35-F9A19FC6E52C}" v="3" dt="2024-07-26T07:02:52.026"/>
    <p1510:client id="{D6B36B6F-3BF1-FECF-797C-A4B46E6BE437}" v="7" dt="2024-07-27T09:42:5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P Rajarajeswari" userId="S::rajilikhitha@kluniversity.in::5b4f34a0-52db-477f-bda6-105584212942" providerId="AD" clId="Web-{78DAA8DF-4AF4-2393-C18B-1F253D45D453}"/>
    <pc:docChg chg="modSld">
      <pc:chgData name="Dr.P Rajarajeswari" userId="S::rajilikhitha@kluniversity.in::5b4f34a0-52db-477f-bda6-105584212942" providerId="AD" clId="Web-{78DAA8DF-4AF4-2393-C18B-1F253D45D453}" dt="2024-06-25T05:41:57.291" v="0" actId="20577"/>
      <pc:docMkLst>
        <pc:docMk/>
      </pc:docMkLst>
      <pc:sldChg chg="modSp">
        <pc:chgData name="Dr.P Rajarajeswari" userId="S::rajilikhitha@kluniversity.in::5b4f34a0-52db-477f-bda6-105584212942" providerId="AD" clId="Web-{78DAA8DF-4AF4-2393-C18B-1F253D45D453}" dt="2024-06-25T05:41:57.291" v="0" actId="20577"/>
        <pc:sldMkLst>
          <pc:docMk/>
          <pc:sldMk cId="2503091" sldId="256"/>
        </pc:sldMkLst>
        <pc:spChg chg="mod">
          <ac:chgData name="Dr.P Rajarajeswari" userId="S::rajilikhitha@kluniversity.in::5b4f34a0-52db-477f-bda6-105584212942" providerId="AD" clId="Web-{78DAA8DF-4AF4-2393-C18B-1F253D45D453}" dt="2024-06-25T05:41:57.291" v="0" actId="20577"/>
          <ac:spMkLst>
            <pc:docMk/>
            <pc:sldMk cId="2503091" sldId="256"/>
            <ac:spMk id="2" creationId="{BDA69B8D-BF65-4ADD-F76F-77EA72FFCB8F}"/>
          </ac:spMkLst>
        </pc:spChg>
      </pc:sldChg>
    </pc:docChg>
  </pc:docChgLst>
  <pc:docChgLst>
    <pc:chgData name="Dr.P Rajarajeswari" userId="S::rajilikhitha@kluniversity.in::5b4f34a0-52db-477f-bda6-105584212942" providerId="AD" clId="Web-{BC041B4A-7DE4-8D25-BA35-F9A19FC6E52C}"/>
    <pc:docChg chg="modSld">
      <pc:chgData name="Dr.P Rajarajeswari" userId="S::rajilikhitha@kluniversity.in::5b4f34a0-52db-477f-bda6-105584212942" providerId="AD" clId="Web-{BC041B4A-7DE4-8D25-BA35-F9A19FC6E52C}" dt="2024-07-26T07:02:52.010" v="2" actId="14100"/>
      <pc:docMkLst>
        <pc:docMk/>
      </pc:docMkLst>
      <pc:sldChg chg="modSp">
        <pc:chgData name="Dr.P Rajarajeswari" userId="S::rajilikhitha@kluniversity.in::5b4f34a0-52db-477f-bda6-105584212942" providerId="AD" clId="Web-{BC041B4A-7DE4-8D25-BA35-F9A19FC6E52C}" dt="2024-07-26T07:02:52.010" v="2" actId="14100"/>
        <pc:sldMkLst>
          <pc:docMk/>
          <pc:sldMk cId="1071596035" sldId="309"/>
        </pc:sldMkLst>
        <pc:spChg chg="mod">
          <ac:chgData name="Dr.P Rajarajeswari" userId="S::rajilikhitha@kluniversity.in::5b4f34a0-52db-477f-bda6-105584212942" providerId="AD" clId="Web-{BC041B4A-7DE4-8D25-BA35-F9A19FC6E52C}" dt="2024-07-26T07:02:45.541" v="0" actId="14100"/>
          <ac:spMkLst>
            <pc:docMk/>
            <pc:sldMk cId="1071596035" sldId="309"/>
            <ac:spMk id="3" creationId="{D47C0560-989F-4AEA-99A9-77F11DD65B3B}"/>
          </ac:spMkLst>
        </pc:spChg>
        <pc:spChg chg="mod">
          <ac:chgData name="Dr.P Rajarajeswari" userId="S::rajilikhitha@kluniversity.in::5b4f34a0-52db-477f-bda6-105584212942" providerId="AD" clId="Web-{BC041B4A-7DE4-8D25-BA35-F9A19FC6E52C}" dt="2024-07-26T07:02:48.963" v="1" actId="14100"/>
          <ac:spMkLst>
            <pc:docMk/>
            <pc:sldMk cId="1071596035" sldId="309"/>
            <ac:spMk id="5" creationId="{4834D445-A440-44B2-8987-497EB09C3D75}"/>
          </ac:spMkLst>
        </pc:spChg>
        <pc:spChg chg="mod">
          <ac:chgData name="Dr.P Rajarajeswari" userId="S::rajilikhitha@kluniversity.in::5b4f34a0-52db-477f-bda6-105584212942" providerId="AD" clId="Web-{BC041B4A-7DE4-8D25-BA35-F9A19FC6E52C}" dt="2024-07-26T07:02:52.010" v="2" actId="14100"/>
          <ac:spMkLst>
            <pc:docMk/>
            <pc:sldMk cId="1071596035" sldId="309"/>
            <ac:spMk id="7" creationId="{2FEEEED5-A85D-4256-A9AA-5C37796857C7}"/>
          </ac:spMkLst>
        </pc:spChg>
      </pc:sldChg>
    </pc:docChg>
  </pc:docChgLst>
  <pc:docChgLst>
    <pc:chgData name="Guest User" userId="S::urn:spo:anon#bb7912a7403b6142123802b9bc6a067d4d8ed65b1bc7812f70f90705da1710fc::" providerId="AD" clId="Web-{D6B36B6F-3BF1-FECF-797C-A4B46E6BE437}"/>
    <pc:docChg chg="delSld modSld">
      <pc:chgData name="Guest User" userId="S::urn:spo:anon#bb7912a7403b6142123802b9bc6a067d4d8ed65b1bc7812f70f90705da1710fc::" providerId="AD" clId="Web-{D6B36B6F-3BF1-FECF-797C-A4B46E6BE437}" dt="2024-07-27T09:42:55.737" v="5"/>
      <pc:docMkLst>
        <pc:docMk/>
      </pc:docMkLst>
      <pc:sldChg chg="del">
        <pc:chgData name="Guest User" userId="S::urn:spo:anon#bb7912a7403b6142123802b9bc6a067d4d8ed65b1bc7812f70f90705da1710fc::" providerId="AD" clId="Web-{D6B36B6F-3BF1-FECF-797C-A4B46E6BE437}" dt="2024-07-27T09:42:55.737" v="5"/>
        <pc:sldMkLst>
          <pc:docMk/>
          <pc:sldMk cId="0" sldId="260"/>
        </pc:sldMkLst>
      </pc:sldChg>
      <pc:sldChg chg="modSp">
        <pc:chgData name="Guest User" userId="S::urn:spo:anon#bb7912a7403b6142123802b9bc6a067d4d8ed65b1bc7812f70f90705da1710fc::" providerId="AD" clId="Web-{D6B36B6F-3BF1-FECF-797C-A4B46E6BE437}" dt="2024-07-27T09:40:47.592" v="1" actId="20577"/>
        <pc:sldMkLst>
          <pc:docMk/>
          <pc:sldMk cId="3573169785" sldId="316"/>
        </pc:sldMkLst>
        <pc:spChg chg="mod">
          <ac:chgData name="Guest User" userId="S::urn:spo:anon#bb7912a7403b6142123802b9bc6a067d4d8ed65b1bc7812f70f90705da1710fc::" providerId="AD" clId="Web-{D6B36B6F-3BF1-FECF-797C-A4B46E6BE437}" dt="2024-07-27T09:40:47.592" v="1" actId="20577"/>
          <ac:spMkLst>
            <pc:docMk/>
            <pc:sldMk cId="3573169785" sldId="316"/>
            <ac:spMk id="2" creationId="{00000000-0000-0000-0000-000000000000}"/>
          </ac:spMkLst>
        </pc:spChg>
      </pc:sldChg>
      <pc:sldChg chg="del">
        <pc:chgData name="Guest User" userId="S::urn:spo:anon#bb7912a7403b6142123802b9bc6a067d4d8ed65b1bc7812f70f90705da1710fc::" providerId="AD" clId="Web-{D6B36B6F-3BF1-FECF-797C-A4B46E6BE437}" dt="2024-07-27T09:42:47.143" v="2"/>
        <pc:sldMkLst>
          <pc:docMk/>
          <pc:sldMk cId="0" sldId="328"/>
        </pc:sldMkLst>
      </pc:sldChg>
      <pc:sldChg chg="del">
        <pc:chgData name="Guest User" userId="S::urn:spo:anon#bb7912a7403b6142123802b9bc6a067d4d8ed65b1bc7812f70f90705da1710fc::" providerId="AD" clId="Web-{D6B36B6F-3BF1-FECF-797C-A4B46E6BE437}" dt="2024-07-27T09:42:48.721" v="3"/>
        <pc:sldMkLst>
          <pc:docMk/>
          <pc:sldMk cId="0" sldId="329"/>
        </pc:sldMkLst>
      </pc:sldChg>
      <pc:sldChg chg="del">
        <pc:chgData name="Guest User" userId="S::urn:spo:anon#bb7912a7403b6142123802b9bc6a067d4d8ed65b1bc7812f70f90705da1710fc::" providerId="AD" clId="Web-{D6B36B6F-3BF1-FECF-797C-A4B46E6BE437}" dt="2024-07-27T09:42:51.159" v="4"/>
        <pc:sldMkLst>
          <pc:docMk/>
          <pc:sldMk cId="0" sldId="330"/>
        </pc:sldMkLst>
      </pc:sldChg>
    </pc:docChg>
  </pc:docChgLst>
  <pc:docChgLst>
    <pc:chgData name="Dr.K.Swathi" userId="S::dr.kswathi@kluniversity.in::ccdd9174-e0cd-4815-b0c6-8062f28da832" providerId="AD" clId="Web-{509DFD9E-887E-9391-BC66-328584F005B3}"/>
    <pc:docChg chg="modSld">
      <pc:chgData name="Dr.K.Swathi" userId="S::dr.kswathi@kluniversity.in::ccdd9174-e0cd-4815-b0c6-8062f28da832" providerId="AD" clId="Web-{509DFD9E-887E-9391-BC66-328584F005B3}" dt="2024-06-13T08:56:06.223" v="0" actId="20577"/>
      <pc:docMkLst>
        <pc:docMk/>
      </pc:docMkLst>
      <pc:sldChg chg="modSp">
        <pc:chgData name="Dr.K.Swathi" userId="S::dr.kswathi@kluniversity.in::ccdd9174-e0cd-4815-b0c6-8062f28da832" providerId="AD" clId="Web-{509DFD9E-887E-9391-BC66-328584F005B3}" dt="2024-06-13T08:56:06.223" v="0" actId="20577"/>
        <pc:sldMkLst>
          <pc:docMk/>
          <pc:sldMk cId="4031655924" sldId="311"/>
        </pc:sldMkLst>
        <pc:spChg chg="mod">
          <ac:chgData name="Dr.K.Swathi" userId="S::dr.kswathi@kluniversity.in::ccdd9174-e0cd-4815-b0c6-8062f28da832" providerId="AD" clId="Web-{509DFD9E-887E-9391-BC66-328584F005B3}" dt="2024-06-13T08:56:06.223" v="0" actId="20577"/>
          <ac:spMkLst>
            <pc:docMk/>
            <pc:sldMk cId="4031655924" sldId="311"/>
            <ac:spMk id="2" creationId="{5440A181-7BD2-4E12-BB7B-F7D5DA7D1629}"/>
          </ac:spMkLst>
        </pc:spChg>
      </pc:sldChg>
    </pc:docChg>
  </pc:docChgLst>
  <pc:docChgLst>
    <pc:chgData name="Dr.K.Swathi" userId="S::dr.kswathi@kluniversity.in::ccdd9174-e0cd-4815-b0c6-8062f28da832" providerId="AD" clId="Web-{6939C999-4939-62F4-7DBB-8A07E40B2C10}"/>
    <pc:docChg chg="modSld">
      <pc:chgData name="Dr.K.Swathi" userId="S::dr.kswathi@kluniversity.in::ccdd9174-e0cd-4815-b0c6-8062f28da832" providerId="AD" clId="Web-{6939C999-4939-62F4-7DBB-8A07E40B2C10}" dt="2024-06-14T08:00:02.598" v="2" actId="20577"/>
      <pc:docMkLst>
        <pc:docMk/>
      </pc:docMkLst>
      <pc:sldChg chg="modSp">
        <pc:chgData name="Dr.K.Swathi" userId="S::dr.kswathi@kluniversity.in::ccdd9174-e0cd-4815-b0c6-8062f28da832" providerId="AD" clId="Web-{6939C999-4939-62F4-7DBB-8A07E40B2C10}" dt="2024-06-14T08:00:02.598" v="2" actId="20577"/>
        <pc:sldMkLst>
          <pc:docMk/>
          <pc:sldMk cId="4031655924" sldId="311"/>
        </pc:sldMkLst>
        <pc:spChg chg="mod">
          <ac:chgData name="Dr.K.Swathi" userId="S::dr.kswathi@kluniversity.in::ccdd9174-e0cd-4815-b0c6-8062f28da832" providerId="AD" clId="Web-{6939C999-4939-62F4-7DBB-8A07E40B2C10}" dt="2024-06-14T08:00:02.598" v="2" actId="20577"/>
          <ac:spMkLst>
            <pc:docMk/>
            <pc:sldMk cId="4031655924" sldId="311"/>
            <ac:spMk id="3" creationId="{9F66B072-A3E7-4D86-A3D6-64DE3408E8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D8528-CF2B-4055-8565-027C2AE9E3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2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90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3" y="1238600"/>
            <a:ext cx="10515599" cy="5012575"/>
          </a:xfrm>
        </p:spPr>
        <p:txBody>
          <a:bodyPr/>
          <a:lstStyle>
            <a:lvl1pPr marL="385763" indent="-385763">
              <a:buFont typeface="+mj-lt"/>
              <a:buAutoNum type="arabicPeriod"/>
              <a:defRPr/>
            </a:lvl1pPr>
            <a:lvl2pPr marL="685800" indent="-342900"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rabicPeriod"/>
              <a:defRPr/>
            </a:lvl3pPr>
            <a:lvl4pPr marL="1285875" indent="-257175">
              <a:buFont typeface="+mj-lt"/>
              <a:buAutoNum type="arabicPeriod"/>
              <a:defRPr/>
            </a:lvl4pPr>
            <a:lvl5pPr marL="1628775" indent="-257175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intelligent-agent-in-ai-types-function-article" TargetMode="External"/><Relationship Id="rId2" Type="http://schemas.openxmlformats.org/officeDocument/2006/relationships/hyperlink" Target="https://www.geeksforgeeks.org/agents-artificial-intellig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tion.io/engineering-education/turing-test-in-ai/" TargetMode="External"/><Relationship Id="rId5" Type="http://schemas.openxmlformats.org/officeDocument/2006/relationships/hyperlink" Target="https://www.geeksforgeeks.org/turing-test-artificial-intelligence/" TargetMode="External"/><Relationship Id="rId4" Type="http://schemas.openxmlformats.org/officeDocument/2006/relationships/hyperlink" Target="https://www.javatpoint.com/turing-test-in-a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sz="4800" b="1" i="0" dirty="0">
                <a:effectLst/>
                <a:highlight>
                  <a:srgbClr val="E9EEF3"/>
                </a:highlight>
                <a:latin typeface="Arial" panose="020B0604020202020204" pitchFamily="34" charset="0"/>
              </a:rPr>
            </a:br>
            <a:r>
              <a:rPr lang="en-IN" sz="4800" b="1" i="0" dirty="0">
                <a:effectLst/>
                <a:highlight>
                  <a:srgbClr val="E9EEF3"/>
                </a:highlight>
                <a:latin typeface="Arial"/>
                <a:cs typeface="Arial"/>
              </a:rPr>
              <a:t>ARTIFICIAL INTELLIGENCE &amp; MACHINE LEARNING</a:t>
            </a:r>
            <a:endParaRPr lang="en-IN" sz="4800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no: </a:t>
            </a:r>
            <a:endParaRPr lang="en-IN" dirty="0"/>
          </a:p>
          <a:p>
            <a:r>
              <a:rPr lang="en-US" dirty="0"/>
              <a:t>Topic:  Best First Search,  A* Algorithm</a:t>
            </a: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6E2066-32AE-4BA5-B9F1-F38867205061}"/>
              </a:ext>
            </a:extLst>
          </p:cNvPr>
          <p:cNvSpPr/>
          <p:nvPr/>
        </p:nvSpPr>
        <p:spPr>
          <a:xfrm>
            <a:off x="1656945" y="1421860"/>
            <a:ext cx="3048777" cy="3701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7C0560-989F-4AEA-99A9-77F11DD65B3B}"/>
              </a:ext>
            </a:extLst>
          </p:cNvPr>
          <p:cNvSpPr/>
          <p:nvPr/>
        </p:nvSpPr>
        <p:spPr>
          <a:xfrm>
            <a:off x="4827520" y="560961"/>
            <a:ext cx="7225518" cy="1476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34D445-A440-44B2-8987-497EB09C3D75}"/>
              </a:ext>
            </a:extLst>
          </p:cNvPr>
          <p:cNvSpPr/>
          <p:nvPr/>
        </p:nvSpPr>
        <p:spPr>
          <a:xfrm>
            <a:off x="4858536" y="2479524"/>
            <a:ext cx="7243711" cy="1338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FEEEED5-A85D-4256-A9AA-5C37796857C7}"/>
              </a:ext>
            </a:extLst>
          </p:cNvPr>
          <p:cNvSpPr/>
          <p:nvPr/>
        </p:nvSpPr>
        <p:spPr>
          <a:xfrm>
            <a:off x="4882837" y="4240001"/>
            <a:ext cx="7270842" cy="1481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665BA-0CFB-4540-93EC-CE297834CF2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D7349-83FD-41CC-B9E5-841EE948C03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AE16D5-1749-4E9D-AD26-F67B92A92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1" y="119063"/>
            <a:ext cx="3344863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Times New Roman"/>
              </a:rPr>
              <a:t>A* Algorithm Example </a:t>
            </a:r>
            <a:endParaRPr lang="en-US" b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59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6979E8-F646-4654-8F28-99343A0C1B03}"/>
              </a:ext>
            </a:extLst>
          </p:cNvPr>
          <p:cNvSpPr/>
          <p:nvPr/>
        </p:nvSpPr>
        <p:spPr>
          <a:xfrm>
            <a:off x="3769469" y="1045029"/>
            <a:ext cx="4702727" cy="4030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229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2EE0E46-5227-4F06-A5FC-07ACBE905ED1}"/>
              </a:ext>
            </a:extLst>
          </p:cNvPr>
          <p:cNvSpPr/>
          <p:nvPr/>
        </p:nvSpPr>
        <p:spPr>
          <a:xfrm>
            <a:off x="3177704" y="1007706"/>
            <a:ext cx="5126542" cy="4292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25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7451DC93-9426-4A03-91B0-7B79BB88753B}"/>
              </a:ext>
            </a:extLst>
          </p:cNvPr>
          <p:cNvSpPr/>
          <p:nvPr/>
        </p:nvSpPr>
        <p:spPr>
          <a:xfrm>
            <a:off x="3199954" y="1045029"/>
            <a:ext cx="5757434" cy="4829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92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A55D2FF-9901-4593-A21F-258F5711099D}"/>
              </a:ext>
            </a:extLst>
          </p:cNvPr>
          <p:cNvSpPr/>
          <p:nvPr/>
        </p:nvSpPr>
        <p:spPr>
          <a:xfrm>
            <a:off x="3408420" y="724546"/>
            <a:ext cx="4727874" cy="5079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88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8601"/>
            <a:ext cx="861060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A* search (Continued…)</a:t>
            </a:r>
          </a:p>
          <a:p>
            <a:endParaRPr lang="en-US" sz="2400"/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A∗ search in map of Romania:</a:t>
            </a:r>
          </a:p>
          <a:p>
            <a:endParaRPr lang="en-US" sz="2400"/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 This figure represents the </a:t>
            </a:r>
            <a:r>
              <a:rPr lang="en-US" sz="2400" dirty="0" err="1"/>
              <a:t>intial</a:t>
            </a:r>
            <a:r>
              <a:rPr lang="en-US" sz="2400" dirty="0"/>
              <a:t> map of Romania.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 The values representing in red </a:t>
            </a:r>
            <a:r>
              <a:rPr lang="en-US" sz="2400" dirty="0" err="1"/>
              <a:t>colour</a:t>
            </a:r>
            <a:r>
              <a:rPr lang="en-US" sz="2400" dirty="0"/>
              <a:t> are heuristic values(</a:t>
            </a:r>
            <a:r>
              <a:rPr lang="en-US" sz="2400" dirty="0" err="1"/>
              <a:t>i.e</a:t>
            </a:r>
            <a:r>
              <a:rPr lang="en-US" sz="2400" dirty="0"/>
              <a:t> h(n)). 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 The values representing in silver </a:t>
            </a:r>
            <a:r>
              <a:rPr lang="en-US" sz="2400" dirty="0" err="1"/>
              <a:t>colour</a:t>
            </a:r>
            <a:r>
              <a:rPr lang="en-US" sz="2400" dirty="0"/>
              <a:t> are path cost values(</a:t>
            </a:r>
            <a:r>
              <a:rPr lang="en-US" sz="2400" dirty="0" err="1"/>
              <a:t>i.e</a:t>
            </a:r>
            <a:r>
              <a:rPr lang="en-US" sz="2400" dirty="0"/>
              <a:t> g(n)).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 The values representing in blue </a:t>
            </a:r>
            <a:r>
              <a:rPr lang="en-US" sz="2400" dirty="0" err="1"/>
              <a:t>colour</a:t>
            </a:r>
            <a:r>
              <a:rPr lang="en-US" sz="2400" dirty="0"/>
              <a:t> are f(n) values 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err="1"/>
              <a:t>i.e</a:t>
            </a:r>
            <a:r>
              <a:rPr lang="en-US" sz="2400" dirty="0"/>
              <a:t> f(n) = g(n) + h(n).</a:t>
            </a:r>
            <a:endParaRPr lang="en-US"/>
          </a:p>
          <a:p>
            <a:endParaRPr lang="en-US" sz="2400"/>
          </a:p>
          <a:p>
            <a:endParaRPr 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90600"/>
            <a:ext cx="7801947" cy="477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96409" y="5729664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map of Romania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81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8458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 </a:t>
            </a:r>
          </a:p>
          <a:p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/>
              <a:t>After expanding Arad :</a:t>
            </a:r>
          </a:p>
          <a:p>
            <a:endParaRPr lang="en-US" sz="2400"/>
          </a:p>
          <a:p>
            <a:r>
              <a:rPr lang="en-US" sz="2400"/>
              <a:t>• We have three nodes </a:t>
            </a:r>
            <a:r>
              <a:rPr lang="en-US" sz="2400" err="1"/>
              <a:t>i.e</a:t>
            </a:r>
            <a:r>
              <a:rPr lang="en-US" sz="2400"/>
              <a:t> </a:t>
            </a:r>
            <a:r>
              <a:rPr lang="en-US" sz="2400" err="1"/>
              <a:t>Zerind</a:t>
            </a:r>
            <a:r>
              <a:rPr lang="en-US" sz="2400"/>
              <a:t>, Sibiu and Timisoara.</a:t>
            </a:r>
          </a:p>
          <a:p>
            <a:r>
              <a:rPr lang="en-US" sz="2400"/>
              <a:t>• As we know f(n)=g(n)+h(n). </a:t>
            </a:r>
          </a:p>
          <a:p>
            <a:r>
              <a:rPr lang="en-US" sz="2400"/>
              <a:t>• f(Sibiu)=f(n)=140+253=393(g(n)=140 and h(n)=253). •f(</a:t>
            </a:r>
            <a:r>
              <a:rPr lang="en-US" sz="2400" err="1"/>
              <a:t>Zerind</a:t>
            </a:r>
            <a:r>
              <a:rPr lang="en-US" sz="2400"/>
              <a:t>)=f(n)=75+374=449(g(n)=75 and h(n)=374). •f(Timisoara)=f(n)=118+329=447(g(n)=118 and h(n)=329). </a:t>
            </a:r>
          </a:p>
          <a:p>
            <a:r>
              <a:rPr lang="en-US" sz="2400"/>
              <a:t>• From these nodes we have to choose the least f(n) value, so f(Sibiu) is least among these nodes.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90600"/>
            <a:ext cx="6629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29200" y="560809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expanding Arad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152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381001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  <a:p>
            <a:endParaRPr lang="en-US" sz="2400"/>
          </a:p>
          <a:p>
            <a:r>
              <a:rPr lang="en-US" sz="2400"/>
              <a:t>After expanding Sibiu:</a:t>
            </a:r>
          </a:p>
          <a:p>
            <a:r>
              <a:rPr lang="en-US" sz="240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 After expanding Sibiu we have four nodes </a:t>
            </a:r>
            <a:r>
              <a:rPr lang="en-US" sz="2400" err="1"/>
              <a:t>i.e</a:t>
            </a:r>
            <a:r>
              <a:rPr lang="en-US" sz="2400"/>
              <a:t> Arad, Oradea, </a:t>
            </a:r>
            <a:r>
              <a:rPr lang="en-US" sz="2400" err="1"/>
              <a:t>Fagaras</a:t>
            </a:r>
            <a:r>
              <a:rPr lang="en-US" sz="2400"/>
              <a:t> and </a:t>
            </a:r>
            <a:r>
              <a:rPr lang="en-US" sz="2400" err="1"/>
              <a:t>Rimnicu</a:t>
            </a:r>
            <a:r>
              <a:rPr lang="en-US" sz="2400"/>
              <a:t> </a:t>
            </a:r>
            <a:r>
              <a:rPr lang="en-US" sz="2400" err="1"/>
              <a:t>Vilcea</a:t>
            </a:r>
            <a:r>
              <a:rPr lang="en-US" sz="2400"/>
              <a:t>.</a:t>
            </a:r>
          </a:p>
          <a:p>
            <a:endParaRPr lang="en-US" sz="2400"/>
          </a:p>
          <a:p>
            <a:pPr>
              <a:buFont typeface="Arial" pitchFamily="34" charset="0"/>
              <a:buChar char="•"/>
            </a:pPr>
            <a:r>
              <a:rPr lang="en-US" sz="2400"/>
              <a:t> As we know f(n)=g(n)+h(n). 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 f(Arad)=f(n)=280+366=646(g(n)=280 and h(n)=366). 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f(Oradea)=f(n)=291+380=671(g(n)=291 and h(n)=380). 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f(</a:t>
            </a:r>
            <a:r>
              <a:rPr lang="en-US" sz="2400" err="1"/>
              <a:t>Fagaras</a:t>
            </a:r>
            <a:r>
              <a:rPr lang="en-US" sz="2400"/>
              <a:t>)=f(n)=239+176=415(g(n)=239 and h(n)=176).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f(</a:t>
            </a:r>
            <a:r>
              <a:rPr lang="en-US" sz="2400" err="1"/>
              <a:t>Rimnicu</a:t>
            </a:r>
            <a:r>
              <a:rPr lang="en-US" sz="2400"/>
              <a:t>)=f(n)=220+193=413(g(n)=220 and h(n)=193).</a:t>
            </a:r>
          </a:p>
          <a:p>
            <a:r>
              <a:rPr lang="en-US" sz="240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/>
              <a:t>From these nodes we have to choose the least f(n) value, so f(</a:t>
            </a:r>
            <a:r>
              <a:rPr lang="en-US" sz="2400" err="1"/>
              <a:t>Rimnicu</a:t>
            </a:r>
            <a:r>
              <a:rPr lang="en-US" sz="2400"/>
              <a:t>) is least among these nodes, f(</a:t>
            </a:r>
            <a:r>
              <a:rPr lang="en-US" sz="2400" err="1"/>
              <a:t>Rimnicu</a:t>
            </a:r>
            <a:r>
              <a:rPr lang="en-US" sz="2400"/>
              <a:t>)=413.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3D18D-5025-4819-B17C-BD630D3B6661}"/>
              </a:ext>
            </a:extLst>
          </p:cNvPr>
          <p:cNvSpPr txBox="1"/>
          <p:nvPr/>
        </p:nvSpPr>
        <p:spPr>
          <a:xfrm>
            <a:off x="1362269" y="2215288"/>
            <a:ext cx="101423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algn="just"/>
            <a:r>
              <a:rPr lang="en-US" sz="2400" dirty="0">
                <a:solidFill>
                  <a:srgbClr val="273239"/>
                </a:solidFill>
                <a:latin typeface="Times New Roman"/>
                <a:cs typeface="Times New Roman"/>
              </a:rPr>
              <a:t>Here, the algorithms have information on the goal state, which helps in more efficient searching. This information is obtained by something called a </a:t>
            </a:r>
            <a:r>
              <a:rPr lang="en-US" sz="2400" b="1" i="1" dirty="0">
                <a:solidFill>
                  <a:srgbClr val="273239"/>
                </a:solidFill>
                <a:latin typeface="Times New Roman"/>
                <a:cs typeface="Times New Roman"/>
              </a:rPr>
              <a:t>heuristic.</a:t>
            </a:r>
            <a:r>
              <a:rPr lang="en-US" sz="2400" b="1" dirty="0">
                <a:solidFill>
                  <a:srgbClr val="273239"/>
                </a:solidFill>
                <a:latin typeface="Times New Roman"/>
                <a:cs typeface="Times New Roman"/>
              </a:rPr>
              <a:t> </a:t>
            </a:r>
            <a:br>
              <a:rPr lang="en-US" sz="2400" b="1" dirty="0">
                <a:latin typeface="Times New Roman"/>
              </a:rPr>
            </a:br>
            <a:r>
              <a:rPr lang="en-US" sz="2400" dirty="0">
                <a:solidFill>
                  <a:srgbClr val="273239"/>
                </a:solidFill>
                <a:latin typeface="Times New Roman"/>
                <a:cs typeface="Times New Roman"/>
              </a:rPr>
              <a:t>In this section, we will discuss the following search algorithms. </a:t>
            </a: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Times New Roman"/>
                <a:cs typeface="Times New Roman"/>
              </a:rPr>
              <a:t>Greedy Best First Search</a:t>
            </a: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Times New Roman"/>
                <a:cs typeface="Times New Roman"/>
              </a:rPr>
              <a:t>A* Tree Search</a:t>
            </a:r>
          </a:p>
          <a:p>
            <a:pPr algn="just"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Times New Roman"/>
                <a:cs typeface="Times New Roman"/>
              </a:rPr>
              <a:t>A* Graph Search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24A5F6-0085-445D-8A6D-212D4C2B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311606" cy="69929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73239"/>
                </a:solidFill>
                <a:latin typeface="Times"/>
                <a:ea typeface="+mj-lt"/>
                <a:cs typeface="+mj-lt"/>
              </a:rPr>
              <a:t>Informed Search Algorithms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9505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066800"/>
            <a:ext cx="7010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2220" y="556036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expanding Sibiu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609601"/>
            <a:ext cx="346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1001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After expanding </a:t>
            </a:r>
            <a:r>
              <a:rPr lang="en-US" sz="2400" err="1"/>
              <a:t>Rimnicu</a:t>
            </a:r>
            <a:r>
              <a:rPr lang="en-US" sz="2400"/>
              <a:t>:</a:t>
            </a:r>
          </a:p>
          <a:p>
            <a:pPr algn="just"/>
            <a:endParaRPr lang="en-US" sz="2400"/>
          </a:p>
          <a:p>
            <a:pPr lvl="1">
              <a:buFont typeface="Arial" pitchFamily="34" charset="0"/>
              <a:buChar char="•"/>
            </a:pPr>
            <a:r>
              <a:rPr lang="en-US" sz="2400"/>
              <a:t> After expanding </a:t>
            </a:r>
            <a:r>
              <a:rPr lang="en-US" sz="2400" err="1"/>
              <a:t>Rimnicu</a:t>
            </a:r>
            <a:r>
              <a:rPr lang="en-US" sz="2400"/>
              <a:t> node we have three nodes </a:t>
            </a:r>
            <a:r>
              <a:rPr lang="en-US" sz="2400" err="1"/>
              <a:t>i.e</a:t>
            </a:r>
            <a:r>
              <a:rPr lang="en-US" sz="2400"/>
              <a:t> Craiova, Pitesti and Sibiu.</a:t>
            </a:r>
          </a:p>
          <a:p>
            <a:pPr lvl="1">
              <a:buFont typeface="Arial" pitchFamily="34" charset="0"/>
              <a:buChar char="•"/>
            </a:pPr>
            <a:r>
              <a:rPr lang="en-US" sz="2400"/>
              <a:t>As we know f(n)=g(n)+h(n). f(Craiova)=f(n)=366+160=526(g(n)=366 and h(n)=160).  f(Pitesti)=f(n)=317+100=417(g(n)=317 and h(n)=100).  f(Sibiu)=f(n)=300+253=553(g(n)=300 and h(n)=253). </a:t>
            </a:r>
          </a:p>
          <a:p>
            <a:pPr lvl="1" algn="just">
              <a:buFont typeface="Arial" pitchFamily="34" charset="0"/>
              <a:buChar char="•"/>
            </a:pPr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From these three nodes we have to choose the least f(n) value, so f(</a:t>
            </a:r>
            <a:r>
              <a:rPr lang="en-US" sz="2400" err="1"/>
              <a:t>Fagaras</a:t>
            </a:r>
            <a:r>
              <a:rPr lang="en-US" sz="2400"/>
              <a:t>) is least among the nodes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95401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343400" y="563210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expanding </a:t>
            </a:r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533401"/>
            <a:ext cx="346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81002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After expanding </a:t>
            </a:r>
            <a:r>
              <a:rPr lang="en-US" sz="2400" dirty="0" err="1"/>
              <a:t>Fagaras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After expanding </a:t>
            </a:r>
            <a:r>
              <a:rPr lang="en-US" sz="2400" dirty="0" err="1"/>
              <a:t>Fagaras</a:t>
            </a:r>
            <a:r>
              <a:rPr lang="en-US" sz="2400" dirty="0"/>
              <a:t> node we have two nodes </a:t>
            </a:r>
            <a:r>
              <a:rPr lang="en-US" sz="2400" dirty="0" err="1"/>
              <a:t>i.e</a:t>
            </a:r>
            <a:r>
              <a:rPr lang="en-US" sz="2400" dirty="0"/>
              <a:t> Sibiu and Bucharest.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As we know f(n)=g(n)+h(n).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f(Sibiu)=f(n)=338+253=591(g(n)=338 and h(n)=253).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f(</a:t>
            </a:r>
            <a:r>
              <a:rPr lang="en-US" sz="2400" dirty="0" err="1"/>
              <a:t>Buchrest</a:t>
            </a:r>
            <a:r>
              <a:rPr lang="en-US" sz="2400" dirty="0"/>
              <a:t>)=f(n)=450+0=450(g(n)=450 and h(n)=0).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From these three nodes we have to choose the least f(n) value, so f(</a:t>
            </a:r>
            <a:r>
              <a:rPr lang="en-US" sz="2400" dirty="0" err="1"/>
              <a:t>Fagaras</a:t>
            </a:r>
            <a:r>
              <a:rPr lang="en-US" sz="2400" dirty="0"/>
              <a:t>) is least among the nodes.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759042" y="5562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expanding </a:t>
            </a:r>
            <a:r>
              <a:rPr lang="en-US" sz="2400" dirty="0" err="1"/>
              <a:t>Fagaras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95800" y="381001"/>
            <a:ext cx="346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381001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  <a:p>
            <a:endParaRPr lang="en-US" sz="2400"/>
          </a:p>
          <a:p>
            <a:r>
              <a:rPr lang="en-US" sz="2400"/>
              <a:t>After expanding Pitesti:</a:t>
            </a:r>
          </a:p>
          <a:p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 After expanding Pitesti node we have three nodes </a:t>
            </a:r>
            <a:r>
              <a:rPr lang="en-US" sz="2400" err="1"/>
              <a:t>i.e</a:t>
            </a:r>
            <a:r>
              <a:rPr lang="en-US" sz="2400"/>
              <a:t> Bucharest, Craiova and </a:t>
            </a:r>
            <a:r>
              <a:rPr lang="en-US" sz="2400" err="1"/>
              <a:t>Rimnicu</a:t>
            </a:r>
            <a:r>
              <a:rPr lang="en-US" sz="240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400"/>
              <a:t>As we know f(n)=g(n)+h(n). f(Craiova)=f(n)=455+160=615(g(n)=455 and h(n)=160).  f(</a:t>
            </a:r>
            <a:r>
              <a:rPr lang="en-US" sz="2400" err="1"/>
              <a:t>Buchrest</a:t>
            </a:r>
            <a:r>
              <a:rPr lang="en-US" sz="2400"/>
              <a:t>)=f(n)=418+0=418(g(n)=418 and h(n)=0). f(</a:t>
            </a:r>
            <a:r>
              <a:rPr lang="en-US" sz="2400" err="1"/>
              <a:t>Rimnicu</a:t>
            </a:r>
            <a:r>
              <a:rPr lang="en-US" sz="2400"/>
              <a:t>)=f(n)=414+193=607(g(n)=414 and h(n)=193).</a:t>
            </a:r>
          </a:p>
          <a:p>
            <a:pPr lvl="1">
              <a:buFont typeface="Arial" pitchFamily="34" charset="0"/>
              <a:buChar char="•"/>
            </a:pPr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From these three nodes we have to choose the least f(n) value, so f(Bucharest) is least among the nodes</a:t>
            </a:r>
          </a:p>
          <a:p>
            <a:pPr lvl="1" algn="just">
              <a:buFont typeface="Arial" pitchFamily="34" charset="0"/>
              <a:buChar char="•"/>
            </a:pPr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Since Bucharest is the goal node, so h(n)=0 at Bucharest.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610100" y="578673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expanding </a:t>
            </a:r>
            <a:r>
              <a:rPr lang="en-US" sz="2400" dirty="0" err="1"/>
              <a:t>Pitest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95800" y="381001"/>
            <a:ext cx="346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7543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514601" y="5646002"/>
            <a:ext cx="819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Shortest path from Arad to Bucharest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381001"/>
            <a:ext cx="346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8601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</a:p>
          <a:p>
            <a:endParaRPr lang="en-US" sz="2400"/>
          </a:p>
          <a:p>
            <a:r>
              <a:rPr lang="en-US" sz="2400" b="1"/>
              <a:t>Advantages:</a:t>
            </a:r>
          </a:p>
          <a:p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That A* search is complete, optimal, and optimally efficient among all such algorithms.</a:t>
            </a:r>
          </a:p>
          <a:p>
            <a:endParaRPr lang="en-US" sz="2400"/>
          </a:p>
          <a:p>
            <a:r>
              <a:rPr lang="en-US" sz="2400" b="1"/>
              <a:t>Disadvantages:</a:t>
            </a:r>
            <a:r>
              <a:rPr lang="en-US" sz="2400"/>
              <a:t> </a:t>
            </a:r>
          </a:p>
          <a:p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 For most problems, the number of states within the goal contour search space is still exponential in the length of the solution.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28601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A* search (Continued…)</a:t>
            </a:r>
          </a:p>
          <a:p>
            <a:endParaRPr lang="en-US" sz="2400"/>
          </a:p>
          <a:p>
            <a:pPr algn="just">
              <a:buFont typeface="Arial" pitchFamily="34" charset="0"/>
              <a:buChar char="•"/>
            </a:pPr>
            <a:r>
              <a:rPr lang="en-US" sz="2400"/>
              <a:t>That A* search is complete, optimal, and optimally efficient among all such algorithms. </a:t>
            </a:r>
          </a:p>
          <a:p>
            <a:pPr algn="just">
              <a:buFont typeface="Arial" pitchFamily="34" charset="0"/>
              <a:buChar char="•"/>
            </a:pPr>
            <a:endParaRPr lang="en-US" sz="2400"/>
          </a:p>
          <a:p>
            <a:pPr algn="just"/>
            <a:r>
              <a:rPr lang="en-US" sz="2400"/>
              <a:t>Conditions for optimality:</a:t>
            </a:r>
          </a:p>
          <a:p>
            <a:pPr algn="just"/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Admissibility:  The first condition we require for optimality is that h(n) be an admissible heuristic. An admissible heuristic is one that never overestimates the cost to reach the goal. </a:t>
            </a:r>
          </a:p>
          <a:p>
            <a:pPr lvl="1" algn="just"/>
            <a:endParaRPr lang="en-US" sz="2400"/>
          </a:p>
          <a:p>
            <a:pPr lvl="1" algn="just">
              <a:buFont typeface="Arial" pitchFamily="34" charset="0"/>
              <a:buChar char="•"/>
            </a:pPr>
            <a:r>
              <a:rPr lang="en-US" sz="2400"/>
              <a:t>Consistency: A second, slightly stronger condition called consistency (or sometimes </a:t>
            </a:r>
            <a:r>
              <a:rPr lang="en-US" sz="2400" err="1"/>
              <a:t>monotonicity</a:t>
            </a:r>
            <a:r>
              <a:rPr lang="en-US" sz="2400"/>
              <a:t>) MCNOTONICITY is required only for applications of A* to graph search.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A181-7BD2-4E12-BB7B-F7D5DA7D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>
                <a:latin typeface="Times New Roman"/>
                <a:cs typeface="Times New Roman"/>
              </a:rPr>
              <a:t>Greedy Search - Best First Search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072-A3E7-4D86-A3D6-64DE3408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31" y="2015411"/>
            <a:ext cx="10440955" cy="3498981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sz="2800" dirty="0">
                <a:latin typeface="Times New Roman"/>
                <a:ea typeface="+mn-lt"/>
                <a:cs typeface="+mn-lt"/>
              </a:rPr>
              <a:t>In greedy search, we expand the node closest to the goal node. The “closeness” is estimated by a heuristic h(x). </a:t>
            </a:r>
            <a:endParaRPr lang="en-US" sz="28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Heuristic: </a:t>
            </a:r>
            <a:r>
              <a:rPr lang="en-GB" sz="2800" dirty="0">
                <a:latin typeface="Times New Roman"/>
                <a:ea typeface="+mn-lt"/>
                <a:cs typeface="+mn-lt"/>
              </a:rPr>
              <a:t>A heuristic h is defined</a:t>
            </a:r>
            <a:endParaRPr lang="en-GB" sz="2800" dirty="0">
              <a:latin typeface="Times New Roman"/>
              <a:ea typeface="+mn-lt"/>
              <a:cs typeface="Times New Roman"/>
            </a:endParaRPr>
          </a:p>
          <a:p>
            <a:pPr algn="just">
              <a:buNone/>
            </a:pPr>
            <a:r>
              <a:rPr lang="en-GB" sz="2800" dirty="0">
                <a:latin typeface="Times New Roman"/>
                <a:ea typeface="+mn-lt"/>
                <a:cs typeface="+mn-lt"/>
              </a:rPr>
              <a:t>h(x) = Estimate of distance of node x from the goal node. </a:t>
            </a:r>
            <a:br>
              <a:rPr lang="en-GB" sz="2800" dirty="0">
                <a:latin typeface="Times New Roman"/>
                <a:ea typeface="+mn-lt"/>
                <a:cs typeface="+mn-lt"/>
              </a:rPr>
            </a:br>
            <a:r>
              <a:rPr lang="en-GB" sz="2800" dirty="0">
                <a:latin typeface="Times New Roman"/>
                <a:ea typeface="+mn-lt"/>
                <a:cs typeface="+mn-lt"/>
              </a:rPr>
              <a:t>Lower the value of h(x), closer is the node from the goal. </a:t>
            </a:r>
            <a:endParaRPr lang="en-GB" sz="28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Strategy: </a:t>
            </a:r>
            <a:r>
              <a:rPr lang="en-GB" sz="2800" dirty="0">
                <a:latin typeface="Times New Roman"/>
                <a:ea typeface="+mn-lt"/>
                <a:cs typeface="+mn-lt"/>
              </a:rPr>
              <a:t>Expand the node closest to the goal state, </a:t>
            </a:r>
            <a:r>
              <a:rPr lang="en-GB" sz="2800" i="1" dirty="0">
                <a:latin typeface="Times New Roman"/>
                <a:ea typeface="+mn-lt"/>
                <a:cs typeface="+mn-lt"/>
              </a:rPr>
              <a:t>i.e.,</a:t>
            </a:r>
            <a:r>
              <a:rPr lang="en-GB" sz="2800" dirty="0">
                <a:latin typeface="Times New Roman"/>
                <a:ea typeface="+mn-lt"/>
                <a:cs typeface="+mn-lt"/>
              </a:rPr>
              <a:t> expand the node with a lower h value. </a:t>
            </a:r>
            <a:endParaRPr lang="en-GB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65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6"/>
          <p:cNvSpPr>
            <a:spLocks noChangeArrowheads="1"/>
          </p:cNvSpPr>
          <p:nvPr/>
        </p:nvSpPr>
        <p:spPr bwMode="auto">
          <a:xfrm>
            <a:off x="5638800" y="304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A</a:t>
            </a:r>
          </a:p>
        </p:txBody>
      </p:sp>
      <p:sp>
        <p:nvSpPr>
          <p:cNvPr id="15364" name="Rectangle 77"/>
          <p:cNvSpPr>
            <a:spLocks noChangeArrowheads="1"/>
          </p:cNvSpPr>
          <p:nvPr/>
        </p:nvSpPr>
        <p:spPr bwMode="auto">
          <a:xfrm>
            <a:off x="9220200" y="1981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D</a:t>
            </a:r>
          </a:p>
        </p:txBody>
      </p:sp>
      <p:sp>
        <p:nvSpPr>
          <p:cNvPr id="15365" name="Rectangle 78"/>
          <p:cNvSpPr>
            <a:spLocks noChangeArrowheads="1"/>
          </p:cNvSpPr>
          <p:nvPr/>
        </p:nvSpPr>
        <p:spPr bwMode="auto">
          <a:xfrm>
            <a:off x="5638800" y="2057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C</a:t>
            </a:r>
          </a:p>
        </p:txBody>
      </p:sp>
      <p:sp>
        <p:nvSpPr>
          <p:cNvPr id="15366" name="Rectangle 79"/>
          <p:cNvSpPr>
            <a:spLocks noChangeArrowheads="1"/>
          </p:cNvSpPr>
          <p:nvPr/>
        </p:nvSpPr>
        <p:spPr bwMode="auto">
          <a:xfrm>
            <a:off x="2667000" y="1905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B</a:t>
            </a:r>
          </a:p>
        </p:txBody>
      </p:sp>
      <p:cxnSp>
        <p:nvCxnSpPr>
          <p:cNvPr id="15367" name="AutoShape 80"/>
          <p:cNvCxnSpPr>
            <a:cxnSpLocks noChangeShapeType="1"/>
            <a:stCxn id="15366" idx="0"/>
            <a:endCxn id="15363" idx="2"/>
          </p:cNvCxnSpPr>
          <p:nvPr/>
        </p:nvCxnSpPr>
        <p:spPr bwMode="auto">
          <a:xfrm rot="5400000" flipH="1" flipV="1">
            <a:off x="3657600" y="-228600"/>
            <a:ext cx="1295400" cy="2971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8" name="AutoShape 81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5400000">
            <a:off x="5067301" y="1333501"/>
            <a:ext cx="1447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69" name="AutoShape 82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16200000" flipH="1">
            <a:off x="6896100" y="-495300"/>
            <a:ext cx="1371600" cy="3581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0" name="Rectangle 88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E</a:t>
            </a:r>
          </a:p>
        </p:txBody>
      </p:sp>
      <p:cxnSp>
        <p:nvCxnSpPr>
          <p:cNvPr id="15371" name="AutoShape 89"/>
          <p:cNvCxnSpPr>
            <a:cxnSpLocks noChangeShapeType="1"/>
            <a:stCxn id="15366" idx="1"/>
          </p:cNvCxnSpPr>
          <p:nvPr/>
        </p:nvCxnSpPr>
        <p:spPr bwMode="auto">
          <a:xfrm rot="10800000" flipV="1">
            <a:off x="2209800" y="2057400"/>
            <a:ext cx="457200" cy="1066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2" name="Rectangle 88"/>
          <p:cNvSpPr>
            <a:spLocks noChangeArrowheads="1"/>
          </p:cNvSpPr>
          <p:nvPr/>
        </p:nvSpPr>
        <p:spPr bwMode="auto">
          <a:xfrm>
            <a:off x="2057400" y="4572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F</a:t>
            </a:r>
          </a:p>
        </p:txBody>
      </p:sp>
      <p:cxnSp>
        <p:nvCxnSpPr>
          <p:cNvPr id="15373" name="AutoShape 89"/>
          <p:cNvCxnSpPr>
            <a:cxnSpLocks noChangeShapeType="1"/>
          </p:cNvCxnSpPr>
          <p:nvPr/>
        </p:nvCxnSpPr>
        <p:spPr bwMode="auto">
          <a:xfrm rot="5400000">
            <a:off x="1639094" y="4001294"/>
            <a:ext cx="11430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4" name="TextBox 78"/>
          <p:cNvSpPr txBox="1">
            <a:spLocks noChangeArrowheads="1"/>
          </p:cNvSpPr>
          <p:nvPr/>
        </p:nvSpPr>
        <p:spPr bwMode="auto">
          <a:xfrm>
            <a:off x="3352801" y="1905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(3+1)</a:t>
            </a:r>
          </a:p>
        </p:txBody>
      </p:sp>
      <p:sp>
        <p:nvSpPr>
          <p:cNvPr id="15375" name="TextBox 79"/>
          <p:cNvSpPr txBox="1">
            <a:spLocks noChangeArrowheads="1"/>
          </p:cNvSpPr>
          <p:nvPr/>
        </p:nvSpPr>
        <p:spPr bwMode="auto">
          <a:xfrm>
            <a:off x="6324601" y="199231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(4+1)</a:t>
            </a:r>
          </a:p>
        </p:txBody>
      </p:sp>
      <p:sp>
        <p:nvSpPr>
          <p:cNvPr id="15376" name="TextBox 80"/>
          <p:cNvSpPr txBox="1">
            <a:spLocks noChangeArrowheads="1"/>
          </p:cNvSpPr>
          <p:nvPr/>
        </p:nvSpPr>
        <p:spPr bwMode="auto">
          <a:xfrm>
            <a:off x="2971801" y="3048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(3+2)</a:t>
            </a:r>
          </a:p>
        </p:txBody>
      </p:sp>
      <p:sp>
        <p:nvSpPr>
          <p:cNvPr id="15377" name="TextBox 81"/>
          <p:cNvSpPr txBox="1">
            <a:spLocks noChangeArrowheads="1"/>
          </p:cNvSpPr>
          <p:nvPr/>
        </p:nvSpPr>
        <p:spPr bwMode="auto">
          <a:xfrm>
            <a:off x="2895601" y="44958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(3+3)</a:t>
            </a:r>
          </a:p>
        </p:txBody>
      </p:sp>
      <p:sp>
        <p:nvSpPr>
          <p:cNvPr id="15378" name="TextBox 82"/>
          <p:cNvSpPr txBox="1">
            <a:spLocks noChangeArrowheads="1"/>
          </p:cNvSpPr>
          <p:nvPr/>
        </p:nvSpPr>
        <p:spPr bwMode="auto">
          <a:xfrm>
            <a:off x="9861551" y="1905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(5+1)</a:t>
            </a:r>
          </a:p>
        </p:txBody>
      </p:sp>
      <p:sp>
        <p:nvSpPr>
          <p:cNvPr id="15379" name="TextBox 84"/>
          <p:cNvSpPr txBox="1">
            <a:spLocks noChangeArrowheads="1"/>
          </p:cNvSpPr>
          <p:nvPr/>
        </p:nvSpPr>
        <p:spPr bwMode="auto">
          <a:xfrm>
            <a:off x="4419600" y="5410201"/>
            <a:ext cx="426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h’   underestimates h at node B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6"/>
          <p:cNvSpPr>
            <a:spLocks noChangeArrowheads="1"/>
          </p:cNvSpPr>
          <p:nvPr/>
        </p:nvSpPr>
        <p:spPr bwMode="auto">
          <a:xfrm>
            <a:off x="5638800" y="3048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A</a:t>
            </a:r>
          </a:p>
        </p:txBody>
      </p:sp>
      <p:sp>
        <p:nvSpPr>
          <p:cNvPr id="16388" name="Rectangle 77"/>
          <p:cNvSpPr>
            <a:spLocks noChangeArrowheads="1"/>
          </p:cNvSpPr>
          <p:nvPr/>
        </p:nvSpPr>
        <p:spPr bwMode="auto">
          <a:xfrm>
            <a:off x="9220200" y="1981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D</a:t>
            </a:r>
          </a:p>
        </p:txBody>
      </p:sp>
      <p:sp>
        <p:nvSpPr>
          <p:cNvPr id="16389" name="Rectangle 78"/>
          <p:cNvSpPr>
            <a:spLocks noChangeArrowheads="1"/>
          </p:cNvSpPr>
          <p:nvPr/>
        </p:nvSpPr>
        <p:spPr bwMode="auto">
          <a:xfrm>
            <a:off x="5638800" y="2057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C</a:t>
            </a:r>
          </a:p>
        </p:txBody>
      </p:sp>
      <p:sp>
        <p:nvSpPr>
          <p:cNvPr id="16390" name="Rectangle 79"/>
          <p:cNvSpPr>
            <a:spLocks noChangeArrowheads="1"/>
          </p:cNvSpPr>
          <p:nvPr/>
        </p:nvSpPr>
        <p:spPr bwMode="auto">
          <a:xfrm>
            <a:off x="2667000" y="19050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B</a:t>
            </a:r>
          </a:p>
        </p:txBody>
      </p:sp>
      <p:cxnSp>
        <p:nvCxnSpPr>
          <p:cNvPr id="16391" name="AutoShape 80"/>
          <p:cNvCxnSpPr>
            <a:cxnSpLocks noChangeShapeType="1"/>
            <a:stCxn id="16390" idx="0"/>
            <a:endCxn id="16387" idx="2"/>
          </p:cNvCxnSpPr>
          <p:nvPr/>
        </p:nvCxnSpPr>
        <p:spPr bwMode="auto">
          <a:xfrm rot="5400000" flipH="1" flipV="1">
            <a:off x="3657600" y="-228600"/>
            <a:ext cx="1295400" cy="2971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2" name="AutoShape 81"/>
          <p:cNvCxnSpPr>
            <a:cxnSpLocks noChangeShapeType="1"/>
            <a:stCxn id="16387" idx="2"/>
            <a:endCxn id="16389" idx="0"/>
          </p:cNvCxnSpPr>
          <p:nvPr/>
        </p:nvCxnSpPr>
        <p:spPr bwMode="auto">
          <a:xfrm rot="5400000">
            <a:off x="5067301" y="1333501"/>
            <a:ext cx="14478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3" name="AutoShape 82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 rot="16200000" flipH="1">
            <a:off x="6896100" y="-495300"/>
            <a:ext cx="1371600" cy="3581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4" name="Rectangle 88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E</a:t>
            </a:r>
          </a:p>
        </p:txBody>
      </p:sp>
      <p:cxnSp>
        <p:nvCxnSpPr>
          <p:cNvPr id="16395" name="AutoShape 89"/>
          <p:cNvCxnSpPr>
            <a:cxnSpLocks noChangeShapeType="1"/>
            <a:stCxn id="16390" idx="1"/>
          </p:cNvCxnSpPr>
          <p:nvPr/>
        </p:nvCxnSpPr>
        <p:spPr bwMode="auto">
          <a:xfrm rot="10800000" flipV="1">
            <a:off x="2209800" y="2057400"/>
            <a:ext cx="457200" cy="1066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6" name="Rectangle 88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F</a:t>
            </a:r>
          </a:p>
        </p:txBody>
      </p:sp>
      <p:cxnSp>
        <p:nvCxnSpPr>
          <p:cNvPr id="16397" name="AutoShape 89"/>
          <p:cNvCxnSpPr>
            <a:cxnSpLocks noChangeShapeType="1"/>
          </p:cNvCxnSpPr>
          <p:nvPr/>
        </p:nvCxnSpPr>
        <p:spPr bwMode="auto">
          <a:xfrm rot="5400000">
            <a:off x="1906588" y="3733800"/>
            <a:ext cx="60801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8" name="TextBox 78"/>
          <p:cNvSpPr txBox="1">
            <a:spLocks noChangeArrowheads="1"/>
          </p:cNvSpPr>
          <p:nvPr/>
        </p:nvSpPr>
        <p:spPr bwMode="auto">
          <a:xfrm>
            <a:off x="3352801" y="1905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(3+1)</a:t>
            </a:r>
          </a:p>
        </p:txBody>
      </p:sp>
      <p:sp>
        <p:nvSpPr>
          <p:cNvPr id="16399" name="TextBox 79"/>
          <p:cNvSpPr txBox="1">
            <a:spLocks noChangeArrowheads="1"/>
          </p:cNvSpPr>
          <p:nvPr/>
        </p:nvSpPr>
        <p:spPr bwMode="auto">
          <a:xfrm>
            <a:off x="6324601" y="199231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(4+1)</a:t>
            </a:r>
          </a:p>
        </p:txBody>
      </p:sp>
      <p:sp>
        <p:nvSpPr>
          <p:cNvPr id="16400" name="TextBox 80"/>
          <p:cNvSpPr txBox="1">
            <a:spLocks noChangeArrowheads="1"/>
          </p:cNvSpPr>
          <p:nvPr/>
        </p:nvSpPr>
        <p:spPr bwMode="auto">
          <a:xfrm>
            <a:off x="2971801" y="3048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(2+2)</a:t>
            </a:r>
          </a:p>
        </p:txBody>
      </p:sp>
      <p:sp>
        <p:nvSpPr>
          <p:cNvPr id="16401" name="TextBox 81"/>
          <p:cNvSpPr txBox="1">
            <a:spLocks noChangeArrowheads="1"/>
          </p:cNvSpPr>
          <p:nvPr/>
        </p:nvSpPr>
        <p:spPr bwMode="auto">
          <a:xfrm>
            <a:off x="2895601" y="40386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(1+3)</a:t>
            </a:r>
          </a:p>
        </p:txBody>
      </p:sp>
      <p:sp>
        <p:nvSpPr>
          <p:cNvPr id="16402" name="TextBox 82"/>
          <p:cNvSpPr txBox="1">
            <a:spLocks noChangeArrowheads="1"/>
          </p:cNvSpPr>
          <p:nvPr/>
        </p:nvSpPr>
        <p:spPr bwMode="auto">
          <a:xfrm>
            <a:off x="9861551" y="1905000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(5+1)</a:t>
            </a:r>
          </a:p>
        </p:txBody>
      </p:sp>
      <p:sp>
        <p:nvSpPr>
          <p:cNvPr id="16403" name="TextBox 84"/>
          <p:cNvSpPr txBox="1">
            <a:spLocks noChangeArrowheads="1"/>
          </p:cNvSpPr>
          <p:nvPr/>
        </p:nvSpPr>
        <p:spPr bwMode="auto">
          <a:xfrm>
            <a:off x="4343401" y="5638801"/>
            <a:ext cx="4046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h’   overestimates h at node D</a:t>
            </a:r>
          </a:p>
        </p:txBody>
      </p:sp>
      <p:sp>
        <p:nvSpPr>
          <p:cNvPr id="16405" name="Rectangle 88"/>
          <p:cNvSpPr>
            <a:spLocks noChangeArrowheads="1"/>
          </p:cNvSpPr>
          <p:nvPr/>
        </p:nvSpPr>
        <p:spPr bwMode="auto">
          <a:xfrm>
            <a:off x="2057400" y="50292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 sz="2000" b="1">
                <a:latin typeface="Arial Unicode MS" pitchFamily="34" charset="-128"/>
              </a:rPr>
              <a:t>G</a:t>
            </a:r>
          </a:p>
        </p:txBody>
      </p:sp>
      <p:cxnSp>
        <p:nvCxnSpPr>
          <p:cNvPr id="16406" name="AutoShape 89"/>
          <p:cNvCxnSpPr>
            <a:cxnSpLocks noChangeShapeType="1"/>
          </p:cNvCxnSpPr>
          <p:nvPr/>
        </p:nvCxnSpPr>
        <p:spPr bwMode="auto">
          <a:xfrm rot="5400000">
            <a:off x="1906588" y="4646613"/>
            <a:ext cx="60801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7" name="TextBox 23"/>
          <p:cNvSpPr txBox="1">
            <a:spLocks noChangeArrowheads="1"/>
          </p:cNvSpPr>
          <p:nvPr/>
        </p:nvSpPr>
        <p:spPr bwMode="auto">
          <a:xfrm>
            <a:off x="2971801" y="496411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(0+3)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990601"/>
            <a:ext cx="818200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F(n)=g(n)+h(n)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g=0 then F(n)=h(n), then the node that seems closest to the goal  will be chosen (and it becomes GBFS).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g=1 and h=0 then  the path involving fewest number of steps will be chosen.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h=0 , then F(n)=g(n) then the search will be controlled by g (and it becomes uniform cost search).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h=0  and  g= 0 then the search strategy will be random.</a:t>
            </a:r>
          </a:p>
          <a:p>
            <a:pPr marL="457200" indent="-457200" algn="just">
              <a:spcAft>
                <a:spcPts val="1200"/>
              </a:spcAft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					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Observations about A*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613" y="0"/>
            <a:ext cx="78867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Solving n Queen problem using A* Search</a:t>
            </a:r>
          </a:p>
        </p:txBody>
      </p:sp>
      <p:pic>
        <p:nvPicPr>
          <p:cNvPr id="1026" name="Picture 2" descr="Solving 8-Puzzle using A* Algorithm | Good Aud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865187"/>
            <a:ext cx="6079865" cy="50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5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F58E-B65A-48AE-AF34-FEE2C1B24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76489" y="2446338"/>
            <a:ext cx="7705725" cy="1981200"/>
          </a:xfrm>
        </p:spPr>
        <p:txBody>
          <a:bodyPr/>
          <a:lstStyle/>
          <a:p>
            <a:pPr algn="ctr"/>
            <a:r>
              <a:rPr lang="en-GB" b="1" dirty="0">
                <a:latin typeface="Times"/>
                <a:cs typeface="Time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889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assessment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9166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35</a:t>
            </a:fld>
            <a:endParaRPr lang="en-IN"/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433999" y="2007928"/>
            <a:ext cx="7355456" cy="598097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Which algorithm is used in graph traversal and path finding?</a:t>
            </a:r>
            <a:endParaRPr sz="2000" dirty="0">
              <a:solidFill>
                <a:schemeClr val="bg1"/>
              </a:solidFill>
              <a:highlight>
                <a:srgbClr val="FF0000"/>
              </a:highlight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670658" y="2724361"/>
            <a:ext cx="4982069" cy="129713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A*…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B*…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C*…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D* …</a:t>
            </a:r>
            <a:endParaRPr lang="en-US" sz="1600" dirty="0"/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485777" y="4139830"/>
            <a:ext cx="8078101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buFont typeface="+mj-lt"/>
              <a:buAutoNum type="arabicPeriod" startAt="2"/>
            </a:pP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 </a:t>
            </a:r>
            <a:r>
              <a:rPr lang="en-US" sz="2000" b="0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Times" panose="02020603050405020304" pitchFamily="18" charset="0"/>
                <a:cs typeface="Times" panose="02020603050405020304" pitchFamily="18" charset="0"/>
              </a:rPr>
              <a:t>Which algorithm is used to find the least cost path from source node to destination node?</a:t>
            </a:r>
            <a:endParaRPr sz="2400" dirty="0">
              <a:solidFill>
                <a:schemeClr val="bg1"/>
              </a:solidFill>
              <a:highlight>
                <a:srgbClr val="FF0000"/>
              </a:highlight>
              <a:latin typeface="Times" panose="02020603050405020304" pitchFamily="18" charset="0"/>
              <a:ea typeface="Calibri"/>
              <a:cs typeface="Times" panose="02020603050405020304" pitchFamily="18" charset="0"/>
              <a:sym typeface="Calibri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AEEF986-6326-8DEF-C169-FDF8C2D7E517}"/>
              </a:ext>
            </a:extLst>
          </p:cNvPr>
          <p:cNvSpPr/>
          <p:nvPr/>
        </p:nvSpPr>
        <p:spPr>
          <a:xfrm>
            <a:off x="1670658" y="5049848"/>
            <a:ext cx="4830851" cy="102285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A* BFS…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B* BFS…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C* BFS…</a:t>
            </a:r>
          </a:p>
          <a:p>
            <a:pPr marL="342900" indent="-342900"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D* BFS…                    </a:t>
            </a:r>
            <a:endParaRPr 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Best-First Search?</a:t>
            </a:r>
          </a:p>
          <a:p>
            <a:r>
              <a:rPr lang="en-US" dirty="0"/>
              <a:t>How does Best-First Search differ from other search algorithms?</a:t>
            </a:r>
          </a:p>
          <a:p>
            <a:r>
              <a:rPr lang="en-US" dirty="0"/>
              <a:t>What are the advantages and disadvantages of Best-First Search?</a:t>
            </a:r>
          </a:p>
          <a:p>
            <a:r>
              <a:rPr lang="en-US" i="1" dirty="0"/>
              <a:t>What is the A* algorithm and how does it work?</a:t>
            </a:r>
            <a:endParaRPr lang="en-US" dirty="0"/>
          </a:p>
          <a:p>
            <a:r>
              <a:rPr lang="en-US" i="1" dirty="0"/>
              <a:t>What are the key properties of the A* algorithm?</a:t>
            </a:r>
          </a:p>
          <a:p>
            <a:r>
              <a:rPr lang="en-US" i="1" dirty="0"/>
              <a:t>What are some common heuristics used in A*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 and web links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51578" y="3528263"/>
            <a:ext cx="9066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Web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https://www.geeksforgeeks.org/agents-artificial-intelligence/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https://www.simplilearn.com/what-is-intelligent-agent-in-ai-types-function-article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https://www.javatpoint.com/turing-test-in-ai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https://www.geeksforgeeks.org/turing-test-artificial-intelligence/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https://www.section.io/engineering-education/turing-test-in-ai/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51579" y="1999870"/>
            <a:ext cx="1039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Text Books: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Russel</a:t>
            </a: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 and </a:t>
            </a:r>
            <a:r>
              <a:rPr lang="en-US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Norvig</a:t>
            </a: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‘Artificial Intelligence’, third edition, Pearson Education, PHI, (2015)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latin typeface="Arial" pitchFamily="34" charset="0"/>
                <a:ea typeface="Times New Roman" pitchFamily="18" charset="0"/>
                <a:cs typeface="Arial" pitchFamily="34" charset="0"/>
              </a:rPr>
              <a:t>Elaine Rich &amp; Kevin Knight, ‘Artificial Intelligence’, 3nd Edition, Tata McGraw Hill Edition, Reprint (2008)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CFE5-0EEB-47B6-B7F8-5FDBF938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>
                <a:latin typeface="Times New Roman"/>
                <a:cs typeface="Calibri Light"/>
              </a:rPr>
              <a:t>Example </a:t>
            </a:r>
            <a:endParaRPr lang="en-GB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E77E-A974-4CF9-9BE7-9F01AF04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>
                <a:latin typeface="Times New Roman"/>
                <a:ea typeface="+mn-lt"/>
                <a:cs typeface="+mn-lt"/>
              </a:rPr>
              <a:t>Example: </a:t>
            </a:r>
            <a:r>
              <a:rPr lang="en-GB" sz="2400" dirty="0">
                <a:latin typeface="Times New Roman"/>
                <a:ea typeface="+mn-lt"/>
                <a:cs typeface="+mn-lt"/>
              </a:rPr>
              <a:t>Find the path from S to G using greedy search. The heuristic values h of each node below the name of the node. 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AC3BA2-4719-4C9E-966B-CB11BF91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04" y="3020741"/>
            <a:ext cx="5291925" cy="29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CDA5-CD71-4C1E-93A4-9496DB78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74" y="2026033"/>
            <a:ext cx="4221898" cy="3525682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Solution.</a:t>
            </a:r>
            <a:r>
              <a:rPr lang="en-GB" dirty="0">
                <a:latin typeface="Times New Roman"/>
                <a:ea typeface="+mn-lt"/>
                <a:cs typeface="+mn-lt"/>
              </a:rPr>
              <a:t> Starting from S, we can traverse to A(h=9) or D(h=5). We choose D, as it has the lower heuristic cost. Now from D, we can move to B(h=4) or E(h=3). We choose E with a lower heuristic cost. Finally, from E, we go to G(h=0). This entire traversal is shown in the search tree below, in blue. </a:t>
            </a:r>
          </a:p>
          <a:p>
            <a:pPr marL="0" indent="0" algn="just">
              <a:buNone/>
            </a:pPr>
            <a:endParaRPr lang="en-GB" dirty="0">
              <a:latin typeface="Times New Roman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1280106-7594-4156-944D-ADBBFDE2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03" y="1925326"/>
            <a:ext cx="4221897" cy="41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0562-C28A-4132-A0CB-16A1E272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/>
                <a:cs typeface="Calibri Light"/>
              </a:rPr>
              <a:t>Greedy search</a:t>
            </a:r>
            <a:endParaRPr lang="en-GB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B932-44DE-4ACD-8254-49CE571E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Path: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   S -&gt; D -&gt; E -&gt; G </a:t>
            </a:r>
            <a:endParaRPr lang="en-GB" sz="28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Advantage: </a:t>
            </a:r>
            <a:r>
              <a:rPr lang="en-GB" sz="2800" dirty="0">
                <a:latin typeface="Times New Roman"/>
                <a:ea typeface="+mn-lt"/>
                <a:cs typeface="+mn-lt"/>
              </a:rPr>
              <a:t>Works well with informed search problems, with fewer steps to reach a goal. </a:t>
            </a:r>
          </a:p>
          <a:p>
            <a:pPr marL="0" indent="0" algn="just">
              <a:buNone/>
            </a:pPr>
            <a:br>
              <a:rPr lang="en-GB" sz="2800" dirty="0">
                <a:latin typeface="Times New Roman"/>
                <a:ea typeface="+mn-lt"/>
                <a:cs typeface="+mn-lt"/>
              </a:rPr>
            </a:br>
            <a:r>
              <a:rPr lang="en-GB" sz="2800" b="1" dirty="0">
                <a:latin typeface="Times New Roman"/>
                <a:ea typeface="+mn-lt"/>
                <a:cs typeface="+mn-lt"/>
              </a:rPr>
              <a:t>Disadvantage: </a:t>
            </a:r>
            <a:r>
              <a:rPr lang="en-GB" sz="2800" dirty="0">
                <a:latin typeface="Times New Roman"/>
                <a:ea typeface="+mn-lt"/>
                <a:cs typeface="+mn-lt"/>
              </a:rPr>
              <a:t>Can turn into unguided DFS in the worst case. </a:t>
            </a:r>
            <a:br>
              <a:rPr lang="en-GB" sz="2800" dirty="0">
                <a:latin typeface="Times New Roman"/>
                <a:ea typeface="+mn-lt"/>
                <a:cs typeface="+mn-lt"/>
              </a:rPr>
            </a:br>
            <a:r>
              <a:rPr lang="en-GB" sz="2800" dirty="0">
                <a:latin typeface="Times New Roman"/>
                <a:ea typeface="+mn-lt"/>
                <a:cs typeface="+mn-lt"/>
              </a:rPr>
              <a:t> </a:t>
            </a:r>
            <a:endParaRPr lang="en-GB" sz="2800" dirty="0">
              <a:latin typeface="Times New Roman"/>
              <a:cs typeface="Calibri"/>
            </a:endParaRPr>
          </a:p>
          <a:p>
            <a:pPr algn="just"/>
            <a:endParaRPr lang="en-GB" sz="28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39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0" y="1066800"/>
            <a:ext cx="85344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A* search</a:t>
            </a:r>
          </a:p>
          <a:p>
            <a:pPr algn="ctr"/>
            <a:r>
              <a:rPr lang="en-US" sz="3200" b="1" dirty="0"/>
              <a:t> (Minimizing the total estimated solution cost)</a:t>
            </a:r>
          </a:p>
          <a:p>
            <a:pPr algn="ctr"/>
            <a:endParaRPr lang="en-US" sz="3200" b="1" dirty="0"/>
          </a:p>
          <a:p>
            <a:pPr algn="just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313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4989" y="304801"/>
            <a:ext cx="10440954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A* search (form of best-first search)</a:t>
            </a:r>
          </a:p>
          <a:p>
            <a:pPr algn="just"/>
            <a:r>
              <a:rPr lang="en-US" sz="2400" b="1" dirty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Minimizing the total estimated solution cost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evaluates nodes by combining g(n), the cost to reach the node, and h(n), the cost to get from the node to the goal: f(n) = g(n) + h(n) 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g(n) gives the path cost from the start node to node n, and h(n) is the estimated cost of the cheapest path from n to the goal, we have f (n) = estimated cost of the cheapest solution through n 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we are trying to find the cheapest solution, a reasonable thing to try first is the node with the lowest value of g(n) +  h(n).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39FE5-DAC2-4C4C-94EA-AEE70C257919}"/>
              </a:ext>
            </a:extLst>
          </p:cNvPr>
          <p:cNvSpPr txBox="1"/>
          <p:nvPr/>
        </p:nvSpPr>
        <p:spPr>
          <a:xfrm>
            <a:off x="3206886" y="476656"/>
            <a:ext cx="59046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Times"/>
                <a:cs typeface="Times"/>
              </a:rPr>
              <a:t>Why A* Algorithm ?</a:t>
            </a:r>
            <a:endParaRPr lang="en-GB" sz="2800" dirty="0">
              <a:latin typeface="Times"/>
              <a:cs typeface="Time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E7E581-9B88-4855-B012-CD2DA54B5CC2}"/>
              </a:ext>
            </a:extLst>
          </p:cNvPr>
          <p:cNvSpPr/>
          <p:nvPr/>
        </p:nvSpPr>
        <p:spPr>
          <a:xfrm>
            <a:off x="1874196" y="1266218"/>
            <a:ext cx="8638162" cy="94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D2CDEC0-C473-4C8E-865A-C5999CB55E6D}"/>
              </a:ext>
            </a:extLst>
          </p:cNvPr>
          <p:cNvSpPr/>
          <p:nvPr/>
        </p:nvSpPr>
        <p:spPr>
          <a:xfrm>
            <a:off x="2308698" y="2616740"/>
            <a:ext cx="7696200" cy="2948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2939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(1)</Template>
  <TotalTime>279</TotalTime>
  <Words>2460</Words>
  <Application>Microsoft Office PowerPoint</Application>
  <PresentationFormat>Widescreen</PresentationFormat>
  <Paragraphs>239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Gallery</vt:lpstr>
      <vt:lpstr> ARTIFICIAL INTELLIGENCE &amp; MACHINE LEARNING</vt:lpstr>
      <vt:lpstr>Informed Search Algorithms</vt:lpstr>
      <vt:lpstr>Greedy Search - Best First Search</vt:lpstr>
      <vt:lpstr>Example </vt:lpstr>
      <vt:lpstr>PowerPoint Presentation</vt:lpstr>
      <vt:lpstr>Greedy search</vt:lpstr>
      <vt:lpstr>PowerPoint Presentation</vt:lpstr>
      <vt:lpstr>PowerPoint Presentation</vt:lpstr>
      <vt:lpstr>PowerPoint Presentation</vt:lpstr>
      <vt:lpstr>A* Algorithm Example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about A*</vt:lpstr>
      <vt:lpstr>Solving n Queen problem using A* Search</vt:lpstr>
      <vt:lpstr>Thank you</vt:lpstr>
      <vt:lpstr>Self assessment questions</vt:lpstr>
      <vt:lpstr>Terminal questions</vt:lpstr>
      <vt:lpstr>Reference books and web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IMRAN RASHEED</dc:creator>
  <cp:lastModifiedBy>KIRAN</cp:lastModifiedBy>
  <cp:revision>60</cp:revision>
  <dcterms:created xsi:type="dcterms:W3CDTF">2023-06-21T10:47:53Z</dcterms:created>
  <dcterms:modified xsi:type="dcterms:W3CDTF">2024-07-27T09:42:57Z</dcterms:modified>
</cp:coreProperties>
</file>