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47" r:id="rId2"/>
    <p:sldId id="370" r:id="rId3"/>
    <p:sldId id="371" r:id="rId4"/>
    <p:sldId id="372" r:id="rId5"/>
    <p:sldId id="373" r:id="rId6"/>
    <p:sldId id="374" r:id="rId7"/>
    <p:sldId id="376" r:id="rId8"/>
    <p:sldId id="377" r:id="rId9"/>
    <p:sldId id="378" r:id="rId10"/>
    <p:sldId id="379" r:id="rId11"/>
    <p:sldId id="380" r:id="rId12"/>
    <p:sldId id="381" r:id="rId13"/>
    <p:sldId id="282" r:id="rId14"/>
    <p:sldId id="285" r:id="rId15"/>
    <p:sldId id="284" r:id="rId16"/>
    <p:sldId id="286" r:id="rId17"/>
    <p:sldId id="287" r:id="rId18"/>
    <p:sldId id="349" r:id="rId19"/>
    <p:sldId id="350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8" r:id="rId30"/>
    <p:sldId id="394" r:id="rId31"/>
    <p:sldId id="395" r:id="rId32"/>
    <p:sldId id="396" r:id="rId33"/>
    <p:sldId id="397" r:id="rId34"/>
    <p:sldId id="399" r:id="rId35"/>
    <p:sldId id="4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AEBE4-D174-0A1E-B620-670BD20CDEAD}" v="10" dt="2024-06-05T04:34:2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araneni Purna Prakash" userId="S::kpurnaprakash@kluniversity.in::1b7d7ef0-f9be-42f7-bb21-dcfb111818f5" providerId="AD" clId="Web-{772AEBE4-D174-0A1E-B620-670BD20CDEAD}"/>
    <pc:docChg chg="modSld">
      <pc:chgData name="Kasaraneni Purna Prakash" userId="S::kpurnaprakash@kluniversity.in::1b7d7ef0-f9be-42f7-bb21-dcfb111818f5" providerId="AD" clId="Web-{772AEBE4-D174-0A1E-B620-670BD20CDEAD}" dt="2024-06-05T04:34:18.359" v="4" actId="20577"/>
      <pc:docMkLst>
        <pc:docMk/>
      </pc:docMkLst>
      <pc:sldChg chg="modSp">
        <pc:chgData name="Kasaraneni Purna Prakash" userId="S::kpurnaprakash@kluniversity.in::1b7d7ef0-f9be-42f7-bb21-dcfb111818f5" providerId="AD" clId="Web-{772AEBE4-D174-0A1E-B620-670BD20CDEAD}" dt="2024-06-05T04:34:18.359" v="4" actId="20577"/>
        <pc:sldMkLst>
          <pc:docMk/>
          <pc:sldMk cId="2070802244" sldId="392"/>
        </pc:sldMkLst>
        <pc:spChg chg="mod">
          <ac:chgData name="Kasaraneni Purna Prakash" userId="S::kpurnaprakash@kluniversity.in::1b7d7ef0-f9be-42f7-bb21-dcfb111818f5" providerId="AD" clId="Web-{772AEBE4-D174-0A1E-B620-670BD20CDEAD}" dt="2024-06-05T04:34:18.359" v="4" actId="20577"/>
          <ac:spMkLst>
            <pc:docMk/>
            <pc:sldMk cId="2070802244" sldId="392"/>
            <ac:spMk id="5" creationId="{51B34A73-64EB-29B8-E692-56A8A76E92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15CB-C564-4B83-95AD-420113FCEB44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36EC-B7B7-4F4D-B43B-651E1D28D867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503F-C6B6-4CE3-96C1-2639208367DE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F5BA-AAE5-4ECE-952B-10A03427FCDD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7118-D881-49EC-8FD0-F391D79740D3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AC-CC72-4B4D-8A7A-8E0FE4DCA7C1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F83-D8BC-4247-94BF-989CB996079F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0E5A-53AF-4E4B-BF3D-17E8AA7C0698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1EC-D90E-4AD7-BB6E-1B42AEDD3194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6CF3-DD79-4ABC-B77E-46CD34A63794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43172E-AA04-4164-8686-890AAFBF8FB2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4B9C-B2EA-4581-9EEE-D5E28997CABD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5285" y="6576463"/>
            <a:ext cx="1295400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r>
              <a:rPr sz="900" dirty="0">
                <a:latin typeface="Palatino Linotype"/>
                <a:cs typeface="Palatino Linotype"/>
              </a:rPr>
              <a:t>A.</a:t>
            </a:r>
            <a:r>
              <a:rPr sz="900" spc="-5" dirty="0">
                <a:latin typeface="Palatino Linotype"/>
                <a:cs typeface="Palatino Linotype"/>
              </a:rPr>
              <a:t> Senthil,</a:t>
            </a:r>
            <a:r>
              <a:rPr sz="900" dirty="0">
                <a:latin typeface="Palatino Linotype"/>
                <a:cs typeface="Palatino Linotype"/>
              </a:rPr>
              <a:t> Asst</a:t>
            </a:r>
            <a:r>
              <a:rPr sz="900" spc="-10" dirty="0">
                <a:latin typeface="Palatino Linotype"/>
                <a:cs typeface="Palatino Linotype"/>
              </a:rPr>
              <a:t> Prof</a:t>
            </a:r>
            <a:r>
              <a:rPr sz="900" dirty="0">
                <a:latin typeface="Palatino Linotype"/>
                <a:cs typeface="Palatino Linotype"/>
              </a:rPr>
              <a:t> </a:t>
            </a:r>
            <a:r>
              <a:rPr sz="900" spc="-5" dirty="0">
                <a:latin typeface="Palatino Linotype"/>
                <a:cs typeface="Palatino Linotype"/>
              </a:rPr>
              <a:t>/CSE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0200" y="6553200"/>
            <a:ext cx="1447800" cy="222250"/>
          </a:xfrm>
          <a:custGeom>
            <a:avLst/>
            <a:gdLst/>
            <a:ahLst/>
            <a:cxnLst/>
            <a:rect l="l" t="t" r="r" b="b"/>
            <a:pathLst>
              <a:path w="1447800" h="222250">
                <a:moveTo>
                  <a:pt x="1447800" y="0"/>
                </a:moveTo>
                <a:lnTo>
                  <a:pt x="0" y="0"/>
                </a:lnTo>
                <a:lnTo>
                  <a:pt x="0" y="222249"/>
                </a:lnTo>
                <a:lnTo>
                  <a:pt x="1447800" y="222249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136525"/>
            <a:ext cx="1066800" cy="533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702256" y="1370103"/>
            <a:ext cx="7397087" cy="2058897"/>
          </a:xfrm>
          <a:prstGeom prst="rect">
            <a:avLst/>
          </a:prstGeom>
        </p:spPr>
        <p:txBody>
          <a:bodyPr vert="horz" wrap="square" lIns="0" tIns="88265" rIns="0" bIns="0" rtlCol="0" anchor="b">
            <a:spAutoFit/>
          </a:bodyPr>
          <a:lstStyle/>
          <a:p>
            <a:pPr marL="786130" algn="ctr">
              <a:lnSpc>
                <a:spcPct val="100000"/>
              </a:lnSpc>
              <a:spcBef>
                <a:spcPts val="695"/>
              </a:spcBef>
            </a:pPr>
            <a:r>
              <a:rPr lang="en-US" sz="4400" dirty="0"/>
              <a:t>ARTIFICIAL INTELLIGENCE &amp; MACHINE LEARNING</a:t>
            </a:r>
            <a:br>
              <a:rPr lang="en-US" sz="4400" dirty="0"/>
            </a:br>
            <a:r>
              <a:rPr lang="en-US" sz="4000" dirty="0"/>
              <a:t>23AD2001O</a:t>
            </a:r>
            <a:endParaRPr lang="en-US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4038600" y="3962401"/>
            <a:ext cx="4724400" cy="88960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32080" marR="5080" indent="-120014" algn="ctr">
              <a:lnSpc>
                <a:spcPct val="101400"/>
              </a:lnSpc>
              <a:spcBef>
                <a:spcPts val="50"/>
              </a:spcBef>
            </a:pPr>
            <a:r>
              <a:rPr lang="en-US" sz="28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Search Algorithms</a:t>
            </a:r>
          </a:p>
          <a:p>
            <a:pPr marL="132080" marR="5080" indent="-120014" algn="ctr">
              <a:lnSpc>
                <a:spcPct val="101400"/>
              </a:lnSpc>
              <a:spcBef>
                <a:spcPts val="50"/>
              </a:spcBef>
            </a:pPr>
            <a:r>
              <a:rPr sz="2800" b="1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Calibri"/>
                <a:cs typeface="Calibri"/>
              </a:rPr>
              <a:t>Session—</a:t>
            </a:r>
            <a:r>
              <a:rPr lang="en-IN" sz="2800" b="1" spc="-5" dirty="0">
                <a:solidFill>
                  <a:srgbClr val="660066"/>
                </a:solidFill>
                <a:latin typeface="Calibri"/>
                <a:cs typeface="Calibri"/>
              </a:rPr>
              <a:t>2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1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58" y="1154716"/>
            <a:ext cx="9603275" cy="5378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Arial Black" panose="020B0A04020102020204" pitchFamily="34" charset="0"/>
              </a:rPr>
              <a:t>Search Strategies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25E7-10CE-A5A5-E0D6-8CBBDDB2D8B0}"/>
              </a:ext>
            </a:extLst>
          </p:cNvPr>
          <p:cNvSpPr txBox="1"/>
          <p:nvPr/>
        </p:nvSpPr>
        <p:spPr>
          <a:xfrm>
            <a:off x="1373758" y="1853754"/>
            <a:ext cx="10464803" cy="3031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Adversarial search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Alpha-Beta Pruning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MIN-MAX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Iterative Deepening (BFS+DFS)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 (MCTS)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A986-7E3F-4EFF-AF24-87D54D54D9E6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0"/>
    </mc:Choice>
    <mc:Fallback xmlns="">
      <p:transition spd="slow" advTm="316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Arial Black" panose="020B0A04020102020204" pitchFamily="34" charset="0"/>
              </a:rPr>
              <a:t>Search Strategies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25E7-10CE-A5A5-E0D6-8CBBDDB2D8B0}"/>
              </a:ext>
            </a:extLst>
          </p:cNvPr>
          <p:cNvSpPr txBox="1"/>
          <p:nvPr/>
        </p:nvSpPr>
        <p:spPr>
          <a:xfrm>
            <a:off x="1451579" y="1957259"/>
            <a:ext cx="10386982" cy="410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Constrained Satisfaction search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 lvl="2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 Tracking search</a:t>
            </a:r>
          </a:p>
          <a:p>
            <a:pPr marL="1371600" marR="0" lvl="2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Forword Checking search</a:t>
            </a:r>
          </a:p>
          <a:p>
            <a:pPr marL="1371600" marR="0" lvl="2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Constraint propagation search</a:t>
            </a:r>
          </a:p>
          <a:p>
            <a:pPr marL="1371600" marR="0" lvl="2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Heuristic search (Rule Based Search)</a:t>
            </a:r>
          </a:p>
          <a:p>
            <a:pPr marL="1371600" marR="0" lvl="2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Local Search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837B-7AA6-49AE-A787-753840DA5827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45"/>
    </mc:Choice>
    <mc:Fallback xmlns="">
      <p:transition spd="slow" advTm="593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7434-6159-6F2A-7E6E-F6113F50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6230"/>
            <a:ext cx="9603275" cy="647524"/>
          </a:xfrm>
        </p:spPr>
        <p:txBody>
          <a:bodyPr/>
          <a:lstStyle/>
          <a:p>
            <a:r>
              <a:rPr lang="en-IN" b="1" cap="none" dirty="0"/>
              <a:t>Introduction to Un-informed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500B-E886-F621-662C-D48F5947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934743"/>
            <a:ext cx="10572750" cy="42754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session we discuss  several search strategies or methods that are classified into category “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also called “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search methods”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strategies have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information about states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what is provided in the problem definition.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they can do is generate successors and distinguish a goal state from a non-goal state.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search strategies are distinguished by the order in which nodes are expanded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2DB9-B793-4A64-A32F-757768D99D92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5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64992"/>
            <a:ext cx="9603275" cy="489260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SEARCHING FOR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374C-4D2D-9F29-FA7E-6E07DB8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002677"/>
            <a:ext cx="10572750" cy="41114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is an action sequence, so search algorithms work by considering various action sequences. This can be implemented using search tree.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Tree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action sequences starting at the initial state form a search tree with the initial state at the root; the branches are actions, and the nodes correspond to states in the state space of the problem.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9A6A-E0B0-453C-8A1E-32301F1E4AB4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57"/>
    </mc:Choice>
    <mc:Fallback xmlns="">
      <p:transition spd="slow" advTm="2885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217" y="1232537"/>
            <a:ext cx="9603275" cy="528170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SEARCHING FOR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A9A1A-CDB1-2DA3-4762-E2FA6FAF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0" y="1941721"/>
            <a:ext cx="11614826" cy="399215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CE32-CEB9-4528-A9D2-E3E66D83C055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66"/>
    </mc:Choice>
    <mc:Fallback xmlns="">
      <p:transition spd="slow" advTm="1000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latin typeface="Arial Black" panose="020B0A04020102020204" pitchFamily="34" charset="0"/>
              </a:rPr>
              <a:t>Representing  Nodes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0D5A7A-6378-3549-E89E-F2F5046C9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34354"/>
              </p:ext>
            </p:extLst>
          </p:nvPr>
        </p:nvGraphicFramePr>
        <p:xfrm>
          <a:off x="1451578" y="1959429"/>
          <a:ext cx="10500935" cy="354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750">
                  <a:extLst>
                    <a:ext uri="{9D8B030D-6E8A-4147-A177-3AD203B41FA5}">
                      <a16:colId xmlns:a16="http://schemas.microsoft.com/office/drawing/2014/main" val="2468677467"/>
                    </a:ext>
                  </a:extLst>
                </a:gridCol>
                <a:gridCol w="9052185">
                  <a:extLst>
                    <a:ext uri="{9D8B030D-6E8A-4147-A177-3AD203B41FA5}">
                      <a16:colId xmlns:a16="http://schemas.microsoft.com/office/drawing/2014/main" val="1113781153"/>
                    </a:ext>
                  </a:extLst>
                </a:gridCol>
              </a:tblGrid>
              <a:tr h="446314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82500"/>
                  </a:ext>
                </a:extLst>
              </a:tr>
              <a:tr h="540381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State belong to a state space and a node belong to a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53293"/>
                  </a:ext>
                </a:extLst>
              </a:tr>
              <a:tr h="540381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a NODE that generates the Child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36902"/>
                  </a:ext>
                </a:extLst>
              </a:tr>
              <a:tr h="540381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action executed while in PARENT NODE to generate the CHILD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89168"/>
                  </a:ext>
                </a:extLst>
              </a:tr>
              <a:tr h="932713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PATH-COST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cost, traditionally denoted by </a:t>
                      </a:r>
                      <a:r>
                        <a:rPr lang="en-IN" sz="22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2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of the path from the             initial state to the node, as indicated by the parent pointers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07668"/>
                  </a:ext>
                </a:extLst>
              </a:tr>
              <a:tr h="540381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steps along the path from the initial state</a:t>
                      </a:r>
                      <a:endParaRPr lang="en-IN" sz="2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2764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3F2-6346-4ED5-9728-43C4C1529CD3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5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28"/>
    </mc:Choice>
    <mc:Fallback xmlns="">
      <p:transition spd="slow" advTm="8202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3" y="1300630"/>
            <a:ext cx="11809377" cy="489260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en-US" sz="3200" dirty="0">
                <a:latin typeface="Arial Black" panose="020B0A04020102020204" pitchFamily="34" charset="0"/>
              </a:rPr>
              <a:t>Distinction between node and state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374C-4D2D-9F29-FA7E-6E07DB8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184" y="2016965"/>
            <a:ext cx="10577015" cy="34402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is a Bookkeeping data structure used to represent a search tree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corresponds to a  configuration of the world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on the paths but not the state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can be reached through two different nodes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05E0-97F5-418C-B1D0-51CAB207EB5E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22"/>
    </mc:Choice>
    <mc:Fallback xmlns="">
      <p:transition spd="slow" advTm="8922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1232537"/>
            <a:ext cx="11887198" cy="5476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>
                <a:latin typeface="Arial Black" panose="020B0A04020102020204" pitchFamily="34" charset="0"/>
              </a:rPr>
              <a:t>Distinction between node and state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374C-4D2D-9F29-FA7E-6E07DB8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016966"/>
            <a:ext cx="10836322" cy="11639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the data structures from which the search tree is constructed. Each has a parent, a state, and various bookkeeping fields_  Arrows point from child to parent. </a:t>
            </a:r>
          </a:p>
          <a:p>
            <a:pPr marL="0" indent="0" algn="just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038DE9-BA35-DD83-55AE-7D88E5E0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6340" y="3097160"/>
            <a:ext cx="7462536" cy="302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4A65-5B58-4713-B3F5-E75845C707C5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1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89"/>
    </mc:Choice>
    <mc:Fallback xmlns="">
      <p:transition spd="slow" advTm="6758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2567" y="2067068"/>
            <a:ext cx="10388338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 is a class of general-purpose search algorithms which operates in brute force-way.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 algorithms do not have additional information about state or search space other than how to traverse the tree, so it is also called blind search.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8987" y="635650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27AF5-6F6F-6A0C-CA10-A60B1EA09FCC}"/>
              </a:ext>
            </a:extLst>
          </p:cNvPr>
          <p:cNvSpPr txBox="1"/>
          <p:nvPr/>
        </p:nvSpPr>
        <p:spPr>
          <a:xfrm>
            <a:off x="2166582" y="1091880"/>
            <a:ext cx="7782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Uninformed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20019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Breadth-first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9CD0A-ECFA-0CDC-24B9-273C8E636C92}"/>
              </a:ext>
            </a:extLst>
          </p:cNvPr>
          <p:cNvSpPr txBox="1"/>
          <p:nvPr/>
        </p:nvSpPr>
        <p:spPr>
          <a:xfrm>
            <a:off x="1269242" y="2165159"/>
            <a:ext cx="10795380" cy="405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Breadth-first search is the most common search strategy for traversing a tree or graph. This algorithm searches breadthwise in a tree or graph, so it is called breadth-first search.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BFS algorithm </a:t>
            </a:r>
            <a:r>
              <a:rPr lang="en-IN" sz="23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starts</a:t>
            </a:r>
            <a:r>
              <a:rPr lang="en-IN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searching from the root node of the tree and </a:t>
            </a:r>
            <a:r>
              <a:rPr lang="en-IN" sz="23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expands all successor node at the current level</a:t>
            </a:r>
            <a:r>
              <a:rPr lang="en-IN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before moving to nodes of next level.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breadth-first search algorithm is an example of a general-graph search algorithm.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Breadth-first search implemented using FIFO queue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10896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19231"/>
            <a:ext cx="9603275" cy="460077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Essence of search</a:t>
            </a:r>
            <a:endParaRPr lang="en-US" sz="3200" b="1" dirty="0">
              <a:solidFill>
                <a:srgbClr val="FF0000"/>
              </a:solidFill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374C-4D2D-9F29-FA7E-6E07DB8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40" y="2016966"/>
            <a:ext cx="11218460" cy="403651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essence of search in artificial intelligence (AI) revolves around systematically exploring a problem space to find a solution.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finite number of states in a route-finding problem (20) – One for each city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an infinite number of paths in the state space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loops in the paths which need to be avoided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node is a search path, which means there are an infinite number of nodes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317-5E11-42B5-A226-7F0D8571D1AF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10"/>
    </mc:Choice>
    <mc:Fallback xmlns="">
      <p:transition spd="slow" advTm="6481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Breadth-first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55755-9413-C8AF-C84E-240B9E0C0C03}"/>
              </a:ext>
            </a:extLst>
          </p:cNvPr>
          <p:cNvSpPr txBox="1"/>
          <p:nvPr/>
        </p:nvSpPr>
        <p:spPr>
          <a:xfrm>
            <a:off x="1417718" y="2002769"/>
            <a:ext cx="10167582" cy="4094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will provide a solution if any solution exists.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than one solutions for a given problem, then BFS will provide the minimal solution which requires the least number of steps.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lots of memory since each level of the tree must be saved into memory to expand the next level.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needs lots of time if the solution is far away from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2203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Breadth-first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050"/>
          <a:stretch/>
        </p:blipFill>
        <p:spPr>
          <a:xfrm>
            <a:off x="2819401" y="2197292"/>
            <a:ext cx="6629399" cy="35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Breadth-first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55755-9413-C8AF-C84E-240B9E0C0C03}"/>
              </a:ext>
            </a:extLst>
          </p:cNvPr>
          <p:cNvSpPr txBox="1"/>
          <p:nvPr/>
        </p:nvSpPr>
        <p:spPr>
          <a:xfrm>
            <a:off x="1417718" y="2002769"/>
            <a:ext cx="10774282" cy="430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Complexity: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Complexity of BFS algorithm can be obtained by the number of nodes traversed in BFS until the shallowest Node. Where the d= depth of shallowest solution and b is a node at every state.    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(b) = 1+b</a:t>
            </a:r>
            <a:r>
              <a:rPr lang="en-IN" sz="2200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+b</a:t>
            </a:r>
            <a:r>
              <a:rPr lang="en-IN" sz="2200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+.......+ b</a:t>
            </a:r>
            <a:r>
              <a:rPr lang="en-IN" sz="2200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O (b</a:t>
            </a:r>
            <a:r>
              <a:rPr lang="en-IN" sz="2200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Complexity: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 of BFS algorithm is given by the Memory size of frontier which is O(b</a:t>
            </a:r>
            <a:r>
              <a:rPr lang="en-IN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Completeness: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BFS is complete, which means if the shallowest goal node is at some finite depth, then BFS will find a solution.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Optimality: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BFS is optimal if path cost is a non-decreasing function of the depth of the node.</a:t>
            </a:r>
          </a:p>
        </p:txBody>
      </p:sp>
    </p:spTree>
    <p:extLst>
      <p:ext uri="{BB962C8B-B14F-4D97-AF65-F5344CB8AC3E}">
        <p14:creationId xmlns:p14="http://schemas.microsoft.com/office/powerpoint/2010/main" val="14617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Depth-first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55755-9413-C8AF-C84E-240B9E0C0C03}"/>
              </a:ext>
            </a:extLst>
          </p:cNvPr>
          <p:cNvSpPr txBox="1"/>
          <p:nvPr/>
        </p:nvSpPr>
        <p:spPr>
          <a:xfrm>
            <a:off x="1417718" y="2002769"/>
            <a:ext cx="10774282" cy="446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Depth-first search is a recursive algorithm for traversing a tree or graph data structure.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called the depth-first search because it 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starts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node and 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follows each path to its greatest depth node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before moving to the next path.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DFS uses a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structure for its implementation.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the DFS algorithm is similar to the BFS algorithm.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Backtracking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an algorithm technique for finding all possible solutions using recursion.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Depth-first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55755-9413-C8AF-C84E-240B9E0C0C03}"/>
              </a:ext>
            </a:extLst>
          </p:cNvPr>
          <p:cNvSpPr txBox="1"/>
          <p:nvPr/>
        </p:nvSpPr>
        <p:spPr>
          <a:xfrm>
            <a:off x="1417718" y="2002769"/>
            <a:ext cx="1077428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requires very less memory as it only needs to store a stack of the nodes on the path from root node to the current node.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less time to reach to the goal node than BFS algorithm (if it traverses in the right path).</a:t>
            </a:r>
          </a:p>
          <a:p>
            <a:pPr lvl="0"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the possibility that many states keep re-occurring, and there is no guarantee of finding the solution.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algorithm goes for deep down searching and sometime it may go to the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39469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Depth-first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6" descr="Uninformed Search Algorithm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6" b="9674"/>
          <a:stretch/>
        </p:blipFill>
        <p:spPr bwMode="auto">
          <a:xfrm>
            <a:off x="2743200" y="2060812"/>
            <a:ext cx="7010400" cy="3794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5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Depth-first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34A73-64EB-29B8-E692-56A8A76E926C}"/>
              </a:ext>
            </a:extLst>
          </p:cNvPr>
          <p:cNvSpPr txBox="1"/>
          <p:nvPr/>
        </p:nvSpPr>
        <p:spPr>
          <a:xfrm>
            <a:off x="1371600" y="1875682"/>
            <a:ext cx="10587038" cy="4509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DFS search algorithm is complete within finite state space as it will expand every node within a limited search tree.</a:t>
            </a:r>
          </a:p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DFS will be equivalent to the node traversed by the algorithm. It is given by: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 1+ n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+.........+ n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=O(n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m= maximum depth of any node and this can be much larger than d (Shallowest solution depth)</a:t>
            </a:r>
          </a:p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algorithm needs to store only single path from the root node, hence space complexity of DFS is equivalent to the size of the fringe set, which is 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O(b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DFS search algorithm is non-optimal, as it may generate a large number of steps or high cost to reach to the goal node.</a:t>
            </a:r>
          </a:p>
        </p:txBody>
      </p:sp>
    </p:spTree>
    <p:extLst>
      <p:ext uri="{BB962C8B-B14F-4D97-AF65-F5344CB8AC3E}">
        <p14:creationId xmlns:p14="http://schemas.microsoft.com/office/powerpoint/2010/main" val="4249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Iterative Deepening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34A73-64EB-29B8-E692-56A8A76E926C}"/>
              </a:ext>
            </a:extLst>
          </p:cNvPr>
          <p:cNvSpPr txBox="1"/>
          <p:nvPr/>
        </p:nvSpPr>
        <p:spPr>
          <a:xfrm>
            <a:off x="1081825" y="1832752"/>
            <a:ext cx="10587038" cy="44575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Iterativ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e deepening repeatedly calls a depth-bounded searcher, a depth-first searcher that takes in an integer depth bound and never explores paths with more arcs than this depth bound.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sz="240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Iterative deepening first does a depth-first search to depth 1 by building paths of length 1 in a depth-first manner. If that does not find a solution, it can build paths to depth 2, then depth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3, and so on until a solution is found.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When a search with depth bound </a:t>
            </a:r>
            <a:r>
              <a:rPr lang="en-US" sz="2400" dirty="0">
                <a:latin typeface="Times New Roman"/>
                <a:cs typeface="Times New Roman"/>
              </a:rPr>
              <a:t>𝑛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 fails to find a solution, it can throw away all of the previous computation and start again with a bound of </a:t>
            </a:r>
            <a:r>
              <a:rPr lang="en-US" sz="2400" dirty="0">
                <a:latin typeface="Times New Roman"/>
                <a:cs typeface="Times New Roman"/>
              </a:rPr>
              <a:t>𝑛+1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802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Iterative Deepening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34A73-64EB-29B8-E692-56A8A76E926C}"/>
              </a:ext>
            </a:extLst>
          </p:cNvPr>
          <p:cNvSpPr txBox="1"/>
          <p:nvPr/>
        </p:nvSpPr>
        <p:spPr>
          <a:xfrm>
            <a:off x="1371600" y="1875682"/>
            <a:ext cx="10587038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Eventually, it will find a solution if one exists, and, as it is enumerating paths in order of the number of arcs, a path with the fewest arcs will always be found first.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Uninformed Search Algorithm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5" r="7515" b="9125"/>
          <a:stretch/>
        </p:blipFill>
        <p:spPr bwMode="auto">
          <a:xfrm>
            <a:off x="4530090" y="3143240"/>
            <a:ext cx="5919788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36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Iterative Deepening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34A73-64EB-29B8-E692-56A8A76E926C}"/>
              </a:ext>
            </a:extLst>
          </p:cNvPr>
          <p:cNvSpPr txBox="1"/>
          <p:nvPr/>
        </p:nvSpPr>
        <p:spPr>
          <a:xfrm>
            <a:off x="1371600" y="1875682"/>
            <a:ext cx="10587038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IDS is complete, meaning it will find a solution if one exists.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IDS is optimal if all actions have the same cost.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b^d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where b is the branching factor and d is the depth of the shallowest solution.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O(bd), which is more space-efficient than BFS.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dirty="0">
                <a:latin typeface="Arial Black" panose="020B0A04020102020204" pitchFamily="34" charset="0"/>
              </a:rPr>
              <a:t>Process for searching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C504FD-1B1F-0E20-4622-69021CCD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27" y="1853753"/>
            <a:ext cx="6905767" cy="419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DC4A-9D38-4945-8C48-BEE79883F307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39"/>
    </mc:Choice>
    <mc:Fallback xmlns="">
      <p:transition spd="slow" advTm="2773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Iterative Deepening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30</a:t>
            </a:fld>
            <a:endParaRPr lang="en-IN"/>
          </a:p>
        </p:txBody>
      </p:sp>
      <p:pic>
        <p:nvPicPr>
          <p:cNvPr id="7" name="Picture 6" descr="Uninformed Search Algorithm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5" r="7515" b="9125"/>
          <a:stretch/>
        </p:blipFill>
        <p:spPr bwMode="auto">
          <a:xfrm>
            <a:off x="1160054" y="2194872"/>
            <a:ext cx="5919788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24FCC-F120-DF3E-2BC5-16BA15794F5E}"/>
              </a:ext>
            </a:extLst>
          </p:cNvPr>
          <p:cNvSpPr txBox="1"/>
          <p:nvPr/>
        </p:nvSpPr>
        <p:spPr>
          <a:xfrm>
            <a:off x="7525941" y="2482902"/>
            <a:ext cx="4666059" cy="270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1'st Iteration-----&gt;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2'nd Iteration----&gt; A, B, C</a:t>
            </a:r>
            <a:b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3'rd Iteration------&gt;A, B, D, E, C, F, G</a:t>
            </a:r>
            <a:b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4'th Iteration------&gt;A, B, D, H, I, E, C, F, K, G</a:t>
            </a:r>
            <a:b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fourth iteration, the algorithm will find the goal node.</a:t>
            </a:r>
          </a:p>
        </p:txBody>
      </p:sp>
    </p:spTree>
    <p:extLst>
      <p:ext uri="{BB962C8B-B14F-4D97-AF65-F5344CB8AC3E}">
        <p14:creationId xmlns:p14="http://schemas.microsoft.com/office/powerpoint/2010/main" val="3617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east-cost search or Uniform-cost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24FCC-F120-DF3E-2BC5-16BA15794F5E}"/>
              </a:ext>
            </a:extLst>
          </p:cNvPr>
          <p:cNvSpPr txBox="1"/>
          <p:nvPr/>
        </p:nvSpPr>
        <p:spPr>
          <a:xfrm>
            <a:off x="1501255" y="2482902"/>
            <a:ext cx="9990160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is similar to breadth-first search, but instead of expanding a path with the fewest number of arcs, it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path with the lowest cost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is implemented by treating the frontier as a priority queue ordered by the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costs of the arcs are all greater than a positive constant, known as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bounded arc costs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branching factor is finite, the lowest-cost-first search is guaranteed to find an optimal solution – a solution with lowest path cost – if a solution exists.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east-cost search or Uniform-cost </a:t>
            </a: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32</a:t>
            </a:fld>
            <a:endParaRPr lang="en-IN"/>
          </a:p>
        </p:txBody>
      </p:sp>
      <p:pic>
        <p:nvPicPr>
          <p:cNvPr id="2" name="Picture 1" descr="Uninformed Search Algorithm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t="8071" r="7194"/>
          <a:stretch/>
        </p:blipFill>
        <p:spPr bwMode="auto">
          <a:xfrm>
            <a:off x="2711281" y="2194872"/>
            <a:ext cx="5745709" cy="3782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48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Bidirectional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B0AB-FE5F-7312-730E-397D39420DC8}"/>
              </a:ext>
            </a:extLst>
          </p:cNvPr>
          <p:cNvSpPr txBox="1"/>
          <p:nvPr/>
        </p:nvSpPr>
        <p:spPr>
          <a:xfrm>
            <a:off x="1405720" y="2065949"/>
            <a:ext cx="10044752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Search is an algorithm that simultaneously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searches forward from the initial state and backward from the goal state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two searches meet.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can significantly reduce the search time, as each search only needs to explore half the depth of the search space.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Bidirectional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60203-88F4-F564-7DAD-E2FBF7F43C56}"/>
              </a:ext>
            </a:extLst>
          </p:cNvPr>
          <p:cNvSpPr txBox="1"/>
          <p:nvPr/>
        </p:nvSpPr>
        <p:spPr>
          <a:xfrm>
            <a:off x="1501254" y="1772543"/>
            <a:ext cx="10126639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Bidirectional search is complete if both searches use an algorithm like BFS.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Bidirectional search is optimal if both searches use BFS and all step costs are equal.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O(b^(d/2)),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b is the branching factor and d is the depth of the 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is exponentially faster than O(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b^d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O(b^(d/2)), as it needs to store the nodes at the frontier of both searches. </a:t>
            </a:r>
          </a:p>
        </p:txBody>
      </p:sp>
    </p:spTree>
    <p:extLst>
      <p:ext uri="{BB962C8B-B14F-4D97-AF65-F5344CB8AC3E}">
        <p14:creationId xmlns:p14="http://schemas.microsoft.com/office/powerpoint/2010/main" val="35907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254" y="1189789"/>
            <a:ext cx="8611737" cy="100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rgbClr val="FF0000"/>
                </a:solidFill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Bidirectional Search</a:t>
            </a:r>
            <a:endParaRPr lang="en-IN" sz="2000" b="1" dirty="0">
              <a:solidFill>
                <a:srgbClr val="FF0000"/>
              </a:solidFill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35</a:t>
            </a:fld>
            <a:endParaRPr lang="en-IN"/>
          </a:p>
        </p:txBody>
      </p:sp>
      <p:pic>
        <p:nvPicPr>
          <p:cNvPr id="6" name="Picture 5" descr="Uninformed Search Algorithm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10122" r="7376" b="4719"/>
          <a:stretch/>
        </p:blipFill>
        <p:spPr bwMode="auto">
          <a:xfrm>
            <a:off x="2770496" y="2248249"/>
            <a:ext cx="6516379" cy="3781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6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6" y="1310358"/>
            <a:ext cx="9603275" cy="4308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Search Strategy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25E7-10CE-A5A5-E0D6-8CBBDDB2D8B0}"/>
              </a:ext>
            </a:extLst>
          </p:cNvPr>
          <p:cNvSpPr txBox="1"/>
          <p:nvPr/>
        </p:nvSpPr>
        <p:spPr>
          <a:xfrm>
            <a:off x="612651" y="2602257"/>
            <a:ext cx="10155677" cy="173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a state to expand is called search Strategy.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 systematically applying actions, evaluating states, and navigating through possible paths to find a solution</a:t>
            </a:r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2D-6F3B-4896-8CE2-6E131EE0CDBE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5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2"/>
    </mc:Choice>
    <mc:Fallback xmlns="">
      <p:transition spd="slow" advTm="185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67" y="1187355"/>
            <a:ext cx="9744502" cy="666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>
                <a:latin typeface="Arial Black" panose="020B0A04020102020204" pitchFamily="34" charset="0"/>
                <a:cs typeface="Times New Roman" pitchFamily="18" charset="0"/>
              </a:rPr>
              <a:t>Measuring problem-solving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25E7-10CE-A5A5-E0D6-8CBBDDB2D8B0}"/>
              </a:ext>
            </a:extLst>
          </p:cNvPr>
          <p:cNvSpPr txBox="1"/>
          <p:nvPr/>
        </p:nvSpPr>
        <p:spPr>
          <a:xfrm>
            <a:off x="1028131" y="1853754"/>
            <a:ext cx="10810430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 the algorithm guaranteed to find a solution when there is one? 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Optimality: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the strategy find the optimal solution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How long does it take to find a solution? 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How much memory is needed to perform the search?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9E9-4E53-4FD3-A0E5-C1AE8A37A081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13"/>
    </mc:Choice>
    <mc:Fallback xmlns="">
      <p:transition spd="slow" advTm="861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91" y="1155351"/>
            <a:ext cx="9771964" cy="6984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>
                <a:latin typeface="Arial Black" panose="020B0A04020102020204" pitchFamily="34" charset="0"/>
                <a:cs typeface="Times New Roman" pitchFamily="18" charset="0"/>
              </a:rPr>
              <a:t>Measuring problem-solving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25E7-10CE-A5A5-E0D6-8CBBDDB2D8B0}"/>
              </a:ext>
            </a:extLst>
          </p:cNvPr>
          <p:cNvSpPr txBox="1"/>
          <p:nvPr/>
        </p:nvSpPr>
        <p:spPr>
          <a:xfrm>
            <a:off x="955343" y="1853754"/>
            <a:ext cx="10883218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Path cost: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How much does it cost? 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Search space size: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How many states does it involve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Number of states explored: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extent of the search effort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Heuristic Evaluation: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heuristics? 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Search Path Length: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Number of steps or actions involved in generating the solution? 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Search Depth or Breadth: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breadth and depth of the search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422-15BE-4D25-B839-9076E51A93FF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50"/>
    </mc:Choice>
    <mc:Fallback xmlns="">
      <p:transition spd="slow" advTm="4265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307" y="1191003"/>
            <a:ext cx="9603275" cy="5476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Arial Black" panose="020B0A04020102020204" pitchFamily="34" charset="0"/>
              </a:rPr>
              <a:t>Search Strategies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25E7-10CE-A5A5-E0D6-8CBBDDB2D8B0}"/>
              </a:ext>
            </a:extLst>
          </p:cNvPr>
          <p:cNvSpPr txBox="1"/>
          <p:nvPr/>
        </p:nvSpPr>
        <p:spPr>
          <a:xfrm>
            <a:off x="1461307" y="1853754"/>
            <a:ext cx="10377254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 Strategies</a:t>
            </a:r>
          </a:p>
          <a:p>
            <a:pPr marL="914400" marR="0" lvl="1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pPr marL="914400" marR="0" lvl="1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pPr marL="914400" marR="0" lvl="1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Depth Limited Search</a:t>
            </a:r>
          </a:p>
          <a:p>
            <a:pPr marL="914400" marR="0" lvl="1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Iterative deepening Search </a:t>
            </a:r>
          </a:p>
          <a:p>
            <a:pPr marL="914400" marR="0" lvl="1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search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B9C-AB70-4A89-9E05-851ABA26DFDD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30"/>
    </mc:Choice>
    <mc:Fallback xmlns="">
      <p:transition spd="slow" advTm="1908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294" y="1144988"/>
            <a:ext cx="9603275" cy="5476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Arial Black" panose="020B0A04020102020204" pitchFamily="34" charset="0"/>
              </a:rPr>
              <a:t>Search Strategies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25E7-10CE-A5A5-E0D6-8CBBDDB2D8B0}"/>
              </a:ext>
            </a:extLst>
          </p:cNvPr>
          <p:cNvSpPr txBox="1"/>
          <p:nvPr/>
        </p:nvSpPr>
        <p:spPr>
          <a:xfrm>
            <a:off x="1378424" y="1853754"/>
            <a:ext cx="104601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Informed search Strategies (Heuristic Search Strategies)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Best First Search</a:t>
            </a:r>
          </a:p>
          <a:p>
            <a:pPr marL="914400" marR="0" lvl="1" indent="-4572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Greedy Best First Search </a:t>
            </a:r>
          </a:p>
          <a:p>
            <a:pPr marL="914400" marR="0" lvl="1" indent="-4572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Informed BFS</a:t>
            </a:r>
          </a:p>
          <a:p>
            <a:pPr marL="914400" marR="0" lvl="1" indent="-4572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A* Search</a:t>
            </a:r>
          </a:p>
          <a:p>
            <a:pPr marL="914400" marR="0" lvl="1" indent="-4572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Iterative Deepening A* Search</a:t>
            </a:r>
          </a:p>
          <a:p>
            <a:pPr marL="914400" marR="0" lvl="1" indent="-4572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Search (Local Search)</a:t>
            </a:r>
          </a:p>
          <a:p>
            <a:pPr marL="914400" marR="0" lvl="1" indent="-4572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Memory – Bounded heuristic search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6C1E-0A94-45FB-8FC8-6171562D6C37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5"/>
    </mc:Choice>
    <mc:Fallback xmlns="">
      <p:transition spd="slow" advTm="509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D49-72C0-1B82-1E85-AFF7E41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58" y="1154716"/>
            <a:ext cx="9603275" cy="5378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Arial Black" panose="020B0A04020102020204" pitchFamily="34" charset="0"/>
              </a:rPr>
              <a:t>Search Strategies</a:t>
            </a:r>
            <a:endParaRPr lang="en-US" sz="32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25E7-10CE-A5A5-E0D6-8CBBDDB2D8B0}"/>
              </a:ext>
            </a:extLst>
          </p:cNvPr>
          <p:cNvSpPr txBox="1"/>
          <p:nvPr/>
        </p:nvSpPr>
        <p:spPr>
          <a:xfrm>
            <a:off x="1473958" y="1853754"/>
            <a:ext cx="10364603" cy="410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Local search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Local Beam Search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Local Search in continuous 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6314-F748-470A-9FB3-E22A889B3843}" type="datetime1">
              <a:rPr lang="en-US" smtClean="0"/>
              <a:t>6/4/2024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5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20"/>
    </mc:Choice>
    <mc:Fallback xmlns="">
      <p:transition spd="slow" advTm="83520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3269</TotalTime>
  <Words>1987</Words>
  <Application>Microsoft Office PowerPoint</Application>
  <PresentationFormat>Widescreen</PresentationFormat>
  <Paragraphs>221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Gallery</vt:lpstr>
      <vt:lpstr>ARTIFICIAL INTELLIGENCE &amp; MACHINE LEARNING 23AD2001O</vt:lpstr>
      <vt:lpstr>Essence of search</vt:lpstr>
      <vt:lpstr>Process for searching</vt:lpstr>
      <vt:lpstr>Search Strategy</vt:lpstr>
      <vt:lpstr>Measuring problem-solving performance</vt:lpstr>
      <vt:lpstr>Measuring problem-solving performance</vt:lpstr>
      <vt:lpstr>Search Strategies</vt:lpstr>
      <vt:lpstr>Search Strategies</vt:lpstr>
      <vt:lpstr>Search Strategies</vt:lpstr>
      <vt:lpstr>Search Strategies</vt:lpstr>
      <vt:lpstr>Search Strategies</vt:lpstr>
      <vt:lpstr>Introduction to Un-informed Search</vt:lpstr>
      <vt:lpstr>SEARCHING FOR SOLUTIONS</vt:lpstr>
      <vt:lpstr>SEARCHING FOR SOLUTIONS</vt:lpstr>
      <vt:lpstr>Representing  Nodes</vt:lpstr>
      <vt:lpstr>Distinction between node and state</vt:lpstr>
      <vt:lpstr>Distinction between node and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Sastry Jammalamadaka</dc:creator>
  <cp:lastModifiedBy>G Venkata Ramana reddy</cp:lastModifiedBy>
  <cp:revision>56</cp:revision>
  <dcterms:created xsi:type="dcterms:W3CDTF">2023-05-04T12:59:08Z</dcterms:created>
  <dcterms:modified xsi:type="dcterms:W3CDTF">2024-06-05T04:34:23Z</dcterms:modified>
</cp:coreProperties>
</file>