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handoutMasterIdLst>
    <p:handoutMasterId r:id="rId31"/>
  </p:handoutMasterIdLst>
  <p:sldIdLst>
    <p:sldId id="307" r:id="rId2"/>
    <p:sldId id="308" r:id="rId3"/>
    <p:sldId id="309" r:id="rId4"/>
    <p:sldId id="310" r:id="rId5"/>
    <p:sldId id="311" r:id="rId6"/>
    <p:sldId id="312" r:id="rId7"/>
    <p:sldId id="313" r:id="rId8"/>
    <p:sldId id="258" r:id="rId9"/>
    <p:sldId id="259" r:id="rId10"/>
    <p:sldId id="260" r:id="rId11"/>
    <p:sldId id="263" r:id="rId12"/>
    <p:sldId id="264" r:id="rId13"/>
    <p:sldId id="265" r:id="rId14"/>
    <p:sldId id="266" r:id="rId15"/>
    <p:sldId id="267" r:id="rId16"/>
    <p:sldId id="268" r:id="rId17"/>
    <p:sldId id="269" r:id="rId18"/>
    <p:sldId id="300" r:id="rId19"/>
    <p:sldId id="301" r:id="rId20"/>
    <p:sldId id="270" r:id="rId21"/>
    <p:sldId id="314" r:id="rId22"/>
    <p:sldId id="315" r:id="rId23"/>
    <p:sldId id="316" r:id="rId24"/>
    <p:sldId id="317" r:id="rId25"/>
    <p:sldId id="277" r:id="rId26"/>
    <p:sldId id="283" r:id="rId27"/>
    <p:sldId id="278"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528E42-124C-46C8-9EBF-541EDDEF7B43}">
          <p14:sldIdLst>
            <p14:sldId id="307"/>
            <p14:sldId id="308"/>
            <p14:sldId id="309"/>
            <p14:sldId id="310"/>
            <p14:sldId id="311"/>
            <p14:sldId id="312"/>
            <p14:sldId id="313"/>
            <p14:sldId id="258"/>
            <p14:sldId id="259"/>
            <p14:sldId id="260"/>
            <p14:sldId id="263"/>
            <p14:sldId id="264"/>
            <p14:sldId id="265"/>
            <p14:sldId id="266"/>
            <p14:sldId id="267"/>
            <p14:sldId id="268"/>
            <p14:sldId id="269"/>
          </p14:sldIdLst>
        </p14:section>
        <p14:section name="Untitled Section" id="{73835AD6-D901-4033-B40A-B48B24DA2886}">
          <p14:sldIdLst>
            <p14:sldId id="300"/>
            <p14:sldId id="301"/>
            <p14:sldId id="270"/>
            <p14:sldId id="314"/>
            <p14:sldId id="315"/>
            <p14:sldId id="316"/>
            <p14:sldId id="317"/>
            <p14:sldId id="277"/>
            <p14:sldId id="283"/>
            <p14:sldId id="278"/>
            <p14:sldId id="27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91F947-CCD6-954E-D4DE-1B6CBE8CA9EF}" v="1" dt="2024-06-25T05:43:47.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P Rajarajeswari" userId="S::rajilikhitha@kluniversity.in::5b4f34a0-52db-477f-bda6-105584212942" providerId="AD" clId="Web-{A191F947-CCD6-954E-D4DE-1B6CBE8CA9EF}"/>
    <pc:docChg chg="modSld">
      <pc:chgData name="Dr.P Rajarajeswari" userId="S::rajilikhitha@kluniversity.in::5b4f34a0-52db-477f-bda6-105584212942" providerId="AD" clId="Web-{A191F947-CCD6-954E-D4DE-1B6CBE8CA9EF}" dt="2024-06-25T05:43:47.011" v="0"/>
      <pc:docMkLst>
        <pc:docMk/>
      </pc:docMkLst>
      <pc:sldChg chg="delSp">
        <pc:chgData name="Dr.P Rajarajeswari" userId="S::rajilikhitha@kluniversity.in::5b4f34a0-52db-477f-bda6-105584212942" providerId="AD" clId="Web-{A191F947-CCD6-954E-D4DE-1B6CBE8CA9EF}" dt="2024-06-25T05:43:47.011" v="0"/>
        <pc:sldMkLst>
          <pc:docMk/>
          <pc:sldMk cId="2503091" sldId="307"/>
        </pc:sldMkLst>
        <pc:picChg chg="del">
          <ac:chgData name="Dr.P Rajarajeswari" userId="S::rajilikhitha@kluniversity.in::5b4f34a0-52db-477f-bda6-105584212942" providerId="AD" clId="Web-{A191F947-CCD6-954E-D4DE-1B6CBE8CA9EF}" dt="2024-06-25T05:43:47.011" v="0"/>
          <ac:picMkLst>
            <pc:docMk/>
            <pc:sldMk cId="2503091" sldId="307"/>
            <ac:picMk id="4" creationId="{5E45DAF7-CD92-BF3D-33E3-475564F0BF23}"/>
          </ac:picMkLst>
        </pc:picChg>
      </pc:sldChg>
    </pc:docChg>
  </pc:docChgLst>
  <pc:docChgLst>
    <pc:chgData name="Dr.K.Swathi" userId="S::dr.kswathi@kluniversity.in::ccdd9174-e0cd-4815-b0c6-8062f28da832" providerId="AD" clId="Web-{91292BC2-ECA5-82D5-9CD8-0CFF92975D7B}"/>
    <pc:docChg chg="delSld modSld modSection">
      <pc:chgData name="Dr.K.Swathi" userId="S::dr.kswathi@kluniversity.in::ccdd9174-e0cd-4815-b0c6-8062f28da832" providerId="AD" clId="Web-{91292BC2-ECA5-82D5-9CD8-0CFF92975D7B}" dt="2024-06-08T09:01:23.079" v="7" actId="20577"/>
      <pc:docMkLst>
        <pc:docMk/>
      </pc:docMkLst>
      <pc:sldChg chg="del">
        <pc:chgData name="Dr.K.Swathi" userId="S::dr.kswathi@kluniversity.in::ccdd9174-e0cd-4815-b0c6-8062f28da832" providerId="AD" clId="Web-{91292BC2-ECA5-82D5-9CD8-0CFF92975D7B}" dt="2024-06-08T09:00:15.155" v="0"/>
        <pc:sldMkLst>
          <pc:docMk/>
          <pc:sldMk cId="2958304367" sldId="281"/>
        </pc:sldMkLst>
      </pc:sldChg>
      <pc:sldChg chg="modSp">
        <pc:chgData name="Dr.K.Swathi" userId="S::dr.kswathi@kluniversity.in::ccdd9174-e0cd-4815-b0c6-8062f28da832" providerId="AD" clId="Web-{91292BC2-ECA5-82D5-9CD8-0CFF92975D7B}" dt="2024-06-08T09:00:53.422" v="3" actId="14100"/>
        <pc:sldMkLst>
          <pc:docMk/>
          <pc:sldMk cId="2525672236" sldId="300"/>
        </pc:sldMkLst>
        <pc:spChg chg="mod">
          <ac:chgData name="Dr.K.Swathi" userId="S::dr.kswathi@kluniversity.in::ccdd9174-e0cd-4815-b0c6-8062f28da832" providerId="AD" clId="Web-{91292BC2-ECA5-82D5-9CD8-0CFF92975D7B}" dt="2024-06-08T09:00:53.422" v="3" actId="14100"/>
          <ac:spMkLst>
            <pc:docMk/>
            <pc:sldMk cId="2525672236" sldId="300"/>
            <ac:spMk id="5123" creationId="{00000000-0000-0000-0000-000000000000}"/>
          </ac:spMkLst>
        </pc:spChg>
      </pc:sldChg>
      <pc:sldChg chg="modSp">
        <pc:chgData name="Dr.K.Swathi" userId="S::dr.kswathi@kluniversity.in::ccdd9174-e0cd-4815-b0c6-8062f28da832" providerId="AD" clId="Web-{91292BC2-ECA5-82D5-9CD8-0CFF92975D7B}" dt="2024-06-08T09:01:02.594" v="4" actId="14100"/>
        <pc:sldMkLst>
          <pc:docMk/>
          <pc:sldMk cId="1672607331" sldId="301"/>
        </pc:sldMkLst>
        <pc:spChg chg="mod">
          <ac:chgData name="Dr.K.Swathi" userId="S::dr.kswathi@kluniversity.in::ccdd9174-e0cd-4815-b0c6-8062f28da832" providerId="AD" clId="Web-{91292BC2-ECA5-82D5-9CD8-0CFF92975D7B}" dt="2024-06-08T09:01:02.594" v="4" actId="14100"/>
          <ac:spMkLst>
            <pc:docMk/>
            <pc:sldMk cId="1672607331" sldId="301"/>
            <ac:spMk id="10243" creationId="{00000000-0000-0000-0000-000000000000}"/>
          </ac:spMkLst>
        </pc:spChg>
      </pc:sldChg>
      <pc:sldChg chg="modSp">
        <pc:chgData name="Dr.K.Swathi" userId="S::dr.kswathi@kluniversity.in::ccdd9174-e0cd-4815-b0c6-8062f28da832" providerId="AD" clId="Web-{91292BC2-ECA5-82D5-9CD8-0CFF92975D7B}" dt="2024-06-08T09:01:18.501" v="6" actId="20577"/>
        <pc:sldMkLst>
          <pc:docMk/>
          <pc:sldMk cId="1937376142" sldId="315"/>
        </pc:sldMkLst>
        <pc:spChg chg="mod">
          <ac:chgData name="Dr.K.Swathi" userId="S::dr.kswathi@kluniversity.in::ccdd9174-e0cd-4815-b0c6-8062f28da832" providerId="AD" clId="Web-{91292BC2-ECA5-82D5-9CD8-0CFF92975D7B}" dt="2024-06-08T09:01:18.501" v="6" actId="20577"/>
          <ac:spMkLst>
            <pc:docMk/>
            <pc:sldMk cId="1937376142" sldId="315"/>
            <ac:spMk id="3" creationId="{00000000-0000-0000-0000-000000000000}"/>
          </ac:spMkLst>
        </pc:spChg>
      </pc:sldChg>
      <pc:sldChg chg="modSp">
        <pc:chgData name="Dr.K.Swathi" userId="S::dr.kswathi@kluniversity.in::ccdd9174-e0cd-4815-b0c6-8062f28da832" providerId="AD" clId="Web-{91292BC2-ECA5-82D5-9CD8-0CFF92975D7B}" dt="2024-06-08T09:01:23.079" v="7" actId="20577"/>
        <pc:sldMkLst>
          <pc:docMk/>
          <pc:sldMk cId="3436730494" sldId="316"/>
        </pc:sldMkLst>
        <pc:spChg chg="mod">
          <ac:chgData name="Dr.K.Swathi" userId="S::dr.kswathi@kluniversity.in::ccdd9174-e0cd-4815-b0c6-8062f28da832" providerId="AD" clId="Web-{91292BC2-ECA5-82D5-9CD8-0CFF92975D7B}" dt="2024-06-08T09:01:23.079" v="7" actId="20577"/>
          <ac:spMkLst>
            <pc:docMk/>
            <pc:sldMk cId="3436730494" sldId="316"/>
            <ac:spMk id="3" creationId="{00000000-0000-0000-0000-000000000000}"/>
          </ac:spMkLst>
        </pc:spChg>
      </pc:sldChg>
    </pc:docChg>
  </pc:docChgLst>
  <pc:docChgLst>
    <pc:chgData name="Dr.K.Swathi" userId="S::dr.kswathi@kluniversity.in::ccdd9174-e0cd-4815-b0c6-8062f28da832" providerId="AD" clId="Web-{759DF80A-CE20-9A89-B03A-E97D025F3A3B}"/>
    <pc:docChg chg="modSld">
      <pc:chgData name="Dr.K.Swathi" userId="S::dr.kswathi@kluniversity.in::ccdd9174-e0cd-4815-b0c6-8062f28da832" providerId="AD" clId="Web-{759DF80A-CE20-9A89-B03A-E97D025F3A3B}" dt="2024-06-13T08:59:25.887" v="6" actId="14100"/>
      <pc:docMkLst>
        <pc:docMk/>
      </pc:docMkLst>
      <pc:sldChg chg="delSp modSp">
        <pc:chgData name="Dr.K.Swathi" userId="S::dr.kswathi@kluniversity.in::ccdd9174-e0cd-4815-b0c6-8062f28da832" providerId="AD" clId="Web-{759DF80A-CE20-9A89-B03A-E97D025F3A3B}" dt="2024-06-13T08:59:25.887" v="6" actId="14100"/>
        <pc:sldMkLst>
          <pc:docMk/>
          <pc:sldMk cId="2503091" sldId="307"/>
        </pc:sldMkLst>
        <pc:spChg chg="del">
          <ac:chgData name="Dr.K.Swathi" userId="S::dr.kswathi@kluniversity.in::ccdd9174-e0cd-4815-b0c6-8062f28da832" providerId="AD" clId="Web-{759DF80A-CE20-9A89-B03A-E97D025F3A3B}" dt="2024-06-13T08:59:13.840" v="0"/>
          <ac:spMkLst>
            <pc:docMk/>
            <pc:sldMk cId="2503091" sldId="307"/>
            <ac:spMk id="6" creationId="{E8F8F59B-E9C6-6A0C-1A03-00DD7F512686}"/>
          </ac:spMkLst>
        </pc:spChg>
        <pc:spChg chg="mod">
          <ac:chgData name="Dr.K.Swathi" userId="S::dr.kswathi@kluniversity.in::ccdd9174-e0cd-4815-b0c6-8062f28da832" providerId="AD" clId="Web-{759DF80A-CE20-9A89-B03A-E97D025F3A3B}" dt="2024-06-13T08:59:25.887" v="6" actId="14100"/>
          <ac:spMkLst>
            <pc:docMk/>
            <pc:sldMk cId="2503091" sldId="307"/>
            <ac:spMk id="7" creationId="{E5A51E9A-011D-0E80-74FB-7D6363A14F3C}"/>
          </ac:spMkLst>
        </pc:spChg>
      </pc:sldChg>
    </pc:docChg>
  </pc:docChgLst>
  <pc:docChgLst>
    <pc:chgData name="Dr.K.Swathi" userId="S::dr.kswathi@kluniversity.in::ccdd9174-e0cd-4815-b0c6-8062f28da832" providerId="AD" clId="Web-{70064E77-31DB-695D-5984-DCE7004C5EA7}"/>
    <pc:docChg chg="modSld">
      <pc:chgData name="Dr.K.Swathi" userId="S::dr.kswathi@kluniversity.in::ccdd9174-e0cd-4815-b0c6-8062f28da832" providerId="AD" clId="Web-{70064E77-31DB-695D-5984-DCE7004C5EA7}" dt="2024-06-08T09:23:35.588" v="16" actId="20577"/>
      <pc:docMkLst>
        <pc:docMk/>
      </pc:docMkLst>
      <pc:sldChg chg="modSp">
        <pc:chgData name="Dr.K.Swathi" userId="S::dr.kswathi@kluniversity.in::ccdd9174-e0cd-4815-b0c6-8062f28da832" providerId="AD" clId="Web-{70064E77-31DB-695D-5984-DCE7004C5EA7}" dt="2024-06-08T09:22:29.461" v="4" actId="20577"/>
        <pc:sldMkLst>
          <pc:docMk/>
          <pc:sldMk cId="2503091" sldId="307"/>
        </pc:sldMkLst>
        <pc:spChg chg="mod">
          <ac:chgData name="Dr.K.Swathi" userId="S::dr.kswathi@kluniversity.in::ccdd9174-e0cd-4815-b0c6-8062f28da832" providerId="AD" clId="Web-{70064E77-31DB-695D-5984-DCE7004C5EA7}" dt="2024-06-08T09:22:22.695" v="2" actId="20577"/>
          <ac:spMkLst>
            <pc:docMk/>
            <pc:sldMk cId="2503091" sldId="307"/>
            <ac:spMk id="5" creationId="{4CAC1B1C-B116-4101-AE65-D4F13352040D}"/>
          </ac:spMkLst>
        </pc:spChg>
        <pc:spChg chg="mod">
          <ac:chgData name="Dr.K.Swathi" userId="S::dr.kswathi@kluniversity.in::ccdd9174-e0cd-4815-b0c6-8062f28da832" providerId="AD" clId="Web-{70064E77-31DB-695D-5984-DCE7004C5EA7}" dt="2024-06-08T09:22:29.461" v="4" actId="20577"/>
          <ac:spMkLst>
            <pc:docMk/>
            <pc:sldMk cId="2503091" sldId="307"/>
            <ac:spMk id="7" creationId="{E5A51E9A-011D-0E80-74FB-7D6363A14F3C}"/>
          </ac:spMkLst>
        </pc:spChg>
      </pc:sldChg>
      <pc:sldChg chg="modSp addAnim delAnim">
        <pc:chgData name="Dr.K.Swathi" userId="S::dr.kswathi@kluniversity.in::ccdd9174-e0cd-4815-b0c6-8062f28da832" providerId="AD" clId="Web-{70064E77-31DB-695D-5984-DCE7004C5EA7}" dt="2024-06-08T09:23:35.588" v="16" actId="20577"/>
        <pc:sldMkLst>
          <pc:docMk/>
          <pc:sldMk cId="1388607984" sldId="308"/>
        </pc:sldMkLst>
        <pc:spChg chg="mod">
          <ac:chgData name="Dr.K.Swathi" userId="S::dr.kswathi@kluniversity.in::ccdd9174-e0cd-4815-b0c6-8062f28da832" providerId="AD" clId="Web-{70064E77-31DB-695D-5984-DCE7004C5EA7}" dt="2024-06-08T09:23:35.588" v="16" actId="20577"/>
          <ac:spMkLst>
            <pc:docMk/>
            <pc:sldMk cId="1388607984" sldId="308"/>
            <ac:spMk id="9" creationId="{2B5EAD4E-C007-9DE7-A40A-12802D3C9611}"/>
          </ac:spMkLst>
        </pc:spChg>
        <pc:spChg chg="mod">
          <ac:chgData name="Dr.K.Swathi" userId="S::dr.kswathi@kluniversity.in::ccdd9174-e0cd-4815-b0c6-8062f28da832" providerId="AD" clId="Web-{70064E77-31DB-695D-5984-DCE7004C5EA7}" dt="2024-06-08T09:23:32.822" v="12" actId="20577"/>
          <ac:spMkLst>
            <pc:docMk/>
            <pc:sldMk cId="1388607984" sldId="308"/>
            <ac:spMk id="37" creationId="{B0BB8E68-8B73-12DE-615E-1091F19A9A9A}"/>
          </ac:spMkLst>
        </pc:spChg>
      </pc:sldChg>
    </pc:docChg>
  </pc:docChgLst>
  <pc:docChgLst>
    <pc:chgData name="Dr.K.Swathi" userId="S::dr.kswathi@kluniversity.in::ccdd9174-e0cd-4815-b0c6-8062f28da832" providerId="AD" clId="Web-{B1B569C4-FEF7-86A9-B59F-E51AA583CD81}"/>
    <pc:docChg chg="modSld">
      <pc:chgData name="Dr.K.Swathi" userId="S::dr.kswathi@kluniversity.in::ccdd9174-e0cd-4815-b0c6-8062f28da832" providerId="AD" clId="Web-{B1B569C4-FEF7-86A9-B59F-E51AA583CD81}" dt="2024-06-17T07:51:23.866" v="4" actId="20577"/>
      <pc:docMkLst>
        <pc:docMk/>
      </pc:docMkLst>
      <pc:sldChg chg="addSp delSp modSp">
        <pc:chgData name="Dr.K.Swathi" userId="S::dr.kswathi@kluniversity.in::ccdd9174-e0cd-4815-b0c6-8062f28da832" providerId="AD" clId="Web-{B1B569C4-FEF7-86A9-B59F-E51AA583CD81}" dt="2024-06-17T07:51:23.866" v="4" actId="20577"/>
        <pc:sldMkLst>
          <pc:docMk/>
          <pc:sldMk cId="3613949380" sldId="317"/>
        </pc:sldMkLst>
        <pc:spChg chg="mod">
          <ac:chgData name="Dr.K.Swathi" userId="S::dr.kswathi@kluniversity.in::ccdd9174-e0cd-4815-b0c6-8062f28da832" providerId="AD" clId="Web-{B1B569C4-FEF7-86A9-B59F-E51AA583CD81}" dt="2024-06-17T07:51:23.866" v="4" actId="20577"/>
          <ac:spMkLst>
            <pc:docMk/>
            <pc:sldMk cId="3613949380" sldId="317"/>
            <ac:spMk id="2" creationId="{00000000-0000-0000-0000-000000000000}"/>
          </ac:spMkLst>
        </pc:spChg>
        <pc:spChg chg="del">
          <ac:chgData name="Dr.K.Swathi" userId="S::dr.kswathi@kluniversity.in::ccdd9174-e0cd-4815-b0c6-8062f28da832" providerId="AD" clId="Web-{B1B569C4-FEF7-86A9-B59F-E51AA583CD81}" dt="2024-06-17T07:50:54.334" v="1"/>
          <ac:spMkLst>
            <pc:docMk/>
            <pc:sldMk cId="3613949380" sldId="317"/>
            <ac:spMk id="3" creationId="{00000000-0000-0000-0000-000000000000}"/>
          </ac:spMkLst>
        </pc:spChg>
        <pc:picChg chg="del">
          <ac:chgData name="Dr.K.Swathi" userId="S::dr.kswathi@kluniversity.in::ccdd9174-e0cd-4815-b0c6-8062f28da832" providerId="AD" clId="Web-{B1B569C4-FEF7-86A9-B59F-E51AA583CD81}" dt="2024-06-17T07:50:51.271" v="0"/>
          <ac:picMkLst>
            <pc:docMk/>
            <pc:sldMk cId="3613949380" sldId="317"/>
            <ac:picMk id="5" creationId="{00000000-0000-0000-0000-000000000000}"/>
          </ac:picMkLst>
        </pc:picChg>
        <pc:picChg chg="add mod">
          <ac:chgData name="Dr.K.Swathi" userId="S::dr.kswathi@kluniversity.in::ccdd9174-e0cd-4815-b0c6-8062f28da832" providerId="AD" clId="Web-{B1B569C4-FEF7-86A9-B59F-E51AA583CD81}" dt="2024-06-17T07:51:02.584" v="3" actId="1076"/>
          <ac:picMkLst>
            <pc:docMk/>
            <pc:sldMk cId="3613949380" sldId="317"/>
            <ac:picMk id="6" creationId="{7593D6C9-34C0-B36E-DC59-E67CA286F66C}"/>
          </ac:picMkLst>
        </pc:picChg>
      </pc:sldChg>
    </pc:docChg>
  </pc:docChgLst>
  <pc:docChgLst>
    <pc:chgData name="Guest User" userId="S::urn:spo:anon#bb7912a7403b6142123802b9bc6a067d4d8ed65b1bc7812f70f90705da1710fc::" providerId="AD" clId="Web-{DB11CA59-AD78-4DB9-5DD3-9398F98FB2E2}"/>
    <pc:docChg chg="modSld">
      <pc:chgData name="Guest User" userId="S::urn:spo:anon#bb7912a7403b6142123802b9bc6a067d4d8ed65b1bc7812f70f90705da1710fc::" providerId="AD" clId="Web-{DB11CA59-AD78-4DB9-5DD3-9398F98FB2E2}" dt="2024-06-10T09:19:43.120" v="4" actId="20577"/>
      <pc:docMkLst>
        <pc:docMk/>
      </pc:docMkLst>
      <pc:sldChg chg="modSp">
        <pc:chgData name="Guest User" userId="S::urn:spo:anon#bb7912a7403b6142123802b9bc6a067d4d8ed65b1bc7812f70f90705da1710fc::" providerId="AD" clId="Web-{DB11CA59-AD78-4DB9-5DD3-9398F98FB2E2}" dt="2024-06-10T09:19:43.120" v="4" actId="20577"/>
        <pc:sldMkLst>
          <pc:docMk/>
          <pc:sldMk cId="2503091" sldId="307"/>
        </pc:sldMkLst>
        <pc:spChg chg="mod">
          <ac:chgData name="Guest User" userId="S::urn:spo:anon#bb7912a7403b6142123802b9bc6a067d4d8ed65b1bc7812f70f90705da1710fc::" providerId="AD" clId="Web-{DB11CA59-AD78-4DB9-5DD3-9398F98FB2E2}" dt="2024-06-10T09:19:43.120" v="4" actId="20577"/>
          <ac:spMkLst>
            <pc:docMk/>
            <pc:sldMk cId="2503091" sldId="307"/>
            <ac:spMk id="5" creationId="{4CAC1B1C-B116-4101-AE65-D4F13352040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24-06-2024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4ADD7-897F-4F47-A317-DE24AB827DD3}" type="slidenum">
              <a:rPr lang="en-US" smtClean="0"/>
              <a:pPr/>
              <a:t>3</a:t>
            </a:fld>
            <a:endParaRPr lang="en-US"/>
          </a:p>
        </p:txBody>
      </p:sp>
    </p:spTree>
    <p:extLst>
      <p:ext uri="{BB962C8B-B14F-4D97-AF65-F5344CB8AC3E}">
        <p14:creationId xmlns:p14="http://schemas.microsoft.com/office/powerpoint/2010/main" val="3228435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EC5DBE9-A15E-4E58-AA1E-AFD2817EC153}" type="slidenum">
              <a:rPr lang="en-US" altLang="en-US" smtClean="0"/>
              <a:pPr/>
              <a:t>18</a:t>
            </a:fld>
            <a:endParaRPr lang="en-US" altLang="en-US"/>
          </a:p>
        </p:txBody>
      </p:sp>
      <p:sp>
        <p:nvSpPr>
          <p:cNvPr id="17411" name="Rectangle 2"/>
          <p:cNvSpPr>
            <a:spLocks noGrp="1" noRot="1" noChangeAspect="1" noChangeArrowheads="1" noTextEdit="1"/>
          </p:cNvSpPr>
          <p:nvPr>
            <p:ph type="sldImg"/>
          </p:nvPr>
        </p:nvSpPr>
        <p:spPr/>
      </p:sp>
      <p:sp>
        <p:nvSpPr>
          <p:cNvPr id="1741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629444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092B36BF-6989-4086-BB1F-C65A4FE170A6}" type="slidenum">
              <a:rPr lang="en-US" altLang="en-US" smtClean="0"/>
              <a:pPr/>
              <a:t>19</a:t>
            </a:fld>
            <a:endParaRPr lang="en-US" altLang="en-US"/>
          </a:p>
        </p:txBody>
      </p:sp>
      <p:sp>
        <p:nvSpPr>
          <p:cNvPr id="19459" name="Rectangle 2"/>
          <p:cNvSpPr>
            <a:spLocks noGrp="1" noRot="1" noChangeAspect="1" noChangeArrowheads="1" noTextEdit="1"/>
          </p:cNvSpPr>
          <p:nvPr>
            <p:ph type="sldImg"/>
          </p:nvPr>
        </p:nvSpPr>
        <p:spPr>
          <a:xfrm>
            <a:off x="382588" y="685800"/>
            <a:ext cx="6092825" cy="3427413"/>
          </a:xfrm>
        </p:spPr>
      </p:sp>
      <p:sp>
        <p:nvSpPr>
          <p:cNvPr id="19460" name="Rectangle 3"/>
          <p:cNvSpPr>
            <a:spLocks noGrp="1" noChangeArrowheads="1"/>
          </p:cNvSpPr>
          <p:nvPr>
            <p:ph type="body" idx="1"/>
          </p:nvPr>
        </p:nvSpPr>
        <p:spPr>
          <a:xfrm>
            <a:off x="912813" y="4343400"/>
            <a:ext cx="5032375" cy="4114800"/>
          </a:xfrm>
          <a:noFill/>
        </p:spPr>
        <p:txBody>
          <a:bodyPr/>
          <a:lstStyle/>
          <a:p>
            <a:pPr eaLnBrk="1" hangingPunct="1"/>
            <a:endParaRPr lang="en-US" altLang="en-US"/>
          </a:p>
        </p:txBody>
      </p:sp>
    </p:spTree>
    <p:extLst>
      <p:ext uri="{BB962C8B-B14F-4D97-AF65-F5344CB8AC3E}">
        <p14:creationId xmlns:p14="http://schemas.microsoft.com/office/powerpoint/2010/main" val="3458289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68388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&lt;COURSE TITLE&gt;, &lt;TOPIC NAME&gt;</a:t>
            </a:r>
            <a:endParaRPr lang="en-IN"/>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&lt;COURSE TITLE&gt;, &lt;TOPIC NAME&gt;</a:t>
            </a:r>
            <a:endParaRPr lang="en-IN"/>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&lt;COURSE TITLE&gt;, &lt;TOPIC NAME&gt;</a:t>
            </a:r>
            <a:endParaRPr lang="en-IN"/>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owardsdatascience.com/a-star-a-search-algorithm-eb495fb156bb" TargetMode="External"/><Relationship Id="rId2" Type="http://schemas.openxmlformats.org/officeDocument/2006/relationships/hyperlink" Target="https://www.virtusa.com/digital-themes/heuristic-search-techniques" TargetMode="External"/><Relationship Id="rId1" Type="http://schemas.openxmlformats.org/officeDocument/2006/relationships/slideLayout" Target="../slideLayouts/slideLayout2.xml"/><Relationship Id="rId6" Type="http://schemas.openxmlformats.org/officeDocument/2006/relationships/hyperlink" Target="http://aima.eecs.berkeley.edu/slides-pdf/chapter04b.pdf" TargetMode="External"/><Relationship Id="rId5" Type="http://schemas.openxmlformats.org/officeDocument/2006/relationships/hyperlink" Target="http://cgi.di.uoa.gr/~ys02/siteAI2008/local-search-2spp.pdf" TargetMode="External"/><Relationship Id="rId4" Type="http://schemas.openxmlformats.org/officeDocument/2006/relationships/hyperlink" Target="https://www.tutorialandexample.com/local-search-algorithms-and-optimization-proble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76;p16">
            <a:extLst>
              <a:ext uri="{FF2B5EF4-FFF2-40B4-BE49-F238E27FC236}">
                <a16:creationId xmlns:a16="http://schemas.microsoft.com/office/drawing/2014/main" id="{4CAC1B1C-B116-4101-AE65-D4F13352040D}"/>
              </a:ext>
            </a:extLst>
          </p:cNvPr>
          <p:cNvSpPr txBox="1"/>
          <p:nvPr/>
        </p:nvSpPr>
        <p:spPr>
          <a:xfrm>
            <a:off x="4062549" y="1899085"/>
            <a:ext cx="7946572" cy="2985392"/>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200" b="1" cap="all">
                <a:ln/>
                <a:solidFill>
                  <a:srgbClr val="C00000"/>
                </a:solidFill>
                <a:cs typeface="Poppins" panose="00000500000000000000" pitchFamily="2" charset="0"/>
                <a:sym typeface="BioRhyme ExtraBold"/>
              </a:rPr>
              <a:t>ARTIFICIAL </a:t>
            </a:r>
            <a:r>
              <a:rPr lang="en-IN" sz="3200" b="1" cap="all">
                <a:ln/>
                <a:solidFill>
                  <a:srgbClr val="C00000"/>
                </a:solidFill>
                <a:cs typeface="Poppins" panose="00000500000000000000" pitchFamily="2" charset="0"/>
              </a:rPr>
              <a:t>INTELLIGENCE &amp; MACHINE LEARNING</a:t>
            </a:r>
          </a:p>
          <a:p>
            <a:pPr marR="0" lvl="0" indent="0" algn="ctr">
              <a:spcBef>
                <a:spcPts val="0"/>
              </a:spcBef>
              <a:spcAft>
                <a:spcPts val="0"/>
              </a:spcAft>
              <a:buNone/>
            </a:pPr>
            <a:endParaRPr lang="en-IN" sz="3200" b="1" cap="all">
              <a:ln/>
              <a:solidFill>
                <a:srgbClr val="C00000"/>
              </a:solidFill>
              <a:ea typeface="BioRhyme ExtraBold"/>
              <a:cs typeface="Poppins" panose="00000500000000000000" pitchFamily="2" charset="0"/>
            </a:endParaRPr>
          </a:p>
          <a:p>
            <a:pPr marR="0" lvl="0" indent="0" algn="ctr">
              <a:spcBef>
                <a:spcPts val="0"/>
              </a:spcBef>
              <a:spcAft>
                <a:spcPts val="0"/>
              </a:spcAft>
              <a:buNone/>
            </a:pPr>
            <a:r>
              <a:rPr lang="en-US" sz="3200" b="1">
                <a:solidFill>
                  <a:srgbClr val="002060"/>
                </a:solidFill>
                <a:ea typeface="BioRhyme ExtraBold"/>
                <a:cs typeface="Poppins" panose="00000500000000000000" pitchFamily="2" charset="0"/>
                <a:sym typeface="BioRhyme ExtraBold"/>
              </a:rPr>
              <a:t>Topic: </a:t>
            </a:r>
          </a:p>
          <a:p>
            <a:pPr marR="0" lvl="0" indent="0" algn="ctr">
              <a:spcBef>
                <a:spcPts val="0"/>
              </a:spcBef>
              <a:spcAft>
                <a:spcPts val="0"/>
              </a:spcAft>
              <a:buNone/>
            </a:pPr>
            <a:r>
              <a:rPr lang="en-US" sz="3000" b="1">
                <a:solidFill>
                  <a:srgbClr val="002060"/>
                </a:solidFill>
                <a:ea typeface="BioRhyme ExtraBold"/>
                <a:cs typeface="Poppins" panose="00000500000000000000" pitchFamily="2" charset="0"/>
                <a:sym typeface="BioRhyme ExtraBold"/>
              </a:rPr>
              <a:t>LOCAL SEARCH ALGORITHM:</a:t>
            </a:r>
            <a:r>
              <a:rPr lang="en-US" sz="3000">
                <a:solidFill>
                  <a:srgbClr val="002060"/>
                </a:solidFill>
              </a:rPr>
              <a:t> </a:t>
            </a:r>
          </a:p>
          <a:p>
            <a:pPr marR="0" lvl="0" indent="0" algn="ctr">
              <a:spcBef>
                <a:spcPts val="0"/>
              </a:spcBef>
              <a:spcAft>
                <a:spcPts val="0"/>
              </a:spcAft>
              <a:buNone/>
            </a:pPr>
            <a:r>
              <a:rPr lang="en-US" sz="3000" b="1">
                <a:solidFill>
                  <a:srgbClr val="002060"/>
                </a:solidFill>
                <a:ea typeface="BioRhyme ExtraBold"/>
                <a:cs typeface="Poppins"/>
              </a:rPr>
              <a:t>HILL CLIMBING</a:t>
            </a:r>
            <a:endParaRPr lang="en-US" sz="3000" b="1">
              <a:solidFill>
                <a:srgbClr val="002060"/>
              </a:solidFill>
              <a:ea typeface="BioRhyme ExtraBold"/>
              <a:cs typeface="Poppins"/>
              <a:sym typeface="BioRhyme ExtraBold"/>
            </a:endParaRPr>
          </a:p>
        </p:txBody>
      </p:sp>
      <p:sp>
        <p:nvSpPr>
          <p:cNvPr id="7" name="Google Shape;502;p17">
            <a:extLst>
              <a:ext uri="{FF2B5EF4-FFF2-40B4-BE49-F238E27FC236}">
                <a16:creationId xmlns:a16="http://schemas.microsoft.com/office/drawing/2014/main" id="{E5A51E9A-011D-0E80-74FB-7D6363A14F3C}"/>
              </a:ext>
            </a:extLst>
          </p:cNvPr>
          <p:cNvSpPr/>
          <p:nvPr/>
        </p:nvSpPr>
        <p:spPr>
          <a:xfrm>
            <a:off x="7745088" y="5686439"/>
            <a:ext cx="2801467"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algn="ctr"/>
            <a:r>
              <a:rPr lang="en-US" sz="2400">
                <a:solidFill>
                  <a:schemeClr val="lt1"/>
                </a:solidFill>
                <a:ea typeface="Calibri"/>
                <a:cs typeface="Poppins"/>
                <a:sym typeface="Calibri"/>
              </a:rPr>
              <a:t>Session – 05  &amp; 06</a:t>
            </a:r>
            <a:endParaRPr sz="2400">
              <a:solidFill>
                <a:schemeClr val="lt1"/>
              </a:solidFill>
              <a:ea typeface="Calibri"/>
              <a:cs typeface="Poppins" panose="00000500000000000000" pitchFamily="2" charset="0"/>
              <a:sym typeface="Calibri"/>
            </a:endParaRP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966" y="666320"/>
            <a:ext cx="9603275" cy="1049235"/>
          </a:xfrm>
        </p:spPr>
        <p:txBody>
          <a:bodyPr/>
          <a:lstStyle/>
          <a:p>
            <a:r>
              <a:rPr lang="en-US"/>
              <a:t>STATE SPACE DIAGRAM FOR HILL CLIMBING:</a:t>
            </a:r>
            <a:endParaRPr lang="en-IN"/>
          </a:p>
        </p:txBody>
      </p:sp>
      <p:sp>
        <p:nvSpPr>
          <p:cNvPr id="3" name="Content Placeholder 2"/>
          <p:cNvSpPr>
            <a:spLocks noGrp="1"/>
          </p:cNvSpPr>
          <p:nvPr>
            <p:ph idx="1"/>
          </p:nvPr>
        </p:nvSpPr>
        <p:spPr>
          <a:xfrm>
            <a:off x="1451579" y="2015732"/>
            <a:ext cx="9603275" cy="4030991"/>
          </a:xfrm>
        </p:spPr>
        <p:txBody>
          <a:bodyPr>
            <a:normAutofit/>
          </a:bodyPr>
          <a:lstStyle/>
          <a:p>
            <a:r>
              <a:rPr lang="en-US" sz="1800"/>
              <a:t>The state-space diagram plots our search algorithm's collection of possible states against the value of our objective function, or the function we want to maximize.</a:t>
            </a:r>
            <a:endParaRPr lang="en-IN" sz="1800"/>
          </a:p>
          <a:p>
            <a:r>
              <a:rPr lang="en-US" sz="1800" b="1"/>
              <a:t>X-axis: </a:t>
            </a:r>
            <a:r>
              <a:rPr lang="en-US" sz="1800"/>
              <a:t>denotes the state space i.e. states or configuration our algorithm may reach. </a:t>
            </a:r>
            <a:endParaRPr lang="en-IN" sz="1800"/>
          </a:p>
          <a:p>
            <a:r>
              <a:rPr lang="en-US" sz="1800" b="1"/>
              <a:t>Y-axis: </a:t>
            </a:r>
            <a:r>
              <a:rPr lang="en-US" sz="1800"/>
              <a:t>denotes the values of objective function corresponding to a particular state. </a:t>
            </a:r>
            <a:endParaRPr lang="en-IN" sz="1800"/>
          </a:p>
          <a:p>
            <a:pPr marL="0" indent="0">
              <a:buNone/>
            </a:pPr>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pPr/>
              <a:t>10</a:t>
            </a:fld>
            <a:endParaRPr lang="en-IN"/>
          </a:p>
        </p:txBody>
      </p:sp>
      <p:pic>
        <p:nvPicPr>
          <p:cNvPr id="5" name="Picture 4" descr="IMG_256"/>
          <p:cNvPicPr/>
          <p:nvPr/>
        </p:nvPicPr>
        <p:blipFill>
          <a:blip r:embed="rId2"/>
          <a:stretch>
            <a:fillRect/>
          </a:stretch>
        </p:blipFill>
        <p:spPr>
          <a:xfrm>
            <a:off x="3748087" y="3741038"/>
            <a:ext cx="4330065" cy="2305685"/>
          </a:xfrm>
          <a:prstGeom prst="rect">
            <a:avLst/>
          </a:prstGeom>
          <a:noFill/>
          <a:ln w="9525">
            <a:noFill/>
          </a:ln>
        </p:spPr>
      </p:pic>
    </p:spTree>
    <p:extLst>
      <p:ext uri="{BB962C8B-B14F-4D97-AF65-F5344CB8AC3E}">
        <p14:creationId xmlns:p14="http://schemas.microsoft.com/office/powerpoint/2010/main" val="3556125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847792" cy="1049235"/>
          </a:xfrm>
        </p:spPr>
        <p:txBody>
          <a:bodyPr/>
          <a:lstStyle/>
          <a:p>
            <a:r>
              <a:rPr lang="en-US"/>
              <a:t>DIFFERENT REGIONS IN THE STATE SPACE DIAGRAM: </a:t>
            </a:r>
            <a:endParaRPr lang="en-IN"/>
          </a:p>
        </p:txBody>
      </p:sp>
      <p:sp>
        <p:nvSpPr>
          <p:cNvPr id="3" name="Content Placeholder 2"/>
          <p:cNvSpPr>
            <a:spLocks noGrp="1"/>
          </p:cNvSpPr>
          <p:nvPr>
            <p:ph idx="1"/>
          </p:nvPr>
        </p:nvSpPr>
        <p:spPr/>
        <p:txBody>
          <a:bodyPr>
            <a:normAutofit/>
          </a:bodyPr>
          <a:lstStyle/>
          <a:p>
            <a:r>
              <a:rPr lang="en-US" sz="1800" b="1"/>
              <a:t>Local maximum:</a:t>
            </a:r>
            <a:r>
              <a:rPr lang="en-US" sz="1800"/>
              <a:t> A state exists that is better than it (the global maximum), but it is not better than its </a:t>
            </a:r>
            <a:r>
              <a:rPr lang="en-US" sz="1800" err="1"/>
              <a:t>neighbour</a:t>
            </a:r>
            <a:r>
              <a:rPr lang="en-US" sz="1800"/>
              <a:t>. This state is preferable because the goal function's value is higher here than it is in its surrounding states.</a:t>
            </a:r>
            <a:endParaRPr lang="en-IN" sz="1800"/>
          </a:p>
          <a:p>
            <a:r>
              <a:rPr lang="en-US" sz="1800" b="1"/>
              <a:t>Global maximum:</a:t>
            </a:r>
            <a:r>
              <a:rPr lang="en-US" sz="1800"/>
              <a:t> In the state space diagram, it is the ideal state that is conceivable. This is due to the goal function having the maximum value at this point.</a:t>
            </a:r>
            <a:endParaRPr lang="en-IN" sz="1800"/>
          </a:p>
          <a:p>
            <a:r>
              <a:rPr lang="en-US" sz="1800" b="1"/>
              <a:t>Plateau/flat local maximum: </a:t>
            </a:r>
            <a:r>
              <a:rPr lang="en-US" sz="1800"/>
              <a:t>It is a flat area in state space where states close by have equal values.</a:t>
            </a:r>
            <a:endParaRPr lang="en-IN" sz="1800"/>
          </a:p>
          <a:p>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pPr/>
              <a:t>11</a:t>
            </a:fld>
            <a:endParaRPr lang="en-IN"/>
          </a:p>
        </p:txBody>
      </p:sp>
      <p:pic>
        <p:nvPicPr>
          <p:cNvPr id="5" name="Picture 4" descr="IMG_256"/>
          <p:cNvPicPr/>
          <p:nvPr/>
        </p:nvPicPr>
        <p:blipFill>
          <a:blip r:embed="rId3"/>
          <a:stretch>
            <a:fillRect/>
          </a:stretch>
        </p:blipFill>
        <p:spPr>
          <a:xfrm>
            <a:off x="4679496" y="4494848"/>
            <a:ext cx="2571750" cy="1133475"/>
          </a:xfrm>
          <a:prstGeom prst="rect">
            <a:avLst/>
          </a:prstGeom>
          <a:noFill/>
          <a:ln w="9525">
            <a:noFill/>
          </a:ln>
        </p:spPr>
      </p:pic>
    </p:spTree>
    <p:extLst>
      <p:ext uri="{BB962C8B-B14F-4D97-AF65-F5344CB8AC3E}">
        <p14:creationId xmlns:p14="http://schemas.microsoft.com/office/powerpoint/2010/main" val="423372535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451" y="966497"/>
            <a:ext cx="9603275" cy="1049235"/>
          </a:xfrm>
        </p:spPr>
        <p:txBody>
          <a:bodyPr>
            <a:normAutofit/>
          </a:bodyPr>
          <a:lstStyle/>
          <a:p>
            <a:br>
              <a:rPr lang="en-US" b="1">
                <a:cs typeface="Times New Roman" pitchFamily="18" charset="0"/>
              </a:rPr>
            </a:br>
            <a:endParaRPr lang="en-US" b="1">
              <a:cs typeface="Times New Roman" pitchFamily="18" charset="0"/>
            </a:endParaRPr>
          </a:p>
        </p:txBody>
      </p:sp>
      <p:sp>
        <p:nvSpPr>
          <p:cNvPr id="3" name="Content Placeholder 2"/>
          <p:cNvSpPr>
            <a:spLocks noGrp="1"/>
          </p:cNvSpPr>
          <p:nvPr>
            <p:ph idx="1"/>
          </p:nvPr>
        </p:nvSpPr>
        <p:spPr>
          <a:xfrm>
            <a:off x="1451579" y="2015732"/>
            <a:ext cx="9603275" cy="3849491"/>
          </a:xfrm>
        </p:spPr>
        <p:txBody>
          <a:bodyPr>
            <a:normAutofit/>
          </a:bodyPr>
          <a:lstStyle/>
          <a:p>
            <a:r>
              <a:rPr lang="en-US" sz="1600" b="1"/>
              <a:t>Ridge:</a:t>
            </a:r>
            <a:r>
              <a:rPr lang="en-US" sz="1600"/>
              <a:t> It is a location that is higher than its surroundings yet has a slope of its own. This particular local maximum is unique.</a:t>
            </a:r>
            <a:endParaRPr lang="en-IN" sz="1600"/>
          </a:p>
          <a:p>
            <a:r>
              <a:rPr lang="en-US" sz="1600" b="1"/>
              <a:t>Current state:</a:t>
            </a:r>
            <a:r>
              <a:rPr lang="en-US" sz="1600"/>
              <a:t> The region of the state space diagram where we are currently present during the search.</a:t>
            </a:r>
            <a:endParaRPr lang="en-IN" sz="1600"/>
          </a:p>
          <a:p>
            <a:r>
              <a:rPr lang="en-US" sz="1600" b="1"/>
              <a:t>Shoulder: </a:t>
            </a:r>
            <a:r>
              <a:rPr lang="en-US" sz="1600"/>
              <a:t>It is a plateau with an upward-facing edge.</a:t>
            </a:r>
            <a:endParaRPr lang="en-IN" sz="1600"/>
          </a:p>
          <a:p>
            <a:r>
              <a:rPr lang="en-US" sz="1600"/>
              <a:t>	Hill Climbing Algorithm is a very widely used algorithm for Optimization related problems as it gives decent solutions to computationally challenging problems.</a:t>
            </a:r>
            <a:endParaRPr lang="en-IN" sz="1600"/>
          </a:p>
          <a:p>
            <a:r>
              <a:rPr lang="en-US" sz="1600"/>
              <a:t> It has certain drawbacks associated with it like its Local Minima, Ridge, and Plateau problem which can be solved by using some advanced algorithm.</a:t>
            </a:r>
            <a:endParaRPr lang="en-IN" sz="1600"/>
          </a:p>
          <a:p>
            <a:endParaRPr lang="en-US" sz="1600"/>
          </a:p>
        </p:txBody>
      </p:sp>
      <p:sp>
        <p:nvSpPr>
          <p:cNvPr id="4" name="Slide Number Placeholder 3"/>
          <p:cNvSpPr>
            <a:spLocks noGrp="1"/>
          </p:cNvSpPr>
          <p:nvPr>
            <p:ph type="sldNum" sz="quarter" idx="12"/>
          </p:nvPr>
        </p:nvSpPr>
        <p:spPr/>
        <p:txBody>
          <a:bodyPr/>
          <a:lstStyle/>
          <a:p>
            <a:fld id="{CBABCCC1-BF11-4F37-963E-1BCD5B23FD72}" type="slidenum">
              <a:rPr lang="en-IN" smtClean="0"/>
              <a:pPr/>
              <a:t>12</a:t>
            </a:fld>
            <a:endParaRPr lang="en-IN"/>
          </a:p>
        </p:txBody>
      </p:sp>
      <p:pic>
        <p:nvPicPr>
          <p:cNvPr id="8" name="Picture 7" descr="IMG_256"/>
          <p:cNvPicPr/>
          <p:nvPr/>
        </p:nvPicPr>
        <p:blipFill>
          <a:blip r:embed="rId2"/>
          <a:stretch>
            <a:fillRect/>
          </a:stretch>
        </p:blipFill>
        <p:spPr>
          <a:xfrm>
            <a:off x="7044962" y="4728753"/>
            <a:ext cx="2647950" cy="1349427"/>
          </a:xfrm>
          <a:prstGeom prst="rect">
            <a:avLst/>
          </a:prstGeom>
          <a:noFill/>
          <a:ln w="9525">
            <a:noFill/>
          </a:ln>
        </p:spPr>
      </p:pic>
    </p:spTree>
    <p:extLst>
      <p:ext uri="{BB962C8B-B14F-4D97-AF65-F5344CB8AC3E}">
        <p14:creationId xmlns:p14="http://schemas.microsoft.com/office/powerpoint/2010/main" val="3135611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b="1"/>
              <a:t>1. Local Maximum: </a:t>
            </a:r>
            <a:r>
              <a:rPr lang="en-US" sz="1800"/>
              <a:t>A local maximum is a state that dominates its surrounding states but is surpassed by another state that is also present and is higher than the local maximum. 	</a:t>
            </a:r>
          </a:p>
          <a:p>
            <a:r>
              <a:rPr lang="en-US" sz="1800" b="1"/>
              <a:t>Solution:</a:t>
            </a:r>
            <a:r>
              <a:rPr lang="en-US" sz="1800"/>
              <a:t> In the state space landscape, the local maximum can be resolved using the backtracking approach. Make a list of the promising paths so that the algorithm may go back and investigate other routes. </a:t>
            </a:r>
            <a:endParaRPr lang="en-IN" sz="1800"/>
          </a:p>
        </p:txBody>
      </p:sp>
      <p:sp>
        <p:nvSpPr>
          <p:cNvPr id="4" name="Slide Number Placeholder 3"/>
          <p:cNvSpPr>
            <a:spLocks noGrp="1"/>
          </p:cNvSpPr>
          <p:nvPr>
            <p:ph type="sldNum" sz="quarter" idx="12"/>
          </p:nvPr>
        </p:nvSpPr>
        <p:spPr/>
        <p:txBody>
          <a:bodyPr/>
          <a:lstStyle/>
          <a:p>
            <a:fld id="{CBABCCC1-BF11-4F37-963E-1BCD5B23FD72}" type="slidenum">
              <a:rPr lang="en-IN" smtClean="0"/>
              <a:pPr/>
              <a:t>13</a:t>
            </a:fld>
            <a:endParaRPr lang="en-IN"/>
          </a:p>
        </p:txBody>
      </p:sp>
      <p:sp>
        <p:nvSpPr>
          <p:cNvPr id="2" name="Rectangle 1"/>
          <p:cNvSpPr/>
          <p:nvPr/>
        </p:nvSpPr>
        <p:spPr>
          <a:xfrm>
            <a:off x="1451578" y="1190937"/>
            <a:ext cx="5798307" cy="535531"/>
          </a:xfrm>
          <a:prstGeom prst="rect">
            <a:avLst/>
          </a:prstGeom>
        </p:spPr>
        <p:txBody>
          <a:bodyPr wrap="square">
            <a:spAutoFit/>
          </a:bodyPr>
          <a:lstStyle/>
          <a:p>
            <a:pPr defTabSz="914400">
              <a:lnSpc>
                <a:spcPct val="90000"/>
              </a:lnSpc>
              <a:spcBef>
                <a:spcPct val="0"/>
              </a:spcBef>
              <a:spcAft>
                <a:spcPts val="0"/>
              </a:spcAft>
            </a:pPr>
            <a:r>
              <a:rPr lang="en-US" sz="3200" cap="all">
                <a:latin typeface="+mj-lt"/>
                <a:ea typeface="+mj-ea"/>
                <a:cs typeface="Times New Roman" pitchFamily="18" charset="0"/>
              </a:rPr>
              <a:t>PROBLEMS IN HILL CLIMBING:</a:t>
            </a:r>
            <a:endParaRPr lang="en-IN" sz="3200" cap="all">
              <a:latin typeface="+mj-lt"/>
              <a:ea typeface="+mj-ea"/>
              <a:cs typeface="Times New Roman" pitchFamily="18" charset="0"/>
            </a:endParaRPr>
          </a:p>
        </p:txBody>
      </p:sp>
      <p:pic>
        <p:nvPicPr>
          <p:cNvPr id="5" name="Picture 4" descr="IMG_256"/>
          <p:cNvPicPr/>
          <p:nvPr/>
        </p:nvPicPr>
        <p:blipFill>
          <a:blip r:embed="rId2"/>
          <a:stretch>
            <a:fillRect/>
          </a:stretch>
        </p:blipFill>
        <p:spPr>
          <a:xfrm>
            <a:off x="4538344" y="3741038"/>
            <a:ext cx="3115310" cy="1240155"/>
          </a:xfrm>
          <a:prstGeom prst="rect">
            <a:avLst/>
          </a:prstGeom>
          <a:noFill/>
          <a:ln w="9525">
            <a:noFill/>
          </a:ln>
        </p:spPr>
      </p:pic>
    </p:spTree>
    <p:extLst>
      <p:ext uri="{BB962C8B-B14F-4D97-AF65-F5344CB8AC3E}">
        <p14:creationId xmlns:p14="http://schemas.microsoft.com/office/powerpoint/2010/main" val="592119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cs typeface="Times New Roman" pitchFamily="18" charset="0"/>
            </a:endParaRPr>
          </a:p>
        </p:txBody>
      </p:sp>
      <p:sp>
        <p:nvSpPr>
          <p:cNvPr id="3" name="Content Placeholder 2"/>
          <p:cNvSpPr>
            <a:spLocks noGrp="1"/>
          </p:cNvSpPr>
          <p:nvPr>
            <p:ph idx="1"/>
          </p:nvPr>
        </p:nvSpPr>
        <p:spPr/>
        <p:txBody>
          <a:bodyPr>
            <a:normAutofit/>
          </a:bodyPr>
          <a:lstStyle/>
          <a:p>
            <a:pPr lvl="0"/>
            <a:r>
              <a:rPr lang="en-US" sz="1800" b="1"/>
              <a:t>Plateau:</a:t>
            </a:r>
            <a:r>
              <a:rPr lang="en-US" sz="1800"/>
              <a:t> A plateau is a flat region of the search space where all </a:t>
            </a:r>
            <a:r>
              <a:rPr lang="en-US" sz="1800" err="1"/>
              <a:t>neighbour</a:t>
            </a:r>
            <a:r>
              <a:rPr lang="en-US" sz="1800"/>
              <a:t> states of the current state have the same value. As a result, the algorithm is unable to determine the optimum course of action. In the plateau region, a hill-climbing search may become disoriented. </a:t>
            </a:r>
            <a:endParaRPr lang="en-IN" sz="1800"/>
          </a:p>
          <a:p>
            <a:r>
              <a:rPr lang="en-US" sz="1800" b="1"/>
              <a:t>Solution:</a:t>
            </a:r>
            <a:r>
              <a:rPr lang="en-US" sz="1800"/>
              <a:t> Making either large or little movements while looking for a solution can help you get over the plateau. Choose a state at random that is remote from the one you are in now, giving the algorithm a chance to discover a non-plateau region.</a:t>
            </a:r>
            <a:endParaRPr lang="en-IN" sz="1800"/>
          </a:p>
        </p:txBody>
      </p:sp>
      <p:sp>
        <p:nvSpPr>
          <p:cNvPr id="4" name="Slide Number Placeholder 3"/>
          <p:cNvSpPr>
            <a:spLocks noGrp="1"/>
          </p:cNvSpPr>
          <p:nvPr>
            <p:ph type="sldNum" sz="quarter" idx="12"/>
          </p:nvPr>
        </p:nvSpPr>
        <p:spPr/>
        <p:txBody>
          <a:bodyPr/>
          <a:lstStyle/>
          <a:p>
            <a:fld id="{CBABCCC1-BF11-4F37-963E-1BCD5B23FD72}" type="slidenum">
              <a:rPr lang="en-IN" smtClean="0"/>
              <a:pPr/>
              <a:t>14</a:t>
            </a:fld>
            <a:endParaRPr lang="en-IN"/>
          </a:p>
        </p:txBody>
      </p:sp>
      <p:pic>
        <p:nvPicPr>
          <p:cNvPr id="5" name="Picture 4" descr="IMG_257"/>
          <p:cNvPicPr/>
          <p:nvPr/>
        </p:nvPicPr>
        <p:blipFill>
          <a:blip r:embed="rId2"/>
          <a:stretch>
            <a:fillRect/>
          </a:stretch>
        </p:blipFill>
        <p:spPr>
          <a:xfrm>
            <a:off x="4519431" y="4191900"/>
            <a:ext cx="2865755" cy="1274445"/>
          </a:xfrm>
          <a:prstGeom prst="rect">
            <a:avLst/>
          </a:prstGeom>
          <a:noFill/>
          <a:ln w="9525">
            <a:noFill/>
          </a:ln>
        </p:spPr>
      </p:pic>
    </p:spTree>
    <p:extLst>
      <p:ext uri="{BB962C8B-B14F-4D97-AF65-F5344CB8AC3E}">
        <p14:creationId xmlns:p14="http://schemas.microsoft.com/office/powerpoint/2010/main" val="753453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361" y="504832"/>
            <a:ext cx="9603275" cy="1049235"/>
          </a:xfrm>
        </p:spPr>
        <p:txBody>
          <a:bodyPr>
            <a:normAutofit/>
          </a:bodyPr>
          <a:lstStyle/>
          <a:p>
            <a:endParaRPr lang="en-US">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15</a:t>
            </a:fld>
            <a:endParaRPr lang="en-IN"/>
          </a:p>
        </p:txBody>
      </p:sp>
      <p:sp>
        <p:nvSpPr>
          <p:cNvPr id="6" name="Rectangle 5"/>
          <p:cNvSpPr/>
          <p:nvPr/>
        </p:nvSpPr>
        <p:spPr>
          <a:xfrm>
            <a:off x="1451579" y="2474893"/>
            <a:ext cx="9804556" cy="923330"/>
          </a:xfrm>
          <a:prstGeom prst="rect">
            <a:avLst/>
          </a:prstGeom>
        </p:spPr>
        <p:txBody>
          <a:bodyPr wrap="square">
            <a:spAutoFit/>
          </a:bodyPr>
          <a:lstStyle/>
          <a:p>
            <a:pPr lvl="0"/>
            <a:r>
              <a:rPr lang="en-US" b="1"/>
              <a:t>Ridges:</a:t>
            </a:r>
            <a:r>
              <a:rPr lang="en-US"/>
              <a:t> The local maximum might take distinctive forms, such as ridges. It has a portion that is higher than the places around it, but because of its own slope, it cannot be reached in a single motion. </a:t>
            </a:r>
            <a:endParaRPr lang="en-IN"/>
          </a:p>
          <a:p>
            <a:r>
              <a:rPr lang="en-US" b="1"/>
              <a:t>Solution:</a:t>
            </a:r>
            <a:r>
              <a:rPr lang="en-US"/>
              <a:t> We can make this situation better by using bidirectional search or by going in separate ways.</a:t>
            </a:r>
            <a:endParaRPr lang="en-IN"/>
          </a:p>
        </p:txBody>
      </p:sp>
      <p:sp>
        <p:nvSpPr>
          <p:cNvPr id="3" name="Content Placeholder 2"/>
          <p:cNvSpPr>
            <a:spLocks noGrp="1"/>
          </p:cNvSpPr>
          <p:nvPr>
            <p:ph idx="1"/>
          </p:nvPr>
        </p:nvSpPr>
        <p:spPr/>
        <p:txBody>
          <a:bodyPr/>
          <a:lstStyle/>
          <a:p>
            <a:endParaRPr lang="en-IN"/>
          </a:p>
        </p:txBody>
      </p:sp>
      <p:pic>
        <p:nvPicPr>
          <p:cNvPr id="7" name="Picture 6" descr="IMG_258"/>
          <p:cNvPicPr/>
          <p:nvPr/>
        </p:nvPicPr>
        <p:blipFill>
          <a:blip r:embed="rId2"/>
          <a:stretch>
            <a:fillRect/>
          </a:stretch>
        </p:blipFill>
        <p:spPr>
          <a:xfrm>
            <a:off x="1889170" y="3543320"/>
            <a:ext cx="2038985" cy="1155065"/>
          </a:xfrm>
          <a:prstGeom prst="rect">
            <a:avLst/>
          </a:prstGeom>
          <a:noFill/>
          <a:ln w="9525">
            <a:noFill/>
          </a:ln>
        </p:spPr>
      </p:pic>
      <p:pic>
        <p:nvPicPr>
          <p:cNvPr id="8" name="Picture 7" descr="IMG_256"/>
          <p:cNvPicPr/>
          <p:nvPr/>
        </p:nvPicPr>
        <p:blipFill>
          <a:blip r:embed="rId3"/>
          <a:stretch>
            <a:fillRect/>
          </a:stretch>
        </p:blipFill>
        <p:spPr>
          <a:xfrm>
            <a:off x="4815658" y="3280657"/>
            <a:ext cx="3076398" cy="2068122"/>
          </a:xfrm>
          <a:prstGeom prst="rect">
            <a:avLst/>
          </a:prstGeom>
          <a:noFill/>
          <a:ln w="9525">
            <a:noFill/>
          </a:ln>
        </p:spPr>
      </p:pic>
    </p:spTree>
    <p:extLst>
      <p:ext uri="{BB962C8B-B14F-4D97-AF65-F5344CB8AC3E}">
        <p14:creationId xmlns:p14="http://schemas.microsoft.com/office/powerpoint/2010/main" val="1937614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BLOCK WORLD PROBLEM</a:t>
            </a:r>
            <a:endParaRPr lang="en-US">
              <a:cs typeface="Times New Roman" pitchFamily="18" charset="0"/>
            </a:endParaRPr>
          </a:p>
        </p:txBody>
      </p:sp>
      <p:sp>
        <p:nvSpPr>
          <p:cNvPr id="3" name="Content Placeholder 2"/>
          <p:cNvSpPr>
            <a:spLocks noGrp="1"/>
          </p:cNvSpPr>
          <p:nvPr>
            <p:ph idx="1"/>
          </p:nvPr>
        </p:nvSpPr>
        <p:spPr/>
        <p:txBody>
          <a:bodyPr>
            <a:normAutofit/>
          </a:bodyPr>
          <a:lstStyle/>
          <a:p>
            <a:r>
              <a:rPr lang="en-US" sz="1800"/>
              <a:t>The most important step in solving any hill-climbing issue is to pick the right heuristic function.</a:t>
            </a:r>
            <a:endParaRPr lang="en-IN" sz="1800"/>
          </a:p>
          <a:p>
            <a:r>
              <a:rPr lang="en-US" sz="1800"/>
              <a:t>Definition of such a function, h</a:t>
            </a:r>
            <a:endParaRPr lang="en-IN" sz="1800"/>
          </a:p>
          <a:p>
            <a:r>
              <a:rPr lang="en-US" sz="1800"/>
              <a:t> If the block is appropriately positioned, h(x) = +1 for all the blocks in the support structure; otherwise, h(x) = -1 for all the blocks in the support structure.</a:t>
            </a:r>
            <a:endParaRPr lang="en-IN" sz="1800"/>
          </a:p>
          <a:p>
            <a:r>
              <a:rPr lang="en-US" sz="1800"/>
              <a:t> </a:t>
            </a:r>
            <a:endParaRPr lang="en-IN" sz="1800"/>
          </a:p>
        </p:txBody>
      </p:sp>
      <p:sp>
        <p:nvSpPr>
          <p:cNvPr id="4" name="Slide Number Placeholder 3"/>
          <p:cNvSpPr>
            <a:spLocks noGrp="1"/>
          </p:cNvSpPr>
          <p:nvPr>
            <p:ph type="sldNum" sz="quarter" idx="12"/>
          </p:nvPr>
        </p:nvSpPr>
        <p:spPr/>
        <p:txBody>
          <a:bodyPr/>
          <a:lstStyle/>
          <a:p>
            <a:fld id="{CBABCCC1-BF11-4F37-963E-1BCD5B23FD72}" type="slidenum">
              <a:rPr lang="en-IN" smtClean="0"/>
              <a:pPr/>
              <a:t>16</a:t>
            </a:fld>
            <a:endParaRPr lang="en-IN"/>
          </a:p>
        </p:txBody>
      </p:sp>
      <p:pic>
        <p:nvPicPr>
          <p:cNvPr id="5" name="Picture 4" descr="IMG_256"/>
          <p:cNvPicPr/>
          <p:nvPr/>
        </p:nvPicPr>
        <p:blipFill>
          <a:blip r:embed="rId2"/>
          <a:stretch>
            <a:fillRect/>
          </a:stretch>
        </p:blipFill>
        <p:spPr>
          <a:xfrm>
            <a:off x="4713786" y="3741038"/>
            <a:ext cx="2137410" cy="1668780"/>
          </a:xfrm>
          <a:prstGeom prst="rect">
            <a:avLst/>
          </a:prstGeom>
          <a:noFill/>
          <a:ln w="9525">
            <a:noFill/>
          </a:ln>
        </p:spPr>
      </p:pic>
    </p:spTree>
    <p:extLst>
      <p:ext uri="{BB962C8B-B14F-4D97-AF65-F5344CB8AC3E}">
        <p14:creationId xmlns:p14="http://schemas.microsoft.com/office/powerpoint/2010/main" val="3621466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a:t>Any block that has the same support structure as the objective state is referred to in this context as being appropriately positioned. Let's have a look at all the iterations and their heuristics to achieve the goal state using the hill climbing approach we outlined earlier:</a:t>
            </a:r>
            <a:endParaRPr lang="en-IN" sz="1800"/>
          </a:p>
        </p:txBody>
      </p:sp>
      <p:sp>
        <p:nvSpPr>
          <p:cNvPr id="4" name="Slide Number Placeholder 3"/>
          <p:cNvSpPr>
            <a:spLocks noGrp="1"/>
          </p:cNvSpPr>
          <p:nvPr>
            <p:ph type="sldNum" sz="quarter" idx="12"/>
          </p:nvPr>
        </p:nvSpPr>
        <p:spPr/>
        <p:txBody>
          <a:bodyPr/>
          <a:lstStyle/>
          <a:p>
            <a:fld id="{CBABCCC1-BF11-4F37-963E-1BCD5B23FD72}" type="slidenum">
              <a:rPr lang="en-IN" smtClean="0"/>
              <a:pPr/>
              <a:t>17</a:t>
            </a:fld>
            <a:endParaRPr lang="en-IN"/>
          </a:p>
        </p:txBody>
      </p:sp>
      <p:pic>
        <p:nvPicPr>
          <p:cNvPr id="5" name="Picture 4" descr="IMG_256"/>
          <p:cNvPicPr/>
          <p:nvPr/>
        </p:nvPicPr>
        <p:blipFill>
          <a:blip r:embed="rId2"/>
          <a:stretch>
            <a:fillRect/>
          </a:stretch>
        </p:blipFill>
        <p:spPr>
          <a:xfrm>
            <a:off x="3441064" y="3119302"/>
            <a:ext cx="5309870" cy="2918460"/>
          </a:xfrm>
          <a:prstGeom prst="rect">
            <a:avLst/>
          </a:prstGeom>
          <a:noFill/>
          <a:ln w="9525">
            <a:noFill/>
          </a:ln>
        </p:spPr>
      </p:pic>
    </p:spTree>
    <p:extLst>
      <p:ext uri="{BB962C8B-B14F-4D97-AF65-F5344CB8AC3E}">
        <p14:creationId xmlns:p14="http://schemas.microsoft.com/office/powerpoint/2010/main" val="4274590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Autofit/>
          </a:bodyPr>
          <a:lstStyle/>
          <a:p>
            <a:r>
              <a:rPr lang="en-US" altLang="en-US">
                <a:ea typeface="Batang" panose="02030600000101010101" pitchFamily="18" charset="-127"/>
              </a:rPr>
              <a:t>Steepest-Ascent Hill Climbing</a:t>
            </a:r>
          </a:p>
        </p:txBody>
      </p:sp>
      <p:sp>
        <p:nvSpPr>
          <p:cNvPr id="5123" name="Rectangle 3"/>
          <p:cNvSpPr>
            <a:spLocks noGrp="1" noChangeArrowheads="1"/>
          </p:cNvSpPr>
          <p:nvPr>
            <p:ph idx="1"/>
          </p:nvPr>
        </p:nvSpPr>
        <p:spPr>
          <a:xfrm>
            <a:off x="771957" y="1850975"/>
            <a:ext cx="10643302" cy="4418580"/>
          </a:xfrm>
        </p:spPr>
        <p:txBody>
          <a:bodyPr>
            <a:noAutofit/>
          </a:bodyPr>
          <a:lstStyle/>
          <a:p>
            <a:pPr marL="0" indent="0" algn="just" eaLnBrk="1" hangingPunct="1">
              <a:buNone/>
            </a:pPr>
            <a:r>
              <a:rPr lang="en-US" altLang="en-US" sz="1800">
                <a:latin typeface="+mj-lt"/>
                <a:cs typeface="Times New Roman" panose="02020603050405020304" pitchFamily="18" charset="0"/>
              </a:rPr>
              <a:t>This is a variation of simple hill climbing which considers all the moves from the current state and selects the best one as the next state. Also known as </a:t>
            </a:r>
            <a:r>
              <a:rPr lang="en-US" altLang="en-US" sz="1800" b="1">
                <a:latin typeface="+mj-lt"/>
                <a:cs typeface="Times New Roman" panose="02020603050405020304" pitchFamily="18" charset="0"/>
              </a:rPr>
              <a:t>Gradient search</a:t>
            </a:r>
          </a:p>
          <a:p>
            <a:pPr algn="just" eaLnBrk="1" hangingPunct="1">
              <a:buFontTx/>
              <a:buNone/>
            </a:pPr>
            <a:r>
              <a:rPr lang="en-US" altLang="en-US" sz="1800" b="1">
                <a:latin typeface="+mj-lt"/>
                <a:cs typeface="Times New Roman" panose="02020603050405020304" pitchFamily="18" charset="0"/>
              </a:rPr>
              <a:t>Algorithm: Steepest-Ascent Hill Climbing</a:t>
            </a:r>
          </a:p>
          <a:p>
            <a:pPr marL="457200" indent="-457200" algn="just" eaLnBrk="1" hangingPunct="1">
              <a:buFontTx/>
              <a:buAutoNum type="arabicPeriod"/>
            </a:pPr>
            <a:r>
              <a:rPr lang="en-US" altLang="en-US" sz="1800">
                <a:latin typeface="+mj-lt"/>
                <a:cs typeface="Times New Roman" panose="02020603050405020304" pitchFamily="18" charset="0"/>
              </a:rPr>
              <a:t>Evaluate the initial state. If it is also a goal state, then return it and quit. Otherwise, continue with the initial state as the current state.</a:t>
            </a:r>
          </a:p>
          <a:p>
            <a:pPr marL="457200" indent="-457200" algn="just" eaLnBrk="1" hangingPunct="1">
              <a:buFontTx/>
              <a:buAutoNum type="arabicPeriod"/>
            </a:pPr>
            <a:r>
              <a:rPr lang="en-US" altLang="en-US" sz="1800">
                <a:latin typeface="+mj-lt"/>
                <a:cs typeface="Times New Roman" panose="02020603050405020304" pitchFamily="18" charset="0"/>
              </a:rPr>
              <a:t>Loop until a solution is found or until a complete iteration produces no change to current state:</a:t>
            </a:r>
          </a:p>
          <a:p>
            <a:pPr marL="990600" lvl="1" indent="-533400" algn="just">
              <a:lnSpc>
                <a:spcPct val="90000"/>
              </a:lnSpc>
              <a:buFontTx/>
              <a:buAutoNum type="alphaLcPeriod"/>
            </a:pPr>
            <a:r>
              <a:rPr lang="en-US" altLang="en-US">
                <a:latin typeface="+mj-lt"/>
                <a:cs typeface="Times New Roman" panose="02020603050405020304" pitchFamily="18" charset="0"/>
              </a:rPr>
              <a:t>Let SUCC be a state such that any possible successor of the current state will be better than SUCC</a:t>
            </a:r>
          </a:p>
          <a:p>
            <a:pPr marL="990600" lvl="1" indent="-533400" algn="just">
              <a:lnSpc>
                <a:spcPct val="90000"/>
              </a:lnSpc>
              <a:buFontTx/>
              <a:buAutoNum type="alphaLcPeriod"/>
            </a:pPr>
            <a:r>
              <a:rPr lang="en-US" altLang="en-US">
                <a:latin typeface="+mj-lt"/>
                <a:cs typeface="Times New Roman" panose="02020603050405020304" pitchFamily="18" charset="0"/>
              </a:rPr>
              <a:t>For each operator that applies to the current state do:</a:t>
            </a:r>
          </a:p>
          <a:p>
            <a:pPr marL="1371600" lvl="2" indent="-457200" algn="just">
              <a:lnSpc>
                <a:spcPct val="90000"/>
              </a:lnSpc>
              <a:buFontTx/>
              <a:buAutoNum type="romanLcPeriod"/>
            </a:pPr>
            <a:r>
              <a:rPr lang="en-US" altLang="en-US" sz="1800">
                <a:latin typeface="+mj-lt"/>
                <a:cs typeface="Times New Roman" panose="02020603050405020304" pitchFamily="18" charset="0"/>
              </a:rPr>
              <a:t>Apply the operator and generate a new state</a:t>
            </a:r>
          </a:p>
          <a:p>
            <a:pPr marL="1371600" lvl="2" indent="-457200" algn="just">
              <a:lnSpc>
                <a:spcPct val="90000"/>
              </a:lnSpc>
              <a:buFontTx/>
              <a:buAutoNum type="romanLcPeriod"/>
            </a:pPr>
            <a:r>
              <a:rPr lang="en-US" altLang="en-US" sz="1800">
                <a:latin typeface="+mj-lt"/>
                <a:cs typeface="Times New Roman" panose="02020603050405020304" pitchFamily="18" charset="0"/>
              </a:rPr>
              <a:t>Evaluate the new state. If is </a:t>
            </a:r>
            <a:r>
              <a:rPr lang="en-US" altLang="en-US" sz="1800" err="1">
                <a:latin typeface="+mj-lt"/>
                <a:cs typeface="Times New Roman" panose="02020603050405020304" pitchFamily="18" charset="0"/>
              </a:rPr>
              <a:t>is</a:t>
            </a:r>
            <a:r>
              <a:rPr lang="en-US" altLang="en-US" sz="1800">
                <a:latin typeface="+mj-lt"/>
                <a:cs typeface="Times New Roman" panose="02020603050405020304" pitchFamily="18" charset="0"/>
              </a:rPr>
              <a:t> a goal state, then return it and quit. If not, compare it to SUCC. If it is better, then set SUCC to this state. If it is not better, leave SUCC alone.</a:t>
            </a:r>
          </a:p>
          <a:p>
            <a:pPr marL="990600" lvl="1" indent="-533400" algn="just">
              <a:lnSpc>
                <a:spcPct val="90000"/>
              </a:lnSpc>
              <a:buFontTx/>
              <a:buAutoNum type="alphaLcPeriod"/>
            </a:pPr>
            <a:r>
              <a:rPr lang="en-US" altLang="en-US">
                <a:latin typeface="+mj-lt"/>
                <a:cs typeface="Times New Roman" panose="02020603050405020304" pitchFamily="18" charset="0"/>
              </a:rPr>
              <a:t>If the SUCC is better than the current state, then set current state to SUCC.</a:t>
            </a:r>
          </a:p>
          <a:p>
            <a:pPr algn="just" eaLnBrk="1" hangingPunct="1">
              <a:buNone/>
            </a:pPr>
            <a:endParaRPr lang="en-US" altLang="en-US" sz="1800">
              <a:latin typeface="+mj-lt"/>
              <a:cs typeface="Times New Roman" panose="02020603050405020304" pitchFamily="18" charset="0"/>
            </a:endParaRPr>
          </a:p>
        </p:txBody>
      </p:sp>
      <p:sp>
        <p:nvSpPr>
          <p:cNvPr id="5124" name="Slide Number Placeholder 3"/>
          <p:cNvSpPr>
            <a:spLocks noGrp="1"/>
          </p:cNvSpPr>
          <p:nvPr>
            <p:ph type="sldNum" sz="quarter" idx="12"/>
          </p:nvPr>
        </p:nvSpPr>
        <p:spPr>
          <a:noFill/>
        </p:spPr>
        <p:txBody>
          <a:bodyPr/>
          <a:lstStyle/>
          <a:p>
            <a:endParaRPr lang="en-US" altLang="en-US"/>
          </a:p>
          <a:p>
            <a:endParaRPr lang="en-US" altLang="en-US"/>
          </a:p>
        </p:txBody>
      </p:sp>
    </p:spTree>
    <p:extLst>
      <p:ext uri="{BB962C8B-B14F-4D97-AF65-F5344CB8AC3E}">
        <p14:creationId xmlns:p14="http://schemas.microsoft.com/office/powerpoint/2010/main" val="252567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en-US" altLang="en-US">
                <a:ea typeface="Batang" panose="02030600000101010101" pitchFamily="18" charset="-127"/>
              </a:rPr>
              <a:t>Hill-climbing (continued…) - Limitations </a:t>
            </a:r>
          </a:p>
        </p:txBody>
      </p:sp>
      <p:sp>
        <p:nvSpPr>
          <p:cNvPr id="10243" name="Rectangle 3"/>
          <p:cNvSpPr>
            <a:spLocks noGrp="1" noChangeArrowheads="1"/>
          </p:cNvSpPr>
          <p:nvPr>
            <p:ph idx="1"/>
          </p:nvPr>
        </p:nvSpPr>
        <p:spPr>
          <a:xfrm>
            <a:off x="205608" y="2015732"/>
            <a:ext cx="8202866" cy="3450613"/>
          </a:xfrm>
        </p:spPr>
        <p:txBody>
          <a:bodyPr>
            <a:noAutofit/>
          </a:bodyPr>
          <a:lstStyle/>
          <a:p>
            <a:pPr marL="457200" indent="-457200" algn="just" eaLnBrk="1" hangingPunct="1">
              <a:buNone/>
              <a:defRPr/>
            </a:pPr>
            <a:r>
              <a:rPr lang="en-US" sz="1800">
                <a:cs typeface="Times New Roman" panose="02020603050405020304" pitchFamily="18" charset="0"/>
              </a:rPr>
              <a:t>Both simple Hill climbing and Steepest-Ascent Hill climbing may have following limitations: </a:t>
            </a:r>
            <a:endParaRPr lang="en-US" sz="1800" b="1">
              <a:cs typeface="Times New Roman" panose="02020603050405020304" pitchFamily="18" charset="0"/>
            </a:endParaRPr>
          </a:p>
          <a:p>
            <a:pPr marL="457200" indent="-457200" algn="just" eaLnBrk="1" hangingPunct="1">
              <a:buFontTx/>
              <a:buAutoNum type="arabicPeriod"/>
              <a:defRPr/>
            </a:pPr>
            <a:r>
              <a:rPr lang="en-US" sz="1800" b="1">
                <a:cs typeface="Times New Roman" panose="02020603050405020304" pitchFamily="18" charset="0"/>
              </a:rPr>
              <a:t>Local Maxima</a:t>
            </a:r>
            <a:r>
              <a:rPr lang="en-US" sz="1800">
                <a:cs typeface="Times New Roman" panose="02020603050405020304" pitchFamily="18" charset="0"/>
              </a:rPr>
              <a:t>: a local maximum as opposed to global maximum.</a:t>
            </a:r>
          </a:p>
          <a:p>
            <a:pPr algn="just">
              <a:buClr>
                <a:schemeClr val="tx1"/>
              </a:buClr>
              <a:buSzPct val="120000"/>
              <a:buFontTx/>
              <a:buNone/>
              <a:defRPr/>
            </a:pPr>
            <a:r>
              <a:rPr lang="en-GB" sz="1800">
                <a:cs typeface="Times New Roman" panose="02020603050405020304" pitchFamily="18" charset="0"/>
              </a:rPr>
              <a:t>		Way Out: Backtrack to some earlier node and try going in a different direction</a:t>
            </a:r>
          </a:p>
          <a:p>
            <a:pPr marL="457200" indent="-457200" algn="just" eaLnBrk="1" hangingPunct="1">
              <a:buFontTx/>
              <a:buNone/>
              <a:defRPr/>
            </a:pPr>
            <a:r>
              <a:rPr lang="en-US" sz="1800">
                <a:cs typeface="Times New Roman" panose="02020603050405020304" pitchFamily="18" charset="0"/>
              </a:rPr>
              <a:t>2. </a:t>
            </a:r>
            <a:r>
              <a:rPr lang="en-US" sz="1800" b="1">
                <a:cs typeface="Times New Roman" panose="02020603050405020304" pitchFamily="18" charset="0"/>
              </a:rPr>
              <a:t>Plateaus</a:t>
            </a:r>
            <a:r>
              <a:rPr lang="en-US" sz="1800">
                <a:cs typeface="Times New Roman" panose="02020603050405020304" pitchFamily="18" charset="0"/>
              </a:rPr>
              <a:t>: An area of the search space where evaluation function is flat, thus requiring random walk.</a:t>
            </a:r>
          </a:p>
          <a:p>
            <a:pPr marL="457200" indent="-457200" algn="just" eaLnBrk="1" hangingPunct="1">
              <a:buFontTx/>
              <a:buNone/>
              <a:defRPr/>
            </a:pPr>
            <a:r>
              <a:rPr lang="en-GB" sz="1800">
                <a:cs typeface="Times New Roman" panose="02020603050405020304" pitchFamily="18" charset="0"/>
              </a:rPr>
              <a:t>		Way out: Make a big jump to try to get in a new section</a:t>
            </a:r>
            <a:endParaRPr lang="en-US" sz="1800">
              <a:cs typeface="Times New Roman" panose="02020603050405020304" pitchFamily="18" charset="0"/>
            </a:endParaRPr>
          </a:p>
          <a:p>
            <a:pPr marL="457200" indent="-457200" algn="just" eaLnBrk="1" hangingPunct="1">
              <a:buFontTx/>
              <a:buNone/>
              <a:defRPr/>
            </a:pPr>
            <a:r>
              <a:rPr lang="en-US" sz="1800">
                <a:cs typeface="Times New Roman" panose="02020603050405020304" pitchFamily="18" charset="0"/>
              </a:rPr>
              <a:t>3. </a:t>
            </a:r>
            <a:r>
              <a:rPr lang="en-US" sz="1800" b="1">
                <a:cs typeface="Times New Roman" panose="02020603050405020304" pitchFamily="18" charset="0"/>
              </a:rPr>
              <a:t>Ridge</a:t>
            </a:r>
            <a:r>
              <a:rPr lang="en-US" sz="1800">
                <a:cs typeface="Times New Roman" panose="02020603050405020304" pitchFamily="18" charset="0"/>
              </a:rPr>
              <a:t>: Where there are steep slopes and the search direction is not towards the top but towards the side.</a:t>
            </a:r>
            <a:r>
              <a:rPr lang="en-GB" sz="1800">
                <a:cs typeface="Times New Roman" panose="02020603050405020304" pitchFamily="18" charset="0"/>
              </a:rPr>
              <a:t> </a:t>
            </a:r>
          </a:p>
          <a:p>
            <a:pPr marL="457200" indent="-457200" algn="just">
              <a:buNone/>
              <a:defRPr/>
            </a:pPr>
            <a:r>
              <a:rPr lang="en-US" sz="1800">
                <a:cs typeface="Times New Roman" panose="02020603050405020304" pitchFamily="18" charset="0"/>
              </a:rPr>
              <a:t>	Way out: Apply two or more rules before doing the test. </a:t>
            </a:r>
            <a:endParaRPr lang="en-GB" sz="1800">
              <a:cs typeface="Times New Roman" panose="02020603050405020304" pitchFamily="18" charset="0"/>
            </a:endParaRPr>
          </a:p>
        </p:txBody>
      </p:sp>
      <p:sp>
        <p:nvSpPr>
          <p:cNvPr id="7173" name="Slide Number Placeholder 10"/>
          <p:cNvSpPr>
            <a:spLocks noGrp="1"/>
          </p:cNvSpPr>
          <p:nvPr>
            <p:ph type="sldNum" sz="quarter" idx="12"/>
          </p:nvPr>
        </p:nvSpPr>
        <p:spPr>
          <a:noFill/>
        </p:spPr>
        <p:txBody>
          <a:bodyPr/>
          <a:lstStyle/>
          <a:p>
            <a:fld id="{CDFA8B0D-DFD8-4D32-83E3-6007BC081E02}" type="slidenum">
              <a:rPr lang="en-US" altLang="en-US" smtClean="0"/>
              <a:pPr/>
              <a:t>19</a:t>
            </a:fld>
            <a:endParaRPr lang="en-US" altLang="en-US"/>
          </a:p>
        </p:txBody>
      </p:sp>
      <p:grpSp>
        <p:nvGrpSpPr>
          <p:cNvPr id="2" name="Group 4"/>
          <p:cNvGrpSpPr/>
          <p:nvPr/>
        </p:nvGrpSpPr>
        <p:grpSpPr bwMode="auto">
          <a:xfrm>
            <a:off x="8534400" y="1158024"/>
            <a:ext cx="3657600" cy="4876800"/>
            <a:chOff x="3408" y="267"/>
            <a:chExt cx="1932" cy="3489"/>
          </a:xfrm>
        </p:grpSpPr>
        <p:pic>
          <p:nvPicPr>
            <p:cNvPr id="7174" name="Picture 5"/>
            <p:cNvPicPr>
              <a:picLocks noChangeAspect="1" noChangeArrowheads="1"/>
            </p:cNvPicPr>
            <p:nvPr/>
          </p:nvPicPr>
          <p:blipFill>
            <a:blip r:embed="rId3" cstate="print"/>
            <a:srcRect/>
            <a:stretch>
              <a:fillRect/>
            </a:stretch>
          </p:blipFill>
          <p:spPr bwMode="auto">
            <a:xfrm>
              <a:off x="3408" y="267"/>
              <a:ext cx="1932" cy="672"/>
            </a:xfrm>
            <a:prstGeom prst="rect">
              <a:avLst/>
            </a:prstGeom>
            <a:noFill/>
            <a:ln w="9525">
              <a:noFill/>
              <a:miter lim="800000"/>
              <a:headEnd/>
              <a:tailEnd/>
            </a:ln>
          </p:spPr>
        </p:pic>
        <p:grpSp>
          <p:nvGrpSpPr>
            <p:cNvPr id="3" name="Group 6"/>
            <p:cNvGrpSpPr/>
            <p:nvPr/>
          </p:nvGrpSpPr>
          <p:grpSpPr bwMode="auto">
            <a:xfrm>
              <a:off x="3408" y="1412"/>
              <a:ext cx="1932" cy="2344"/>
              <a:chOff x="3408" y="1412"/>
              <a:chExt cx="1932" cy="2344"/>
            </a:xfrm>
          </p:grpSpPr>
          <p:pic>
            <p:nvPicPr>
              <p:cNvPr id="7176" name="Picture 7"/>
              <p:cNvPicPr>
                <a:picLocks noChangeAspect="1" noChangeArrowheads="1"/>
              </p:cNvPicPr>
              <p:nvPr/>
            </p:nvPicPr>
            <p:blipFill>
              <a:blip r:embed="rId4" cstate="print"/>
              <a:srcRect/>
              <a:stretch>
                <a:fillRect/>
              </a:stretch>
            </p:blipFill>
            <p:spPr bwMode="auto">
              <a:xfrm>
                <a:off x="3408" y="1412"/>
                <a:ext cx="1932" cy="660"/>
              </a:xfrm>
              <a:prstGeom prst="rect">
                <a:avLst/>
              </a:prstGeom>
              <a:noFill/>
              <a:ln w="9525">
                <a:noFill/>
                <a:miter lim="800000"/>
                <a:headEnd/>
                <a:tailEnd/>
              </a:ln>
            </p:spPr>
          </p:pic>
          <p:pic>
            <p:nvPicPr>
              <p:cNvPr id="7177" name="Picture 8"/>
              <p:cNvPicPr>
                <a:picLocks noChangeAspect="1" noChangeArrowheads="1"/>
              </p:cNvPicPr>
              <p:nvPr/>
            </p:nvPicPr>
            <p:blipFill>
              <a:blip r:embed="rId5" cstate="print"/>
              <a:srcRect/>
              <a:stretch>
                <a:fillRect/>
              </a:stretch>
            </p:blipFill>
            <p:spPr bwMode="auto">
              <a:xfrm>
                <a:off x="3552" y="2784"/>
                <a:ext cx="1632" cy="972"/>
              </a:xfrm>
              <a:prstGeom prst="rect">
                <a:avLst/>
              </a:prstGeom>
              <a:noFill/>
              <a:ln w="9525">
                <a:noFill/>
                <a:miter lim="800000"/>
                <a:headEnd/>
                <a:tailEnd/>
              </a:ln>
            </p:spPr>
          </p:pic>
        </p:grpSp>
      </p:grpSp>
    </p:spTree>
    <p:extLst>
      <p:ext uri="{BB962C8B-B14F-4D97-AF65-F5344CB8AC3E}">
        <p14:creationId xmlns:p14="http://schemas.microsoft.com/office/powerpoint/2010/main" val="167260733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3952240" y="84408"/>
            <a:ext cx="3530708" cy="30007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AIM OF THE SESSION</a:t>
            </a:r>
          </a:p>
        </p:txBody>
      </p:sp>
      <p:sp>
        <p:nvSpPr>
          <p:cNvPr id="5" name="TextBox 4">
            <a:extLst>
              <a:ext uri="{FF2B5EF4-FFF2-40B4-BE49-F238E27FC236}">
                <a16:creationId xmlns:a16="http://schemas.microsoft.com/office/drawing/2014/main" id="{D7C61438-200D-827A-D4DD-5B5127AFA187}"/>
              </a:ext>
            </a:extLst>
          </p:cNvPr>
          <p:cNvSpPr txBox="1"/>
          <p:nvPr/>
        </p:nvSpPr>
        <p:spPr>
          <a:xfrm>
            <a:off x="995362" y="625326"/>
            <a:ext cx="10700084" cy="796115"/>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a:effectLst/>
                <a:latin typeface="+mj-lt"/>
                <a:cs typeface="Poppins"/>
              </a:rPr>
              <a:t>To familiarize students with the basic concept of </a:t>
            </a:r>
            <a:r>
              <a:rPr lang="en-US" sz="1600"/>
              <a:t>Heuristic functions </a:t>
            </a:r>
            <a:endParaRPr lang="en-US" sz="1600" b="0" i="0">
              <a:effectLst/>
              <a:latin typeface="+mj-lt"/>
              <a:cs typeface="Poppins"/>
            </a:endParaRPr>
          </a:p>
          <a:p>
            <a:pPr>
              <a:lnSpc>
                <a:spcPct val="150000"/>
              </a:lnSpc>
            </a:pPr>
            <a:endParaRPr lang="en-US" sz="1600" b="0" i="0">
              <a:effectLst/>
              <a:latin typeface="Poppins"/>
              <a:cs typeface="Poppins"/>
            </a:endParaRPr>
          </a:p>
        </p:txBody>
      </p:sp>
      <p:sp>
        <p:nvSpPr>
          <p:cNvPr id="7" name="Rounded Rectangle 17">
            <a:extLst>
              <a:ext uri="{FF2B5EF4-FFF2-40B4-BE49-F238E27FC236}">
                <a16:creationId xmlns:a16="http://schemas.microsoft.com/office/drawing/2014/main" id="{7F3AABB0-F8BA-C900-B6BF-45F4B58E9490}"/>
              </a:ext>
            </a:extLst>
          </p:cNvPr>
          <p:cNvSpPr/>
          <p:nvPr/>
        </p:nvSpPr>
        <p:spPr>
          <a:xfrm>
            <a:off x="3484880" y="1807062"/>
            <a:ext cx="4546533" cy="347666"/>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INSTRUCTIONAL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752600" y="2438605"/>
            <a:ext cx="8791575" cy="107721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a:latin typeface="Poppins"/>
                <a:cs typeface="Poppins"/>
              </a:rPr>
              <a:t>This</a:t>
            </a:r>
            <a:r>
              <a:rPr lang="en-US" sz="1600" b="0" i="0">
                <a:effectLst/>
                <a:latin typeface="Poppins"/>
                <a:cs typeface="Poppins"/>
              </a:rPr>
              <a:t> </a:t>
            </a:r>
            <a:r>
              <a:rPr lang="en-US" sz="1600">
                <a:latin typeface="Poppins"/>
                <a:cs typeface="Poppins"/>
              </a:rPr>
              <a:t>Session</a:t>
            </a:r>
            <a:r>
              <a:rPr lang="en-US" sz="1600" b="0" i="0">
                <a:effectLst/>
                <a:latin typeface="Poppins"/>
                <a:cs typeface="Poppins"/>
              </a:rPr>
              <a:t> is designed to:</a:t>
            </a:r>
          </a:p>
          <a:p>
            <a:pPr marL="342900" indent="-342900">
              <a:buAutoNum type="arabicPeriod"/>
            </a:pPr>
            <a:r>
              <a:rPr lang="en-US" sz="1600" b="0" i="0">
                <a:effectLst/>
                <a:latin typeface="+mj-lt"/>
              </a:rPr>
              <a:t>Explain What is Local Search Algorithm?</a:t>
            </a:r>
          </a:p>
          <a:p>
            <a:pPr marL="342900" indent="-342900">
              <a:buAutoNum type="arabicPeriod"/>
            </a:pPr>
            <a:r>
              <a:rPr lang="en-US" sz="1600" b="0" i="0">
                <a:effectLst/>
                <a:latin typeface="+mj-lt"/>
              </a:rPr>
              <a:t>Describe </a:t>
            </a:r>
            <a:r>
              <a:rPr lang="en-US" sz="1600">
                <a:latin typeface="+mj-lt"/>
              </a:rPr>
              <a:t>different types of Local Search </a:t>
            </a:r>
            <a:r>
              <a:rPr lang="en-US" sz="1600" err="1">
                <a:latin typeface="+mj-lt"/>
              </a:rPr>
              <a:t>Algorithm:</a:t>
            </a:r>
            <a:r>
              <a:rPr lang="en-US" sz="1600" err="1"/>
              <a:t>Hill</a:t>
            </a:r>
            <a:r>
              <a:rPr lang="en-US" sz="1600"/>
              <a:t> Climbing Algorithm, Simulated Annealing</a:t>
            </a:r>
            <a:endParaRPr lang="en-US" sz="1600" b="0" i="0">
              <a:effectLst/>
              <a:latin typeface="+mj-lt"/>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070731" y="39443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LEARNING OUTCOMES</a:t>
            </a: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949616" y="4765771"/>
            <a:ext cx="8791575" cy="107721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a:effectLst/>
                <a:latin typeface="+mj-lt"/>
                <a:cs typeface="Arial"/>
              </a:rPr>
              <a:t>At the end of this </a:t>
            </a:r>
            <a:r>
              <a:rPr lang="en-US" sz="1600">
                <a:latin typeface="+mj-lt"/>
                <a:cs typeface="Arial"/>
              </a:rPr>
              <a:t>session</a:t>
            </a:r>
            <a:r>
              <a:rPr lang="en-US" sz="1600" b="0" i="0">
                <a:effectLst/>
                <a:latin typeface="+mj-lt"/>
                <a:cs typeface="Arial"/>
              </a:rPr>
              <a:t>, you should be able to:</a:t>
            </a:r>
          </a:p>
          <a:p>
            <a:pPr marL="342900" indent="-342900">
              <a:buFontTx/>
              <a:buAutoNum type="arabicPeriod"/>
            </a:pPr>
            <a:r>
              <a:rPr lang="en-US" sz="1600">
                <a:latin typeface="+mj-lt"/>
              </a:rPr>
              <a:t>Define the concept of </a:t>
            </a:r>
            <a:r>
              <a:rPr lang="en-US" sz="1600"/>
              <a:t>Local Search Algorithm</a:t>
            </a:r>
            <a:endParaRPr lang="en-US" sz="1400">
              <a:latin typeface="+mj-lt"/>
              <a:cs typeface="Poppins"/>
            </a:endParaRPr>
          </a:p>
          <a:p>
            <a:pPr marL="342900" indent="-342900">
              <a:buAutoNum type="arabicPeriod"/>
            </a:pPr>
            <a:r>
              <a:rPr lang="en-US" sz="1600">
                <a:latin typeface="+mj-lt"/>
              </a:rPr>
              <a:t>Understand about  types of </a:t>
            </a:r>
            <a:r>
              <a:rPr lang="en-US" sz="1600"/>
              <a:t>Local search, Hill Climbing Algorithm, Simulated Annealing</a:t>
            </a:r>
            <a:endParaRPr lang="en-US" sz="1600">
              <a:latin typeface="+mj-lt"/>
              <a:cs typeface="Poppins" panose="00000500000000000000" pitchFamily="2" charset="0"/>
            </a:endParaRPr>
          </a:p>
        </p:txBody>
      </p:sp>
      <p:pic>
        <p:nvPicPr>
          <p:cNvPr id="12" name="Picture 2" descr="KL Deemed to be University Logo"/>
          <p:cNvPicPr>
            <a:picLocks noChangeAspect="1" noChangeArrowheads="1"/>
          </p:cNvPicPr>
          <p:nvPr/>
        </p:nvPicPr>
        <p:blipFill>
          <a:blip r:embed="rId8" cstate="print"/>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1388607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b="1"/>
              <a:t>Simulated Annealing</a:t>
            </a:r>
          </a:p>
          <a:p>
            <a:r>
              <a:rPr lang="en-US" sz="1800"/>
              <a:t>Simulated Annealing is a </a:t>
            </a:r>
            <a:r>
              <a:rPr lang="en-US" sz="1800" b="1"/>
              <a:t>heuristic search algorithm</a:t>
            </a:r>
            <a:r>
              <a:rPr lang="en-US" sz="1800"/>
              <a:t> applied to optimization and artificial intelligence issues. By allowing the algorithm to occasionally accept moves that do not improve, this variation of the hill climbing algorithm can avoid the issue of getting stuck in local optima.</a:t>
            </a:r>
          </a:p>
          <a:p>
            <a:endParaRPr lang="en-US" sz="1800"/>
          </a:p>
        </p:txBody>
      </p:sp>
      <p:sp>
        <p:nvSpPr>
          <p:cNvPr id="4" name="Slide Number Placeholder 3"/>
          <p:cNvSpPr>
            <a:spLocks noGrp="1"/>
          </p:cNvSpPr>
          <p:nvPr>
            <p:ph type="sldNum" sz="quarter" idx="12"/>
          </p:nvPr>
        </p:nvSpPr>
        <p:spPr/>
        <p:txBody>
          <a:bodyPr/>
          <a:lstStyle/>
          <a:p>
            <a:fld id="{CBABCCC1-BF11-4F37-963E-1BCD5B23FD72}" type="slidenum">
              <a:rPr lang="en-IN" smtClean="0"/>
              <a:pPr/>
              <a:t>20</a:t>
            </a:fld>
            <a:endParaRPr lang="en-IN"/>
          </a:p>
        </p:txBody>
      </p:sp>
      <p:sp>
        <p:nvSpPr>
          <p:cNvPr id="2" name="Rectangle 1"/>
          <p:cNvSpPr/>
          <p:nvPr/>
        </p:nvSpPr>
        <p:spPr>
          <a:xfrm>
            <a:off x="1451579" y="1006272"/>
            <a:ext cx="2458750" cy="369332"/>
          </a:xfrm>
          <a:prstGeom prst="rect">
            <a:avLst/>
          </a:prstGeom>
        </p:spPr>
        <p:txBody>
          <a:bodyPr wrap="none">
            <a:spAutoFit/>
          </a:bodyPr>
          <a:lstStyle/>
          <a:p>
            <a:r>
              <a:rPr lang="en-IN" b="1">
                <a:latin typeface="__Source_Sans_Pro_fa6df0"/>
              </a:rPr>
              <a:t>Simulated Annealing</a:t>
            </a:r>
            <a:endParaRPr lang="en-IN" b="1" i="0">
              <a:effectLst/>
              <a:latin typeface="__Source_Sans_Pro_fa6df0"/>
            </a:endParaRPr>
          </a:p>
        </p:txBody>
      </p:sp>
    </p:spTree>
    <p:extLst>
      <p:ext uri="{BB962C8B-B14F-4D97-AF65-F5344CB8AC3E}">
        <p14:creationId xmlns:p14="http://schemas.microsoft.com/office/powerpoint/2010/main" val="2553985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steps of the simulated annealing algorithm</a:t>
            </a:r>
            <a:endParaRPr lang="en-IN"/>
          </a:p>
        </p:txBody>
      </p:sp>
      <p:sp>
        <p:nvSpPr>
          <p:cNvPr id="3" name="Content Placeholder 2"/>
          <p:cNvSpPr>
            <a:spLocks noGrp="1"/>
          </p:cNvSpPr>
          <p:nvPr>
            <p:ph idx="1"/>
          </p:nvPr>
        </p:nvSpPr>
        <p:spPr/>
        <p:txBody>
          <a:bodyPr>
            <a:normAutofit fontScale="92500" lnSpcReduction="20000"/>
          </a:bodyPr>
          <a:lstStyle/>
          <a:p>
            <a:r>
              <a:rPr lang="en-US"/>
              <a:t>Start with an initial solution.</a:t>
            </a:r>
          </a:p>
          <a:p>
            <a:r>
              <a:rPr lang="en-US"/>
              <a:t>Set the initial temperature to a high value.</a:t>
            </a:r>
          </a:p>
          <a:p>
            <a:r>
              <a:rPr lang="en-US"/>
              <a:t>Repeat the following steps until the stopping criterion is met:</a:t>
            </a:r>
          </a:p>
          <a:p>
            <a:pPr lvl="1"/>
            <a:r>
              <a:rPr lang="en-US"/>
              <a:t>Generate a new solution by making a small modification to the current solution.</a:t>
            </a:r>
          </a:p>
          <a:p>
            <a:pPr lvl="1"/>
            <a:r>
              <a:rPr lang="en-US"/>
              <a:t>Evaluate the objective function of the new solution.</a:t>
            </a:r>
          </a:p>
          <a:p>
            <a:pPr lvl="1"/>
            <a:r>
              <a:rPr lang="en-US"/>
              <a:t>If the new solution improves the objective function, accept it as the new current solution.</a:t>
            </a:r>
          </a:p>
          <a:p>
            <a:pPr lvl="1"/>
            <a:r>
              <a:rPr lang="en-US"/>
              <a:t>If the new solution does not improve the objective function, accept it with a probability that depends on the difference between the objective function values of the current and new solutions and the current temperature.</a:t>
            </a:r>
          </a:p>
          <a:p>
            <a:pPr lvl="1"/>
            <a:r>
              <a:rPr lang="en-US"/>
              <a:t>Decrease the temperature according to a cooling schedule.</a:t>
            </a:r>
          </a:p>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21</a:t>
            </a:fld>
            <a:endParaRPr lang="en-IN"/>
          </a:p>
        </p:txBody>
      </p:sp>
    </p:spTree>
    <p:extLst>
      <p:ext uri="{BB962C8B-B14F-4D97-AF65-F5344CB8AC3E}">
        <p14:creationId xmlns:p14="http://schemas.microsoft.com/office/powerpoint/2010/main" val="2971855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a:t>Return the current solution as the final solution.</a:t>
            </a:r>
          </a:p>
          <a:p>
            <a:pPr algn="just"/>
            <a:r>
              <a:rPr lang="en-US"/>
              <a:t>The main principle of the simulated annealing algorithm is to control the level of randomness in the search process by altering the temperature parameter. High temperatures enable the algorithm to explore new regions of the search space by increasing its propensity to accept non-improving moves. The algorithm becomes more selective and concentrates on improving the solution as the temperature drops.</a:t>
            </a:r>
          </a:p>
          <a:p>
            <a:pPr algn="just"/>
            <a:r>
              <a:rPr lang="en-US"/>
              <a:t>Simulated annealing has been successfully applied to a wide range of optimization problems, such as the traveling salesman problem, the vehicle routing problem, and the job shop scheduling problem. However, it requires careful tuning of the temperature and cooling schedule parameters to achieve good performance.</a:t>
            </a:r>
          </a:p>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22</a:t>
            </a:fld>
            <a:endParaRPr lang="en-IN"/>
          </a:p>
        </p:txBody>
      </p:sp>
    </p:spTree>
    <p:extLst>
      <p:ext uri="{BB962C8B-B14F-4D97-AF65-F5344CB8AC3E}">
        <p14:creationId xmlns:p14="http://schemas.microsoft.com/office/powerpoint/2010/main" val="1937376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Travelling Salesman Problem</a:t>
            </a:r>
            <a:br>
              <a:rPr lang="en-US" b="1"/>
            </a:br>
            <a:endParaRPr lang="en-IN"/>
          </a:p>
        </p:txBody>
      </p:sp>
      <p:sp>
        <p:nvSpPr>
          <p:cNvPr id="3" name="Content Placeholder 2"/>
          <p:cNvSpPr>
            <a:spLocks noGrp="1"/>
          </p:cNvSpPr>
          <p:nvPr>
            <p:ph idx="1"/>
          </p:nvPr>
        </p:nvSpPr>
        <p:spPr/>
        <p:txBody>
          <a:bodyPr/>
          <a:lstStyle/>
          <a:p>
            <a:pPr algn="just"/>
            <a:r>
              <a:rPr lang="en-US"/>
              <a:t>The Traveling Salesman Problem (TSP) is a well-known example of a combinatorial optimization problem in which the goal is to determine the quickest path between the starting city and a given set of cities. No known algorithm can complete it in polynomial time because it is an NP-hard problem.</a:t>
            </a:r>
          </a:p>
          <a:p>
            <a:pPr algn="just"/>
            <a:r>
              <a:rPr lang="en-US"/>
              <a:t>Local search algorithms for the TSP work by starting with an initial solution and incrementally improving it by making small changes to it one at a time until no more advancements are possible.</a:t>
            </a:r>
          </a:p>
          <a:p>
            <a:pPr algn="just"/>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23</a:t>
            </a:fld>
            <a:endParaRPr lang="en-IN"/>
          </a:p>
        </p:txBody>
      </p:sp>
    </p:spTree>
    <p:extLst>
      <p:ext uri="{BB962C8B-B14F-4D97-AF65-F5344CB8AC3E}">
        <p14:creationId xmlns:p14="http://schemas.microsoft.com/office/powerpoint/2010/main" val="3436730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Travelling Salesman Problem</a:t>
            </a:r>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pPr/>
              <a:t>24</a:t>
            </a:fld>
            <a:endParaRPr lang="en-IN"/>
          </a:p>
        </p:txBody>
      </p:sp>
      <p:pic>
        <p:nvPicPr>
          <p:cNvPr id="6" name="Picture 5">
            <a:extLst>
              <a:ext uri="{FF2B5EF4-FFF2-40B4-BE49-F238E27FC236}">
                <a16:creationId xmlns:a16="http://schemas.microsoft.com/office/drawing/2014/main" id="{7593D6C9-34C0-B36E-DC59-E67CA286F66C}"/>
              </a:ext>
            </a:extLst>
          </p:cNvPr>
          <p:cNvPicPr>
            <a:picLocks noChangeAspect="1"/>
          </p:cNvPicPr>
          <p:nvPr/>
        </p:nvPicPr>
        <p:blipFill>
          <a:blip r:embed="rId2"/>
          <a:stretch>
            <a:fillRect/>
          </a:stretch>
        </p:blipFill>
        <p:spPr>
          <a:xfrm>
            <a:off x="2359497" y="2305437"/>
            <a:ext cx="7781925" cy="3400425"/>
          </a:xfrm>
          <a:prstGeom prst="rect">
            <a:avLst/>
          </a:prstGeom>
        </p:spPr>
      </p:pic>
    </p:spTree>
    <p:extLst>
      <p:ext uri="{BB962C8B-B14F-4D97-AF65-F5344CB8AC3E}">
        <p14:creationId xmlns:p14="http://schemas.microsoft.com/office/powerpoint/2010/main" val="3613949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cs typeface="Times New Roman" pitchFamily="18" charset="0"/>
              </a:rPr>
              <a:t>summary</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1800"/>
              <a:t>Local search algorithms iteratively improve a single solution by making small modifications to it.</a:t>
            </a:r>
          </a:p>
          <a:p>
            <a:r>
              <a:rPr lang="en-US" sz="1800">
                <a:cs typeface="Times New Roman" pitchFamily="18" charset="0"/>
              </a:rPr>
              <a:t>.</a:t>
            </a:r>
            <a:r>
              <a:rPr lang="en-US" sz="1800"/>
              <a:t>Local search algorithms are often simple and efficient and can handle large solution spaces.</a:t>
            </a:r>
          </a:p>
          <a:p>
            <a:r>
              <a:rPr lang="en-US" sz="1800"/>
              <a:t>However, they are prone to get stuck in local optima, where the solution is not the global optimum.</a:t>
            </a:r>
          </a:p>
          <a:p>
            <a:r>
              <a:rPr lang="en-US" sz="1800"/>
              <a:t>To overcome this limitation, various modifications to local search algorithms have been proposed, such as </a:t>
            </a:r>
            <a:r>
              <a:rPr lang="en-US" sz="1800" err="1"/>
              <a:t>tabu</a:t>
            </a:r>
            <a:r>
              <a:rPr lang="en-US" sz="1800"/>
              <a:t> search, simulated annealing, and genetic algorithms.</a:t>
            </a:r>
          </a:p>
          <a:p>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pPr/>
              <a:t>25</a:t>
            </a:fld>
            <a:endParaRPr lang="en-IN"/>
          </a:p>
        </p:txBody>
      </p:sp>
      <p:sp>
        <p:nvSpPr>
          <p:cNvPr id="5" name="AutoShape 2" descr="https://powerpoint.officeapps.live.com/pods/GetClipboardImage.ashx?Id=292f553b-e2ca-4a17-b214-9b1f6e911ac9&amp;DC=PSG4&amp;pkey=101eabd3-e064-45af-a8d2-4c4660e7f5eb&amp;wdwaccluster=PSG4"/>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powerpoint.officeapps.live.com/pods/GetClipboardImage.ashx?Id=b98e8b29-314c-4363-8e3b-3e3f9b00f6f6&amp;DC=PSG4&amp;pkey=5c11d797-2317-4784-89f7-3b815a96f3d0&amp;wdwaccluster=PSG4"/>
          <p:cNvSpPr>
            <a:spLocks noChangeAspect="1" noChangeArrowheads="1"/>
          </p:cNvSpPr>
          <p:nvPr/>
        </p:nvSpPr>
        <p:spPr bwMode="auto">
          <a:xfrm>
            <a:off x="3651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19378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502;p17">
            <a:extLst>
              <a:ext uri="{FF2B5EF4-FFF2-40B4-BE49-F238E27FC236}">
                <a16:creationId xmlns:a16="http://schemas.microsoft.com/office/drawing/2014/main" id="{AE3D0AA7-0A5F-7BD6-7BC7-1D38F326B8B4}"/>
              </a:ext>
            </a:extLst>
          </p:cNvPr>
          <p:cNvSpPr/>
          <p:nvPr/>
        </p:nvSpPr>
        <p:spPr>
          <a:xfrm>
            <a:off x="837175" y="933868"/>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US" sz="1600">
                <a:solidFill>
                  <a:schemeClr val="bg1"/>
                </a:solidFill>
                <a:latin typeface="Book Antiqua" panose="02040602050305030304" pitchFamily="18" charset="0"/>
                <a:ea typeface="Calibri"/>
                <a:cs typeface="Poppins" panose="00000500000000000000" pitchFamily="2" charset="0"/>
              </a:rPr>
              <a:t>Local search algorithms can solve</a:t>
            </a:r>
            <a:r>
              <a:rPr lang="en-US" sz="1600">
                <a:solidFill>
                  <a:schemeClr val="bg1"/>
                </a:solidFill>
                <a:latin typeface="Book Antiqua" panose="02040602050305030304" pitchFamily="18" charset="0"/>
                <a:ea typeface="Calibri"/>
                <a:cs typeface="Poppins" panose="00000500000000000000" pitchFamily="2" charset="0"/>
                <a:sym typeface="Calibri"/>
              </a:rPr>
              <a:t>?</a:t>
            </a:r>
            <a:endParaRPr sz="1600">
              <a:solidFill>
                <a:schemeClr val="bg1"/>
              </a:solidFill>
              <a:latin typeface="Book Antiqua" panose="02040602050305030304" pitchFamily="18" charset="0"/>
              <a:ea typeface="Calibri"/>
              <a:cs typeface="Poppins" panose="00000500000000000000" pitchFamily="2" charset="0"/>
              <a:sym typeface="Calibri"/>
            </a:endParaRPr>
          </a:p>
        </p:txBody>
      </p:sp>
      <p:sp>
        <p:nvSpPr>
          <p:cNvPr id="11" name="Rounded Rectangle 17">
            <a:extLst>
              <a:ext uri="{FF2B5EF4-FFF2-40B4-BE49-F238E27FC236}">
                <a16:creationId xmlns:a16="http://schemas.microsoft.com/office/drawing/2014/main" id="{5D8B791C-9B35-CF16-C192-D202E0DB9A60}"/>
              </a:ext>
            </a:extLst>
          </p:cNvPr>
          <p:cNvSpPr/>
          <p:nvPr/>
        </p:nvSpPr>
        <p:spPr>
          <a:xfrm>
            <a:off x="1026827" y="1895857"/>
            <a:ext cx="8766102"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IN" sz="1600"/>
              <a:t>Any problems</a:t>
            </a:r>
            <a:endParaRPr lang="en-US" sz="1600">
              <a:latin typeface="+mj-lt"/>
            </a:endParaRPr>
          </a:p>
          <a:p>
            <a:pPr marL="342900" indent="-342900">
              <a:lnSpc>
                <a:spcPct val="150000"/>
              </a:lnSpc>
              <a:buAutoNum type="alphaLcParenBoth"/>
            </a:pPr>
            <a:r>
              <a:rPr lang="en-IN" sz="1600"/>
              <a:t>optimization problems</a:t>
            </a:r>
            <a:endParaRPr lang="en-US" sz="1600">
              <a:latin typeface="+mj-lt"/>
            </a:endParaRPr>
          </a:p>
          <a:p>
            <a:pPr marL="342900" indent="-342900">
              <a:lnSpc>
                <a:spcPct val="150000"/>
              </a:lnSpc>
              <a:buAutoNum type="alphaLcParenBoth"/>
            </a:pPr>
            <a:r>
              <a:rPr lang="en-IN" sz="1600"/>
              <a:t>Algorithm</a:t>
            </a:r>
          </a:p>
          <a:p>
            <a:pPr marL="342900" indent="-342900">
              <a:lnSpc>
                <a:spcPct val="150000"/>
              </a:lnSpc>
              <a:buAutoNum type="alphaLcParenBoth"/>
            </a:pPr>
            <a:endParaRPr lang="en-US" sz="1600">
              <a:latin typeface="+mj-lt"/>
            </a:endParaRPr>
          </a:p>
        </p:txBody>
      </p:sp>
      <p:sp>
        <p:nvSpPr>
          <p:cNvPr id="13" name="Google Shape;502;p17">
            <a:extLst>
              <a:ext uri="{FF2B5EF4-FFF2-40B4-BE49-F238E27FC236}">
                <a16:creationId xmlns:a16="http://schemas.microsoft.com/office/drawing/2014/main" id="{BB41B87C-BE5F-4BF2-531D-57DC21D1A451}"/>
              </a:ext>
            </a:extLst>
          </p:cNvPr>
          <p:cNvSpPr/>
          <p:nvPr/>
        </p:nvSpPr>
        <p:spPr>
          <a:xfrm>
            <a:off x="837175" y="3683160"/>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startAt="2"/>
            </a:pPr>
            <a:r>
              <a:rPr lang="en-US" sz="1600">
                <a:solidFill>
                  <a:schemeClr val="bg1"/>
                </a:solidFill>
                <a:latin typeface="Book Antiqua" panose="02040602050305030304" pitchFamily="18" charset="0"/>
                <a:ea typeface="Calibri"/>
                <a:cs typeface="Poppins" panose="00000500000000000000" pitchFamily="2" charset="0"/>
              </a:rPr>
              <a:t>Hill climbing is sometimes called</a:t>
            </a:r>
            <a:r>
              <a:rPr lang="en-US" sz="1600"/>
              <a:t>.</a:t>
            </a:r>
            <a:r>
              <a:rPr lang="en-US" sz="1600">
                <a:solidFill>
                  <a:schemeClr val="bg1"/>
                </a:solidFill>
                <a:latin typeface="Book Antiqua" panose="02040602050305030304" pitchFamily="18" charset="0"/>
                <a:ea typeface="Calibri"/>
                <a:cs typeface="Poppins" panose="00000500000000000000" pitchFamily="2" charset="0"/>
                <a:sym typeface="Calibri"/>
              </a:rPr>
              <a:t>?</a:t>
            </a:r>
            <a:endParaRPr sz="1600">
              <a:solidFill>
                <a:schemeClr val="bg1"/>
              </a:solidFill>
              <a:latin typeface="Book Antiqua" panose="02040602050305030304" pitchFamily="18" charset="0"/>
              <a:ea typeface="Calibri"/>
              <a:cs typeface="Poppins" panose="00000500000000000000" pitchFamily="2" charset="0"/>
              <a:sym typeface="Calibri"/>
            </a:endParaRPr>
          </a:p>
        </p:txBody>
      </p:sp>
      <p:sp>
        <p:nvSpPr>
          <p:cNvPr id="14" name="Rounded Rectangle 17">
            <a:extLst>
              <a:ext uri="{FF2B5EF4-FFF2-40B4-BE49-F238E27FC236}">
                <a16:creationId xmlns:a16="http://schemas.microsoft.com/office/drawing/2014/main" id="{7E00138C-2256-5D01-E821-A57ADA3BBCB0}"/>
              </a:ext>
            </a:extLst>
          </p:cNvPr>
          <p:cNvSpPr/>
          <p:nvPr/>
        </p:nvSpPr>
        <p:spPr>
          <a:xfrm>
            <a:off x="995362" y="4534879"/>
            <a:ext cx="8783034" cy="1820333"/>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IN" sz="1600"/>
              <a:t>Local maxima </a:t>
            </a:r>
          </a:p>
          <a:p>
            <a:pPr marL="342900" indent="-342900">
              <a:lnSpc>
                <a:spcPct val="150000"/>
              </a:lnSpc>
              <a:buAutoNum type="alphaLcParenBoth"/>
            </a:pPr>
            <a:r>
              <a:rPr lang="en-IN" sz="1600"/>
              <a:t>greedy local search</a:t>
            </a:r>
          </a:p>
          <a:p>
            <a:pPr marL="342900" indent="-342900">
              <a:lnSpc>
                <a:spcPct val="150000"/>
              </a:lnSpc>
              <a:buAutoNum type="alphaLcParenBoth"/>
            </a:pPr>
            <a:r>
              <a:rPr lang="en-IN" sz="1600"/>
              <a:t>optimal solution</a:t>
            </a:r>
          </a:p>
          <a:p>
            <a:pPr>
              <a:lnSpc>
                <a:spcPct val="150000"/>
              </a:lnSpc>
            </a:pPr>
            <a:endParaRPr lang="en-US" sz="1600">
              <a:latin typeface="+mj-lt"/>
            </a:endParaRPr>
          </a:p>
        </p:txBody>
      </p:sp>
      <p:pic>
        <p:nvPicPr>
          <p:cNvPr id="8" name="Picture 2" descr="KL Deemed to be University Logo"/>
          <p:cNvPicPr>
            <a:picLocks noChangeAspect="1" noChangeArrowheads="1"/>
          </p:cNvPicPr>
          <p:nvPr/>
        </p:nvPicPr>
        <p:blipFill>
          <a:blip r:embed="rId2" cstate="print"/>
          <a:srcRect/>
          <a:stretch>
            <a:fillRect/>
          </a:stretch>
        </p:blipFill>
        <p:spPr bwMode="auto">
          <a:xfrm>
            <a:off x="0" y="0"/>
            <a:ext cx="1990725" cy="600076"/>
          </a:xfrm>
          <a:prstGeom prst="rect">
            <a:avLst/>
          </a:prstGeom>
          <a:noFill/>
        </p:spPr>
      </p:pic>
      <p:sp>
        <p:nvSpPr>
          <p:cNvPr id="2" name="Rectangle 1"/>
          <p:cNvSpPr/>
          <p:nvPr/>
        </p:nvSpPr>
        <p:spPr>
          <a:xfrm>
            <a:off x="1455313" y="356617"/>
            <a:ext cx="6851560" cy="584775"/>
          </a:xfrm>
          <a:prstGeom prst="rect">
            <a:avLst/>
          </a:prstGeom>
        </p:spPr>
        <p:txBody>
          <a:bodyPr wrap="square">
            <a:spAutoFit/>
          </a:bodyPr>
          <a:lstStyle/>
          <a:p>
            <a:r>
              <a:rPr lang="en-US" sz="3200" b="1"/>
              <a:t>SELF ASSESSMENT QUESTIONS</a:t>
            </a:r>
          </a:p>
        </p:txBody>
      </p:sp>
    </p:spTree>
    <p:extLst>
      <p:ext uri="{BB962C8B-B14F-4D97-AF65-F5344CB8AC3E}">
        <p14:creationId xmlns:p14="http://schemas.microsoft.com/office/powerpoint/2010/main" val="2691128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cs typeface="Times New Roman" pitchFamily="18" charset="0"/>
              </a:rPr>
              <a:t>TERMINAL QUESTIONS</a:t>
            </a:r>
          </a:p>
        </p:txBody>
      </p:sp>
      <p:sp>
        <p:nvSpPr>
          <p:cNvPr id="3" name="Content Placeholder 2"/>
          <p:cNvSpPr>
            <a:spLocks noGrp="1"/>
          </p:cNvSpPr>
          <p:nvPr>
            <p:ph idx="1"/>
          </p:nvPr>
        </p:nvSpPr>
        <p:spPr>
          <a:xfrm>
            <a:off x="1294361" y="1817489"/>
            <a:ext cx="9603275" cy="3450613"/>
          </a:xfrm>
        </p:spPr>
        <p:txBody>
          <a:bodyPr vert="horz" lIns="91440" tIns="45720" rIns="91440" bIns="45720" rtlCol="0" anchor="t">
            <a:normAutofit/>
          </a:bodyPr>
          <a:lstStyle/>
          <a:p>
            <a:pPr marL="342900" indent="-342900">
              <a:buFont typeface="+mj-lt"/>
              <a:buAutoNum type="arabicPeriod"/>
            </a:pPr>
            <a:r>
              <a:rPr lang="en-US" sz="1800"/>
              <a:t>Define Hill Climbing Algorithm with suitable example.</a:t>
            </a:r>
          </a:p>
          <a:p>
            <a:pPr marL="342900" indent="-342900">
              <a:buFont typeface="+mj-lt"/>
              <a:buAutoNum type="arabicPeriod"/>
            </a:pPr>
            <a:r>
              <a:rPr lang="en-US" sz="1800"/>
              <a:t>Write the problems in Hill Climbing Algorithm</a:t>
            </a:r>
          </a:p>
          <a:p>
            <a:pPr marL="342900" indent="-342900">
              <a:buFont typeface="+mj-lt"/>
              <a:buAutoNum type="arabicPeriod"/>
            </a:pPr>
            <a:r>
              <a:rPr lang="en-US" sz="1800"/>
              <a:t>Define Ridges and plateau</a:t>
            </a:r>
          </a:p>
          <a:p>
            <a:pPr marL="342900" indent="-342900">
              <a:buFont typeface="+mj-lt"/>
              <a:buAutoNum type="arabicPeriod"/>
            </a:pPr>
            <a:r>
              <a:rPr lang="en-US" sz="1800"/>
              <a:t>List the different Regions of  Hill Climbing Algorithm.</a:t>
            </a:r>
          </a:p>
          <a:p>
            <a:pPr marL="342900" indent="-342900">
              <a:buFont typeface="+mj-lt"/>
              <a:buAutoNum type="arabicPeriod"/>
            </a:pPr>
            <a:r>
              <a:rPr lang="en-US" sz="1800"/>
              <a:t>Write an algorithm of hill climbing heuristic search technique</a:t>
            </a:r>
            <a:endParaRPr lang="en-US" sz="1800">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27</a:t>
            </a:fld>
            <a:endParaRPr lang="en-IN"/>
          </a:p>
        </p:txBody>
      </p:sp>
    </p:spTree>
    <p:extLst>
      <p:ext uri="{BB962C8B-B14F-4D97-AF65-F5344CB8AC3E}">
        <p14:creationId xmlns:p14="http://schemas.microsoft.com/office/powerpoint/2010/main" val="2657951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50000"/>
              </a:lnSpc>
            </a:pPr>
            <a:r>
              <a:rPr lang="en-US" sz="1400" b="1"/>
              <a:t>Reference Books:</a:t>
            </a:r>
            <a:endParaRPr lang="en-US" sz="1400"/>
          </a:p>
          <a:p>
            <a:r>
              <a:rPr lang="en-US" sz="1400"/>
              <a:t>1. </a:t>
            </a:r>
            <a:r>
              <a:rPr lang="en-US" sz="1400" err="1"/>
              <a:t>Russel</a:t>
            </a:r>
            <a:r>
              <a:rPr lang="en-US" sz="1400"/>
              <a:t> and </a:t>
            </a:r>
            <a:r>
              <a:rPr lang="en-US" sz="1400" err="1"/>
              <a:t>Norvig</a:t>
            </a:r>
            <a:r>
              <a:rPr lang="en-US" sz="1400"/>
              <a:t>, ‘Artificial Intelligence’, third edition, Pearson Education, PHI, (2015)</a:t>
            </a:r>
          </a:p>
          <a:p>
            <a:r>
              <a:rPr lang="en-US" sz="1400"/>
              <a:t>2. Elaine Rich &amp; Kevin Knight, ‘Artificial Intelligence’, 3nd Edition, Tata </a:t>
            </a:r>
            <a:r>
              <a:rPr lang="en-US" sz="1400" err="1"/>
              <a:t>Mc</a:t>
            </a:r>
            <a:r>
              <a:rPr lang="en-US" sz="1400"/>
              <a:t> </a:t>
            </a:r>
            <a:r>
              <a:rPr lang="en-US" sz="1400" err="1"/>
              <a:t>Graw</a:t>
            </a:r>
            <a:r>
              <a:rPr lang="en-US" sz="1400"/>
              <a:t> Hill Edition, Reprint( 2008)</a:t>
            </a:r>
          </a:p>
          <a:p>
            <a:pPr>
              <a:lnSpc>
                <a:spcPct val="150000"/>
              </a:lnSpc>
            </a:pPr>
            <a:r>
              <a:rPr lang="en-US" sz="1400" b="1"/>
              <a:t>Sites and Web links:</a:t>
            </a:r>
          </a:p>
          <a:p>
            <a:pPr marL="342900" indent="-342900">
              <a:lnSpc>
                <a:spcPct val="150000"/>
              </a:lnSpc>
              <a:buAutoNum type="arabicPeriod"/>
            </a:pPr>
            <a:r>
              <a:rPr lang="en-US" sz="1400">
                <a:hlinkClick r:id="rId2"/>
              </a:rPr>
              <a:t>https://www.virtusa.com/digital-themes/heuristic-search-techniques</a:t>
            </a:r>
            <a:endParaRPr lang="en-US" sz="1400"/>
          </a:p>
          <a:p>
            <a:pPr marL="342900" indent="-342900">
              <a:lnSpc>
                <a:spcPct val="150000"/>
              </a:lnSpc>
              <a:buAutoNum type="arabicPeriod"/>
            </a:pPr>
            <a:r>
              <a:rPr lang="en-US" sz="1400">
                <a:hlinkClick r:id="rId3"/>
              </a:rPr>
              <a:t>https://towardsdatascience.com/a-star-a-search-algorithm-eb495fb156bb</a:t>
            </a:r>
            <a:endParaRPr lang="en-US" sz="1400"/>
          </a:p>
          <a:p>
            <a:pPr marL="342900" indent="-342900">
              <a:lnSpc>
                <a:spcPct val="150000"/>
              </a:lnSpc>
              <a:buAutoNum type="arabicPeriod"/>
            </a:pPr>
            <a:r>
              <a:rPr lang="en-IN" sz="1400">
                <a:hlinkClick r:id="rId4"/>
              </a:rPr>
              <a:t>https://www.tutorialandexample.com/local-search-algorithms-and-optimization-problem/</a:t>
            </a:r>
            <a:endParaRPr lang="en-IN" sz="1400"/>
          </a:p>
          <a:p>
            <a:pPr marL="342900" indent="-342900">
              <a:lnSpc>
                <a:spcPct val="150000"/>
              </a:lnSpc>
              <a:buAutoNum type="arabicPeriod"/>
            </a:pPr>
            <a:r>
              <a:rPr lang="en-IN" sz="1400">
                <a:hlinkClick r:id="rId5"/>
              </a:rPr>
              <a:t>http://cgi.di.uoa.gr/~ys02/siteAI2008/local-search-2spp.pdf</a:t>
            </a:r>
            <a:endParaRPr lang="en-IN" sz="1400"/>
          </a:p>
          <a:p>
            <a:pPr marL="342900" indent="-342900">
              <a:lnSpc>
                <a:spcPct val="150000"/>
              </a:lnSpc>
              <a:buAutoNum type="arabicPeriod"/>
            </a:pPr>
            <a:r>
              <a:rPr lang="en-IN" sz="1400">
                <a:hlinkClick r:id="rId6"/>
              </a:rPr>
              <a:t>http://aima.eecs.berkeley.edu/slides-pdf/chapter04b.pdf</a:t>
            </a:r>
            <a:endParaRPr lang="en-IN" sz="1400"/>
          </a:p>
          <a:p>
            <a:pPr marL="342900" indent="-342900">
              <a:lnSpc>
                <a:spcPct val="150000"/>
              </a:lnSpc>
              <a:buAutoNum type="arabicPeriod"/>
            </a:pPr>
            <a:endParaRPr lang="en-US" sz="1400"/>
          </a:p>
          <a:p>
            <a:endParaRPr lang="en-US" sz="1400"/>
          </a:p>
        </p:txBody>
      </p:sp>
      <p:sp>
        <p:nvSpPr>
          <p:cNvPr id="4" name="Slide Number Placeholder 3"/>
          <p:cNvSpPr>
            <a:spLocks noGrp="1"/>
          </p:cNvSpPr>
          <p:nvPr>
            <p:ph type="sldNum" sz="quarter" idx="12"/>
          </p:nvPr>
        </p:nvSpPr>
        <p:spPr/>
        <p:txBody>
          <a:bodyPr/>
          <a:lstStyle/>
          <a:p>
            <a:fld id="{CBABCCC1-BF11-4F37-963E-1BCD5B23FD72}" type="slidenum">
              <a:rPr lang="en-IN" smtClean="0"/>
              <a:pPr/>
              <a:t>28</a:t>
            </a:fld>
            <a:endParaRPr lang="en-IN"/>
          </a:p>
        </p:txBody>
      </p:sp>
    </p:spTree>
    <p:extLst>
      <p:ext uri="{BB962C8B-B14F-4D97-AF65-F5344CB8AC3E}">
        <p14:creationId xmlns:p14="http://schemas.microsoft.com/office/powerpoint/2010/main" val="5308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17">
            <a:extLst>
              <a:ext uri="{FF2B5EF4-FFF2-40B4-BE49-F238E27FC236}">
                <a16:creationId xmlns:a16="http://schemas.microsoft.com/office/drawing/2014/main" id="{9EB8A4A0-26E8-41C7-BE65-3B55B361B40D}"/>
              </a:ext>
            </a:extLst>
          </p:cNvPr>
          <p:cNvSpPr/>
          <p:nvPr/>
        </p:nvSpPr>
        <p:spPr>
          <a:xfrm>
            <a:off x="3263704" y="19358"/>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SESSION INTRODUCTION </a:t>
            </a:r>
          </a:p>
        </p:txBody>
      </p:sp>
      <p:pic>
        <p:nvPicPr>
          <p:cNvPr id="42" name="Picture 2" descr="KL Deemed to be University Logo"/>
          <p:cNvPicPr>
            <a:picLocks noChangeAspect="1" noChangeArrowheads="1"/>
          </p:cNvPicPr>
          <p:nvPr/>
        </p:nvPicPr>
        <p:blipFill>
          <a:blip r:embed="rId3" cstate="print"/>
          <a:srcRect/>
          <a:stretch>
            <a:fillRect/>
          </a:stretch>
        </p:blipFill>
        <p:spPr bwMode="auto">
          <a:xfrm>
            <a:off x="0" y="0"/>
            <a:ext cx="1990725" cy="600076"/>
          </a:xfrm>
          <a:prstGeom prst="rect">
            <a:avLst/>
          </a:prstGeom>
          <a:noFill/>
        </p:spPr>
      </p:pic>
      <p:sp>
        <p:nvSpPr>
          <p:cNvPr id="53" name="TextBox 52"/>
          <p:cNvSpPr txBox="1"/>
          <p:nvPr/>
        </p:nvSpPr>
        <p:spPr>
          <a:xfrm>
            <a:off x="326571" y="1252025"/>
            <a:ext cx="11517086" cy="3046988"/>
          </a:xfrm>
          <a:prstGeom prst="rect">
            <a:avLst/>
          </a:prstGeom>
          <a:noFill/>
        </p:spPr>
        <p:txBody>
          <a:bodyPr wrap="square" rtlCol="0">
            <a:spAutoFit/>
          </a:bodyPr>
          <a:lstStyle/>
          <a:p>
            <a:pPr algn="just"/>
            <a:endParaRPr lang="en-US" sz="3200"/>
          </a:p>
          <a:p>
            <a:pPr marL="285750" indent="-285750" algn="just">
              <a:buFont typeface="Arial" panose="020B0604020202020204" pitchFamily="34" charset="0"/>
              <a:buChar char="•"/>
            </a:pPr>
            <a:endParaRPr lang="en-US" sz="3200"/>
          </a:p>
          <a:p>
            <a:pPr marL="285750" indent="-285750" algn="just">
              <a:buFont typeface="Arial" panose="020B0604020202020204" pitchFamily="34" charset="0"/>
              <a:buChar char="•"/>
            </a:pPr>
            <a:r>
              <a:rPr lang="en-US" sz="3200"/>
              <a:t>This session provides the basics of </a:t>
            </a:r>
            <a:r>
              <a:rPr lang="en-US" sz="3200">
                <a:latin typeface="+mj-lt"/>
              </a:rPr>
              <a:t>Local Search, </a:t>
            </a:r>
            <a:r>
              <a:rPr lang="en-US" sz="3200"/>
              <a:t>Hill Climbing, Simulated Annealing.</a:t>
            </a:r>
          </a:p>
          <a:p>
            <a:pPr marL="285750" indent="-285750" algn="just">
              <a:buFont typeface="Arial" panose="020B0604020202020204" pitchFamily="34" charset="0"/>
              <a:buChar char="•"/>
            </a:pPr>
            <a:endParaRPr lang="en-US" sz="3200"/>
          </a:p>
          <a:p>
            <a:pPr marL="285750" indent="-285750" algn="just">
              <a:buFont typeface="Arial" panose="020B0604020202020204" pitchFamily="34" charset="0"/>
              <a:buChar char="•"/>
            </a:pPr>
            <a:r>
              <a:rPr lang="en-US" sz="3200"/>
              <a:t>This session also gives an idea about types of Optimization</a:t>
            </a:r>
            <a:endParaRPr lang="en-US"/>
          </a:p>
        </p:txBody>
      </p:sp>
    </p:spTree>
    <p:extLst>
      <p:ext uri="{BB962C8B-B14F-4D97-AF65-F5344CB8AC3E}">
        <p14:creationId xmlns:p14="http://schemas.microsoft.com/office/powerpoint/2010/main" val="4069052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8214" y="972072"/>
            <a:ext cx="11375571" cy="4801314"/>
          </a:xfrm>
          <a:prstGeom prst="rect">
            <a:avLst/>
          </a:prstGeom>
        </p:spPr>
        <p:txBody>
          <a:bodyPr wrap="square">
            <a:spAutoFit/>
          </a:bodyPr>
          <a:lstStyle/>
          <a:p>
            <a:pPr algn="just"/>
            <a:endParaRPr lang="en-IN" b="0" i="0" u="none" strike="noStrike" baseline="0">
              <a:solidFill>
                <a:srgbClr val="000000"/>
              </a:solidFill>
              <a:latin typeface="Garamond" panose="02020404030301010803" pitchFamily="18" charset="0"/>
            </a:endParaRPr>
          </a:p>
          <a:p>
            <a:pPr algn="just"/>
            <a:r>
              <a:rPr lang="en-US" b="1"/>
              <a:t>What Is Local Search In AI?</a:t>
            </a:r>
          </a:p>
          <a:p>
            <a:pPr marL="285750" indent="-285750" algn="just">
              <a:buFont typeface="Arial" panose="020B0604020202020204" pitchFamily="34" charset="0"/>
              <a:buChar char="•"/>
            </a:pPr>
            <a:r>
              <a:rPr lang="en-US"/>
              <a:t>Local search is a type of Artificial Intelligence (AI) algorithm used to solve </a:t>
            </a:r>
            <a:r>
              <a:rPr lang="en-US" err="1"/>
              <a:t>optimisation</a:t>
            </a:r>
            <a:r>
              <a:rPr lang="en-US"/>
              <a:t> problems. It is also known as simulated annealing or hill-climbing and involves searching for the best solution in a given region using greedy search techniques.</a:t>
            </a:r>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r>
              <a:rPr lang="en-US"/>
              <a:t>Local search is an algorithm that is used to find the best solution to a problem by starting with a random solution and then making small changes to it until it finds a better solution.</a:t>
            </a:r>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r>
              <a:rPr lang="en-US"/>
              <a:t>The objective function is at the heart of any local search algorithm; it defines what constitutes an acceptable solution and serves as a measure of how well any given candidate solution fits that definition. </a:t>
            </a:r>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r>
              <a:rPr lang="en-US"/>
              <a:t>Hill climbing or k opt are examples of local </a:t>
            </a:r>
            <a:r>
              <a:rPr lang="en-US" err="1"/>
              <a:t>optimisation</a:t>
            </a:r>
            <a:r>
              <a:rPr lang="en-US"/>
              <a:t> algorithms that use such functions to identify promising candidates for further refinement until a satisfactory result is obtained. </a:t>
            </a:r>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r>
              <a:rPr lang="en-US"/>
              <a:t>Search algorithms like quick search can be employed to traverse the search space efficiently, while customer reviews and BBB business profiles provide valuable additional data points for informed decision-making.</a:t>
            </a:r>
          </a:p>
        </p:txBody>
      </p:sp>
      <p:sp>
        <p:nvSpPr>
          <p:cNvPr id="2" name="Rounded Rectangle 17">
            <a:extLst>
              <a:ext uri="{FF2B5EF4-FFF2-40B4-BE49-F238E27FC236}">
                <a16:creationId xmlns:a16="http://schemas.microsoft.com/office/drawing/2014/main" id="{FC71C21E-4F54-BE09-F262-6E250B23104A}"/>
              </a:ext>
            </a:extLst>
          </p:cNvPr>
          <p:cNvSpPr/>
          <p:nvPr/>
        </p:nvSpPr>
        <p:spPr>
          <a:xfrm>
            <a:off x="3263704" y="33873"/>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Local Search Algorithm</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AC2681-42B9-03F3-AB84-04AFB1B79F24}"/>
              </a:ext>
            </a:extLst>
          </p:cNvPr>
          <p:cNvSpPr>
            <a:spLocks noGrp="1"/>
          </p:cNvSpPr>
          <p:nvPr>
            <p:ph type="sldNum" sz="quarter" idx="12"/>
          </p:nvPr>
        </p:nvSpPr>
        <p:spPr/>
        <p:txBody>
          <a:bodyPr/>
          <a:lstStyle/>
          <a:p>
            <a:fld id="{CBABCCC1-BF11-4F37-963E-1BCD5B23FD72}" type="slidenum">
              <a:rPr lang="en-IN" smtClean="0"/>
              <a:pPr/>
              <a:t>5</a:t>
            </a:fld>
            <a:endParaRPr lang="en-IN"/>
          </a:p>
        </p:txBody>
      </p:sp>
      <p:sp>
        <p:nvSpPr>
          <p:cNvPr id="4" name="TextBox 3">
            <a:extLst>
              <a:ext uri="{FF2B5EF4-FFF2-40B4-BE49-F238E27FC236}">
                <a16:creationId xmlns:a16="http://schemas.microsoft.com/office/drawing/2014/main" id="{1B040B3A-4931-B4B3-C32B-377D4CB413C4}"/>
              </a:ext>
            </a:extLst>
          </p:cNvPr>
          <p:cNvSpPr txBox="1"/>
          <p:nvPr/>
        </p:nvSpPr>
        <p:spPr>
          <a:xfrm>
            <a:off x="237868" y="644436"/>
            <a:ext cx="11720452" cy="4708981"/>
          </a:xfrm>
          <a:prstGeom prst="rect">
            <a:avLst/>
          </a:prstGeom>
          <a:noFill/>
        </p:spPr>
        <p:txBody>
          <a:bodyPr wrap="square">
            <a:spAutoFit/>
          </a:bodyPr>
          <a:lstStyle/>
          <a:p>
            <a:endParaRPr lang="en-US" sz="2000"/>
          </a:p>
          <a:p>
            <a:pPr marL="342900" indent="-342900" algn="just">
              <a:buFont typeface="Arial" panose="020B0604020202020204" pitchFamily="34" charset="0"/>
              <a:buChar char="•"/>
            </a:pPr>
            <a:r>
              <a:rPr lang="en-US" sz="2000"/>
              <a:t>The ability for customers to search locally has been made even easier by advances in technology such as voice-activated searches on devices like smartphones and tablets. </a:t>
            </a:r>
          </a:p>
          <a:p>
            <a:pPr marL="342900" indent="-342900" algn="just">
              <a:buFont typeface="Arial" panose="020B0604020202020204" pitchFamily="34" charset="0"/>
              <a:buChar char="•"/>
            </a:pPr>
            <a:endParaRPr lang="en-US" sz="2000"/>
          </a:p>
          <a:p>
            <a:pPr marL="342900" indent="-342900" algn="just">
              <a:buFont typeface="Arial" panose="020B0604020202020204" pitchFamily="34" charset="0"/>
              <a:buChar char="•"/>
            </a:pPr>
            <a:r>
              <a:rPr lang="en-US" sz="2000"/>
              <a:t>This enables customers to quickly find what they are looking for without having to enter extensive search terms into a web browser. </a:t>
            </a:r>
          </a:p>
          <a:p>
            <a:pPr marL="342900" indent="-342900" algn="just">
              <a:buFont typeface="Arial" panose="020B0604020202020204" pitchFamily="34" charset="0"/>
              <a:buChar char="•"/>
            </a:pPr>
            <a:endParaRPr lang="en-US" sz="2000"/>
          </a:p>
          <a:p>
            <a:pPr marL="342900" indent="-342900" algn="just">
              <a:buFont typeface="Arial" panose="020B0604020202020204" pitchFamily="34" charset="0"/>
              <a:buChar char="•"/>
            </a:pPr>
            <a:r>
              <a:rPr lang="en-US" sz="2000"/>
              <a:t>With these advancements, Local Search has become increasingly important for businesses who want to stay competitive in their industry.</a:t>
            </a:r>
          </a:p>
          <a:p>
            <a:pPr marL="342900" indent="-342900" algn="just">
              <a:buFont typeface="Arial" panose="020B0604020202020204" pitchFamily="34" charset="0"/>
              <a:buChar char="•"/>
            </a:pPr>
            <a:endParaRPr lang="en-US" sz="2000"/>
          </a:p>
          <a:p>
            <a:pPr marL="342900" indent="-342900" algn="just">
              <a:buFont typeface="Arial" panose="020B0604020202020204" pitchFamily="34" charset="0"/>
              <a:buChar char="•"/>
            </a:pPr>
            <a:r>
              <a:rPr lang="en-US" sz="2000"/>
              <a:t>Local Search also provides valuable insights about customer behavior that can inform marketing strategies and help brands better understand their target audience. </a:t>
            </a:r>
          </a:p>
          <a:p>
            <a:pPr marL="342900" indent="-342900" algn="just">
              <a:buFont typeface="Arial" panose="020B0604020202020204" pitchFamily="34" charset="0"/>
              <a:buChar char="•"/>
            </a:pPr>
            <a:endParaRPr lang="en-US" sz="2000"/>
          </a:p>
          <a:p>
            <a:pPr marL="342900" indent="-342900" algn="just">
              <a:buFont typeface="Arial" panose="020B0604020202020204" pitchFamily="34" charset="0"/>
              <a:buChar char="•"/>
            </a:pPr>
            <a:r>
              <a:rPr lang="en-US" sz="2000"/>
              <a:t>For companies seeking success, understanding how best to leverage Local Search is essential; it offers significant opportunities but must be approached strategically.</a:t>
            </a:r>
          </a:p>
        </p:txBody>
      </p:sp>
      <p:sp>
        <p:nvSpPr>
          <p:cNvPr id="5" name="Rounded Rectangle 17">
            <a:extLst>
              <a:ext uri="{FF2B5EF4-FFF2-40B4-BE49-F238E27FC236}">
                <a16:creationId xmlns:a16="http://schemas.microsoft.com/office/drawing/2014/main" id="{2BA86362-2EF1-5B81-2661-6C4EF3BF988C}"/>
              </a:ext>
            </a:extLst>
          </p:cNvPr>
          <p:cNvSpPr/>
          <p:nvPr/>
        </p:nvSpPr>
        <p:spPr>
          <a:xfrm>
            <a:off x="3263704" y="33873"/>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Local Search Algorithm….. </a:t>
            </a:r>
          </a:p>
        </p:txBody>
      </p:sp>
    </p:spTree>
    <p:extLst>
      <p:ext uri="{BB962C8B-B14F-4D97-AF65-F5344CB8AC3E}">
        <p14:creationId xmlns:p14="http://schemas.microsoft.com/office/powerpoint/2010/main" val="51133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1CA9E-E2EF-20B9-1385-963C3827E622}"/>
              </a:ext>
            </a:extLst>
          </p:cNvPr>
          <p:cNvSpPr>
            <a:spLocks noGrp="1"/>
          </p:cNvSpPr>
          <p:nvPr>
            <p:ph type="sldNum" sz="quarter" idx="12"/>
          </p:nvPr>
        </p:nvSpPr>
        <p:spPr/>
        <p:txBody>
          <a:bodyPr/>
          <a:lstStyle/>
          <a:p>
            <a:fld id="{CBABCCC1-BF11-4F37-963E-1BCD5B23FD72}" type="slidenum">
              <a:rPr lang="en-IN" smtClean="0"/>
              <a:pPr/>
              <a:t>6</a:t>
            </a:fld>
            <a:endParaRPr lang="en-IN"/>
          </a:p>
        </p:txBody>
      </p:sp>
      <p:sp>
        <p:nvSpPr>
          <p:cNvPr id="5" name="Rounded Rectangle 17">
            <a:extLst>
              <a:ext uri="{FF2B5EF4-FFF2-40B4-BE49-F238E27FC236}">
                <a16:creationId xmlns:a16="http://schemas.microsoft.com/office/drawing/2014/main" id="{DE5234B5-8786-92C5-2E6B-2B950FD4A217}"/>
              </a:ext>
            </a:extLst>
          </p:cNvPr>
          <p:cNvSpPr/>
          <p:nvPr/>
        </p:nvSpPr>
        <p:spPr>
          <a:xfrm>
            <a:off x="3263704" y="33873"/>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SESSION INTRODUCTION….. </a:t>
            </a:r>
          </a:p>
        </p:txBody>
      </p:sp>
      <p:sp>
        <p:nvSpPr>
          <p:cNvPr id="3" name="Rectangle 2"/>
          <p:cNvSpPr/>
          <p:nvPr/>
        </p:nvSpPr>
        <p:spPr>
          <a:xfrm>
            <a:off x="535577" y="1150935"/>
            <a:ext cx="11429999" cy="4247317"/>
          </a:xfrm>
          <a:prstGeom prst="rect">
            <a:avLst/>
          </a:prstGeom>
        </p:spPr>
        <p:txBody>
          <a:bodyPr wrap="square">
            <a:spAutoFit/>
          </a:bodyPr>
          <a:lstStyle/>
          <a:p>
            <a:r>
              <a:rPr lang="en-US" b="1">
                <a:solidFill>
                  <a:srgbClr val="0E2E45"/>
                </a:solidFill>
                <a:latin typeface="Open Sans"/>
              </a:rPr>
              <a:t>Which Is An Example Of A Local Search?</a:t>
            </a:r>
          </a:p>
          <a:p>
            <a:r>
              <a:rPr lang="en-US">
                <a:solidFill>
                  <a:srgbClr val="545454"/>
                </a:solidFill>
                <a:latin typeface="Open Sans"/>
              </a:rPr>
              <a:t>It requires an understanding of how search engine </a:t>
            </a:r>
            <a:r>
              <a:rPr lang="en-US" err="1">
                <a:solidFill>
                  <a:srgbClr val="545454"/>
                </a:solidFill>
                <a:latin typeface="Open Sans"/>
              </a:rPr>
              <a:t>optimisation</a:t>
            </a:r>
            <a:r>
              <a:rPr lang="en-US">
                <a:solidFill>
                  <a:srgbClr val="545454"/>
                </a:solidFill>
                <a:latin typeface="Open Sans"/>
              </a:rPr>
              <a:t> (SEO) works, as well as the use of mobile devices and physical locations. </a:t>
            </a:r>
          </a:p>
          <a:p>
            <a:r>
              <a:rPr lang="en-US">
                <a:solidFill>
                  <a:srgbClr val="545454"/>
                </a:solidFill>
                <a:latin typeface="Open Sans"/>
              </a:rPr>
              <a:t>An example of a local search in Australia.</a:t>
            </a:r>
          </a:p>
          <a:p>
            <a:r>
              <a:rPr lang="en-US">
                <a:solidFill>
                  <a:srgbClr val="545454"/>
                </a:solidFill>
                <a:latin typeface="Open Sans"/>
              </a:rPr>
              <a:t>Google Search uses data from its index stores to return results when someone makes a query using a specific expression. Businesses located near where the person making the query is can show up at the top of the search results thanks to this technology. </a:t>
            </a:r>
          </a:p>
          <a:p>
            <a:r>
              <a:rPr lang="en-US">
                <a:solidFill>
                  <a:srgbClr val="545454"/>
                </a:solidFill>
                <a:latin typeface="Open Sans"/>
              </a:rPr>
              <a:t>The technology behind this process is based on K median and facility location problems. </a:t>
            </a:r>
          </a:p>
          <a:p>
            <a:r>
              <a:rPr lang="en-US">
                <a:solidFill>
                  <a:srgbClr val="545454"/>
                </a:solidFill>
                <a:latin typeface="Open Sans"/>
              </a:rPr>
              <a:t>Facility location problems involve finding good positions for facilities so they are able to serve most people in the area efficiently with minimal cost. </a:t>
            </a:r>
          </a:p>
          <a:p>
            <a:r>
              <a:rPr lang="en-US">
                <a:solidFill>
                  <a:srgbClr val="545454"/>
                </a:solidFill>
                <a:latin typeface="Open Sans"/>
              </a:rPr>
              <a:t>In order to find optimal solutions for these types of problems, Google’s algorithms need detailed information about Australian businesses, such as business type, geographical coordinates, customer reviews, opening hours and more. </a:t>
            </a:r>
          </a:p>
          <a:p>
            <a:r>
              <a:rPr lang="en-US">
                <a:solidFill>
                  <a:srgbClr val="545454"/>
                </a:solidFill>
                <a:latin typeface="Open Sans"/>
              </a:rPr>
              <a:t>With accurate data available, Google can then rank businesses according to relevance and proximity to users' current location.</a:t>
            </a:r>
            <a:endParaRPr lang="en-US" b="0" i="0">
              <a:solidFill>
                <a:srgbClr val="545454"/>
              </a:solidFill>
              <a:effectLst/>
              <a:latin typeface="Open Sans"/>
            </a:endParaRPr>
          </a:p>
        </p:txBody>
      </p:sp>
    </p:spTree>
    <p:extLst>
      <p:ext uri="{BB962C8B-B14F-4D97-AF65-F5344CB8AC3E}">
        <p14:creationId xmlns:p14="http://schemas.microsoft.com/office/powerpoint/2010/main" val="351241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C6234F-F176-8C39-92D0-7BDB944A479B}"/>
              </a:ext>
            </a:extLst>
          </p:cNvPr>
          <p:cNvSpPr>
            <a:spLocks noGrp="1"/>
          </p:cNvSpPr>
          <p:nvPr>
            <p:ph type="sldNum" sz="quarter" idx="12"/>
          </p:nvPr>
        </p:nvSpPr>
        <p:spPr/>
        <p:txBody>
          <a:bodyPr/>
          <a:lstStyle/>
          <a:p>
            <a:fld id="{CBABCCC1-BF11-4F37-963E-1BCD5B23FD72}" type="slidenum">
              <a:rPr lang="en-IN" smtClean="0"/>
              <a:pPr/>
              <a:t>7</a:t>
            </a:fld>
            <a:endParaRPr lang="en-IN"/>
          </a:p>
        </p:txBody>
      </p:sp>
      <p:sp>
        <p:nvSpPr>
          <p:cNvPr id="4" name="TextBox 3">
            <a:extLst>
              <a:ext uri="{FF2B5EF4-FFF2-40B4-BE49-F238E27FC236}">
                <a16:creationId xmlns:a16="http://schemas.microsoft.com/office/drawing/2014/main" id="{BBDD43EC-3CF1-012E-3E17-566BE80E8B4A}"/>
              </a:ext>
            </a:extLst>
          </p:cNvPr>
          <p:cNvSpPr txBox="1"/>
          <p:nvPr/>
        </p:nvSpPr>
        <p:spPr>
          <a:xfrm>
            <a:off x="321309" y="1358207"/>
            <a:ext cx="11549380" cy="2554545"/>
          </a:xfrm>
          <a:prstGeom prst="rect">
            <a:avLst/>
          </a:prstGeom>
          <a:noFill/>
        </p:spPr>
        <p:txBody>
          <a:bodyPr wrap="square">
            <a:spAutoFit/>
          </a:bodyPr>
          <a:lstStyle/>
          <a:p>
            <a:r>
              <a:rPr lang="en-US" sz="2000" b="1"/>
              <a:t>Local Search Algorithms</a:t>
            </a:r>
          </a:p>
          <a:p>
            <a:r>
              <a:rPr lang="en-US" sz="2000"/>
              <a:t>Several local search algorithms are commonly used in AI and optimization problems. Let's explore a few of them:</a:t>
            </a:r>
          </a:p>
          <a:p>
            <a:r>
              <a:rPr lang="en-US" sz="2000"/>
              <a:t>Let's delve into some of the commonly used local search algorithms:</a:t>
            </a:r>
          </a:p>
          <a:p>
            <a:r>
              <a:rPr lang="en-IN" sz="2000"/>
              <a:t>1. Hill Climbing</a:t>
            </a:r>
          </a:p>
          <a:p>
            <a:r>
              <a:rPr lang="en-IN" sz="2000"/>
              <a:t>2. Local Beam Search</a:t>
            </a:r>
          </a:p>
          <a:p>
            <a:r>
              <a:rPr lang="en-IN" sz="2000"/>
              <a:t>3. Simulated Annealing</a:t>
            </a:r>
          </a:p>
          <a:p>
            <a:endParaRPr lang="en-US" sz="2000"/>
          </a:p>
        </p:txBody>
      </p:sp>
      <p:sp>
        <p:nvSpPr>
          <p:cNvPr id="5" name="Rounded Rectangle 17">
            <a:extLst>
              <a:ext uri="{FF2B5EF4-FFF2-40B4-BE49-F238E27FC236}">
                <a16:creationId xmlns:a16="http://schemas.microsoft.com/office/drawing/2014/main" id="{B8C81D48-3FD1-BB04-7C90-5882D2687748}"/>
              </a:ext>
            </a:extLst>
          </p:cNvPr>
          <p:cNvSpPr/>
          <p:nvPr/>
        </p:nvSpPr>
        <p:spPr>
          <a:xfrm>
            <a:off x="2905761" y="84673"/>
            <a:ext cx="6708502" cy="725224"/>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i="0">
                <a:effectLst/>
                <a:latin typeface="Roboto" panose="02000000000000000000" pitchFamily="2" charset="0"/>
              </a:rPr>
              <a:t>Local Search Algorithm</a:t>
            </a:r>
          </a:p>
        </p:txBody>
      </p:sp>
    </p:spTree>
    <p:extLst>
      <p:ext uri="{BB962C8B-B14F-4D97-AF65-F5344CB8AC3E}">
        <p14:creationId xmlns:p14="http://schemas.microsoft.com/office/powerpoint/2010/main" val="197249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HILL CLIMBING</a:t>
            </a:r>
            <a:endParaRPr lang="en-US">
              <a:cs typeface="Times New Roman" pitchFamily="18" charset="0"/>
            </a:endParaRPr>
          </a:p>
        </p:txBody>
      </p:sp>
      <p:sp>
        <p:nvSpPr>
          <p:cNvPr id="3" name="Content Placeholder 2"/>
          <p:cNvSpPr>
            <a:spLocks noGrp="1"/>
          </p:cNvSpPr>
          <p:nvPr>
            <p:ph idx="1"/>
          </p:nvPr>
        </p:nvSpPr>
        <p:spPr>
          <a:xfrm>
            <a:off x="1451579" y="2015732"/>
            <a:ext cx="9603275" cy="3718862"/>
          </a:xfrm>
        </p:spPr>
        <p:txBody>
          <a:bodyPr>
            <a:normAutofit lnSpcReduction="10000"/>
          </a:bodyPr>
          <a:lstStyle/>
          <a:p>
            <a:pPr algn="just"/>
            <a:r>
              <a:rPr lang="en-US" sz="2400"/>
              <a:t>Artificial intelligence (AI) uses the straightforward optimization method known as "hill climbing" to identify the optimum answer to a given issue.</a:t>
            </a:r>
            <a:endParaRPr lang="en-IN" sz="2400"/>
          </a:p>
          <a:p>
            <a:pPr algn="just"/>
            <a:r>
              <a:rPr lang="en-US" sz="2100">
                <a:cs typeface="Times New Roman" pitchFamily="18" charset="0"/>
              </a:rPr>
              <a:t> </a:t>
            </a:r>
          </a:p>
          <a:p>
            <a:pPr algn="just"/>
            <a:r>
              <a:rPr lang="en-US" sz="2100">
                <a:cs typeface="Times New Roman" pitchFamily="18" charset="0"/>
              </a:rPr>
              <a:t>We learn the following two strategies as part of Informed Search Strategies. </a:t>
            </a:r>
            <a:endParaRPr lang="en-IN" sz="2100">
              <a:cs typeface="Times New Roman" pitchFamily="18" charset="0"/>
            </a:endParaRPr>
          </a:p>
          <a:p>
            <a:pPr lvl="2" algn="just"/>
            <a:endParaRPr lang="en-IN" sz="2100">
              <a:cs typeface="Times New Roman" pitchFamily="18" charset="0"/>
            </a:endParaRPr>
          </a:p>
          <a:p>
            <a:pPr lvl="1" algn="just"/>
            <a:r>
              <a:rPr lang="en-US" sz="2000" b="1"/>
              <a:t>Simple Hill climbing:</a:t>
            </a:r>
            <a:endParaRPr lang="en-IN" sz="2000" b="1"/>
          </a:p>
          <a:p>
            <a:pPr lvl="1" algn="just"/>
            <a:r>
              <a:rPr lang="en-US" sz="2000" b="1"/>
              <a:t>Steepest Ascent Hill climbing</a:t>
            </a:r>
            <a:endParaRPr lang="en-IN" sz="2100">
              <a:cs typeface="Times New Roman" pitchFamily="18" charset="0"/>
            </a:endParaRPr>
          </a:p>
          <a:p>
            <a:pPr lvl="1" algn="just"/>
            <a:r>
              <a:rPr lang="en-US" sz="2000" b="1"/>
              <a:t>Stochastic hill climbing</a:t>
            </a:r>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pPr/>
              <a:t>8</a:t>
            </a:fld>
            <a:endParaRPr lang="en-IN"/>
          </a:p>
        </p:txBody>
      </p:sp>
    </p:spTree>
    <p:extLst>
      <p:ext uri="{BB962C8B-B14F-4D97-AF65-F5344CB8AC3E}">
        <p14:creationId xmlns:p14="http://schemas.microsoft.com/office/powerpoint/2010/main" val="49571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cs typeface="Times New Roman" pitchFamily="18" charset="0"/>
              </a:rPr>
              <a:t>Types of </a:t>
            </a:r>
            <a:r>
              <a:rPr lang="en-US"/>
              <a:t>HILL CLIMBING</a:t>
            </a:r>
            <a:br>
              <a:rPr lang="en-US">
                <a:cs typeface="Times New Roman" pitchFamily="18" charset="0"/>
              </a:rPr>
            </a:br>
            <a:endParaRPr lang="en-US">
              <a:cs typeface="Times New Roman" pitchFamily="18" charset="0"/>
            </a:endParaRPr>
          </a:p>
        </p:txBody>
      </p:sp>
      <p:sp>
        <p:nvSpPr>
          <p:cNvPr id="3" name="Content Placeholder 2"/>
          <p:cNvSpPr>
            <a:spLocks noGrp="1"/>
          </p:cNvSpPr>
          <p:nvPr>
            <p:ph idx="1"/>
          </p:nvPr>
        </p:nvSpPr>
        <p:spPr>
          <a:xfrm>
            <a:off x="1451579" y="2034862"/>
            <a:ext cx="9933345" cy="3843424"/>
          </a:xfrm>
        </p:spPr>
        <p:txBody>
          <a:bodyPr>
            <a:normAutofit fontScale="70000" lnSpcReduction="20000"/>
          </a:bodyPr>
          <a:lstStyle/>
          <a:p>
            <a:pPr algn="just"/>
            <a:endParaRPr lang="en-US">
              <a:latin typeface="Times New Roman" pitchFamily="18" charset="0"/>
              <a:cs typeface="Times New Roman" pitchFamily="18" charset="0"/>
            </a:endParaRPr>
          </a:p>
          <a:p>
            <a:r>
              <a:rPr lang="en-US" sz="2400" b="1"/>
              <a:t>1. Simple Hill climbing:</a:t>
            </a:r>
            <a:endParaRPr lang="en-IN" sz="2400"/>
          </a:p>
          <a:p>
            <a:r>
              <a:rPr lang="en-US" sz="2400"/>
              <a:t>It looks at each neighboring node individually and chooses the first one that minimizes the current cost as the next node.</a:t>
            </a:r>
            <a:endParaRPr lang="en-IN" sz="2400"/>
          </a:p>
          <a:p>
            <a:pPr lvl="0"/>
            <a:r>
              <a:rPr lang="en-US" sz="2400" b="1"/>
              <a:t>Steepest Ascent Hill climbing:</a:t>
            </a:r>
            <a:endParaRPr lang="en-IN" sz="2400"/>
          </a:p>
          <a:p>
            <a:r>
              <a:rPr lang="en-US" sz="2400"/>
              <a:t> It initially looks at all the nearby nodes before choosing the one that is most near the solution state as the next node.</a:t>
            </a:r>
            <a:endParaRPr lang="en-IN" sz="2400"/>
          </a:p>
          <a:p>
            <a:pPr lvl="0"/>
            <a:r>
              <a:rPr lang="en-US" sz="2400" b="1"/>
              <a:t> Stochastic hill climbing: </a:t>
            </a:r>
            <a:endParaRPr lang="en-IN" sz="2400"/>
          </a:p>
          <a:p>
            <a:r>
              <a:rPr lang="en-US" sz="2400"/>
              <a:t>It chooses a node without first considering all of its neighbors. It just chooses a neighboring node at random and determines whether to go there or to look at another based on how much that neighbor has improved.</a:t>
            </a:r>
            <a:endParaRPr lang="en-US" sz="2100">
              <a:cs typeface="Times New Roman" pitchFamily="18" charset="0"/>
            </a:endParaRPr>
          </a:p>
          <a:p>
            <a:endParaRPr lang="en-US" sz="2100">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9</a:t>
            </a:fld>
            <a:endParaRPr lang="en-IN"/>
          </a:p>
        </p:txBody>
      </p:sp>
    </p:spTree>
    <p:extLst>
      <p:ext uri="{BB962C8B-B14F-4D97-AF65-F5344CB8AC3E}">
        <p14:creationId xmlns:p14="http://schemas.microsoft.com/office/powerpoint/2010/main" val="34430607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PT Template" id="{861BC456-04C0-4F93-B68C-FAC68BBD99DC}" vid="{87E7070B-F22E-4114-A01D-A50C67B5F1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28</Slides>
  <Notes>3</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HILL CLIMBING</vt:lpstr>
      <vt:lpstr>Types of HILL CLIMBING </vt:lpstr>
      <vt:lpstr>STATE SPACE DIAGRAM FOR HILL CLIMBING:</vt:lpstr>
      <vt:lpstr>DIFFERENT REGIONS IN THE STATE SPACE DIAGRAM: </vt:lpstr>
      <vt:lpstr> </vt:lpstr>
      <vt:lpstr>PowerPoint Presentation</vt:lpstr>
      <vt:lpstr>PowerPoint Presentation</vt:lpstr>
      <vt:lpstr>PowerPoint Presentation</vt:lpstr>
      <vt:lpstr>BLOCK WORLD PROBLEM</vt:lpstr>
      <vt:lpstr>PowerPoint Presentation</vt:lpstr>
      <vt:lpstr>Steepest-Ascent Hill Climbing</vt:lpstr>
      <vt:lpstr>Hill-climbing (continued…) - Limitations </vt:lpstr>
      <vt:lpstr>PowerPoint Presentation</vt:lpstr>
      <vt:lpstr>steps of the simulated annealing algorithm</vt:lpstr>
      <vt:lpstr>PowerPoint Presentation</vt:lpstr>
      <vt:lpstr>Travelling Salesman Problem </vt:lpstr>
      <vt:lpstr>Travelling Salesman Problem</vt:lpstr>
      <vt:lpstr>summary</vt:lpstr>
      <vt:lpstr>PowerPoint Presentation</vt:lpstr>
      <vt:lpstr>TERMINAL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DRIVEN ARTIFICIAL INTELLIGENT SYSTEMS</dc:title>
  <dc:creator>123</dc:creator>
  <cp:revision>2</cp:revision>
  <dcterms:created xsi:type="dcterms:W3CDTF">2023-06-21T09:38:51Z</dcterms:created>
  <dcterms:modified xsi:type="dcterms:W3CDTF">2024-06-25T05:43:47Z</dcterms:modified>
</cp:coreProperties>
</file>