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86" r:id="rId42"/>
    <p:sldId id="487" r:id="rId43"/>
    <p:sldId id="4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B15DF-8B38-9A25-418C-31A812C1BC8F}" v="6" dt="2024-06-05T04:38:52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araneni Purna Prakash" userId="S::kpurnaprakash@kluniversity.in::1b7d7ef0-f9be-42f7-bb21-dcfb111818f5" providerId="AD" clId="Web-{2E6B15DF-8B38-9A25-418C-31A812C1BC8F}"/>
    <pc:docChg chg="modSld">
      <pc:chgData name="Kasaraneni Purna Prakash" userId="S::kpurnaprakash@kluniversity.in::1b7d7ef0-f9be-42f7-bb21-dcfb111818f5" providerId="AD" clId="Web-{2E6B15DF-8B38-9A25-418C-31A812C1BC8F}" dt="2024-06-05T04:38:52.495" v="5" actId="1076"/>
      <pc:docMkLst>
        <pc:docMk/>
      </pc:docMkLst>
      <pc:sldChg chg="modSp">
        <pc:chgData name="Kasaraneni Purna Prakash" userId="S::kpurnaprakash@kluniversity.in::1b7d7ef0-f9be-42f7-bb21-dcfb111818f5" providerId="AD" clId="Web-{2E6B15DF-8B38-9A25-418C-31A812C1BC8F}" dt="2024-06-05T04:38:52.495" v="5" actId="1076"/>
        <pc:sldMkLst>
          <pc:docMk/>
          <pc:sldMk cId="0" sldId="458"/>
        </pc:sldMkLst>
        <pc:spChg chg="mod">
          <ac:chgData name="Kasaraneni Purna Prakash" userId="S::kpurnaprakash@kluniversity.in::1b7d7ef0-f9be-42f7-bb21-dcfb111818f5" providerId="AD" clId="Web-{2E6B15DF-8B38-9A25-418C-31A812C1BC8F}" dt="2024-06-05T04:38:52.495" v="5" actId="1076"/>
          <ac:spMkLst>
            <pc:docMk/>
            <pc:sldMk cId="0" sldId="458"/>
            <ac:spMk id="3" creationId="{00000000-0000-0000-0000-000000000000}"/>
          </ac:spMkLst>
        </pc:spChg>
        <pc:spChg chg="mod">
          <ac:chgData name="Kasaraneni Purna Prakash" userId="S::kpurnaprakash@kluniversity.in::1b7d7ef0-f9be-42f7-bb21-dcfb111818f5" providerId="AD" clId="Web-{2E6B15DF-8B38-9A25-418C-31A812C1BC8F}" dt="2024-06-05T04:38:48.636" v="4" actId="1076"/>
          <ac:spMkLst>
            <pc:docMk/>
            <pc:sldMk cId="0" sldId="45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>
            <a:fillRect/>
          </a:stretch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>
            <a:fillRect/>
          </a:stretch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8650" y="981710"/>
            <a:ext cx="8637270" cy="17335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Artificial intelligence &amp;</a:t>
            </a:r>
            <a:br>
              <a:rPr lang="en-US" sz="3600" dirty="0"/>
            </a:br>
            <a:r>
              <a:rPr lang="en-US" sz="3600" dirty="0"/>
              <a:t>machine learning</a:t>
            </a: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577049"/>
            <a:ext cx="9144000" cy="29329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738461" y="3328328"/>
            <a:ext cx="97674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Beta pruning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1" y="461900"/>
            <a:ext cx="2191131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2134235"/>
            <a:ext cx="80721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get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first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at depth 4,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evaluation function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/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state,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 get the value 3. Thus we have</a:t>
            </a:r>
            <a:r>
              <a:rPr sz="20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this: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0370" y="3028950"/>
            <a:ext cx="6742430" cy="300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10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0" y="461899"/>
            <a:ext cx="2514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5467" y="2133854"/>
            <a:ext cx="807275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pass this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back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above. Since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this is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node,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we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now know that 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minimax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value of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node must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less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or equal</a:t>
            </a:r>
            <a:r>
              <a:rPr sz="20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to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/>
            <a:r>
              <a:rPr sz="2000" dirty="0">
                <a:latin typeface="Times New Roman" panose="02020603050405020304"/>
                <a:cs typeface="Times New Roman" panose="02020603050405020304"/>
              </a:rPr>
              <a:t>3. In other words, we change beta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9295" y="3280410"/>
            <a:ext cx="6496685" cy="2846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11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1" y="461900"/>
            <a:ext cx="243840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0303" y="1998217"/>
            <a:ext cx="80721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Next 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generate the next child at depth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4,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evaluation function,</a:t>
            </a:r>
            <a:r>
              <a:rPr sz="20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/>
            <a:r>
              <a:rPr sz="2000" dirty="0">
                <a:latin typeface="Times New Roman" panose="02020603050405020304"/>
                <a:cs typeface="Times New Roman" panose="02020603050405020304"/>
              </a:rPr>
              <a:t>return a value of 17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0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above: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9830" y="2863215"/>
            <a:ext cx="5544185" cy="337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12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304801"/>
            <a:ext cx="236220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36" y="2128450"/>
            <a:ext cx="480001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Since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this is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17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is greater than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is ignored.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Now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we've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seen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children of this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node,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return the beta value  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max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 above.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Since it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max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node,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now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know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it's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value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will be greater than or equal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3, so we change alpha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0766" y="2131301"/>
            <a:ext cx="7031355" cy="2856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13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0" y="457200"/>
            <a:ext cx="22860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2021" y="2219326"/>
            <a:ext cx="5796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generate the next child and pass the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bounds</a:t>
            </a:r>
            <a:r>
              <a:rPr sz="20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along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2760980"/>
            <a:ext cx="5977255" cy="3108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14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1" y="461900"/>
            <a:ext cx="2343531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2059305"/>
            <a:ext cx="807465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depth,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child,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/>
            <a:r>
              <a:rPr sz="2000" dirty="0">
                <a:latin typeface="Times New Roman" panose="02020603050405020304"/>
                <a:cs typeface="Times New Roman" panose="02020603050405020304"/>
              </a:rPr>
              <a:t>evaluation function on that node, and return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it's</a:t>
            </a:r>
            <a:r>
              <a:rPr sz="20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value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9685" y="2901950"/>
            <a:ext cx="5568315" cy="319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15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1" y="461900"/>
            <a:ext cx="2343531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2162810"/>
            <a:ext cx="77870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Since this is 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node, we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now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know that the value of this node will</a:t>
            </a:r>
            <a:r>
              <a:rPr sz="20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/>
            <a:r>
              <a:rPr sz="2000" spc="-5" dirty="0">
                <a:latin typeface="Times New Roman" panose="02020603050405020304"/>
                <a:cs typeface="Times New Roman" panose="02020603050405020304"/>
              </a:rPr>
              <a:t>less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than or equal to 2, so we change beta to</a:t>
            </a:r>
            <a:r>
              <a:rPr sz="20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2: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1670" y="3054350"/>
            <a:ext cx="6704965" cy="293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16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1" y="457200"/>
            <a:ext cx="247840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285" y="2179320"/>
            <a:ext cx="5540375" cy="3658870"/>
          </a:xfrm>
          <a:prstGeom prst="rect">
            <a:avLst/>
          </a:prstGeom>
        </p:spPr>
        <p:txBody>
          <a:bodyPr vert="horz" wrap="square" lIns="0" tIns="43180" rIns="0" bIns="0" rtlCol="0">
            <a:no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34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Admittedly,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we don't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know  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actual value of the node.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could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1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  100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somewhere 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other  children of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node.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But  even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value, searching for it won't  help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us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optimal  solution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search tree.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2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alone is enough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make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subtree fruitless,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 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prune any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other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children and return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it.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 algn="just">
              <a:lnSpc>
                <a:spcPts val="2280"/>
              </a:lnSpc>
              <a:spcBef>
                <a:spcPts val="24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That's all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is to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beta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2280"/>
              </a:lnSpc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pruning!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7195" y="2194560"/>
            <a:ext cx="5195570" cy="3643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17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1" y="461900"/>
            <a:ext cx="2267331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6205" y="2276475"/>
            <a:ext cx="4710430" cy="185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Back at the parent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max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node, our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alpha value is  already 3, which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more  restrictive than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2,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we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don't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change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it.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this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point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we've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seen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all the  children of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max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node,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its  value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final alpha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value: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8645" y="1990726"/>
            <a:ext cx="4724400" cy="403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18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1" y="461900"/>
            <a:ext cx="2191131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3900" y="2033905"/>
            <a:ext cx="8809355" cy="936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Now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move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node. 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for the first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value,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we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know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that the value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must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less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equal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3,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thus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beta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1265" y="3112135"/>
            <a:ext cx="5327650" cy="2884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19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1" y="457200"/>
            <a:ext cx="3560063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Introduction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8811" y="2134235"/>
            <a:ext cx="8074025" cy="362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Alpha-beta pruning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way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finding the optimal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minimax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solution while  avoiding searching subtrees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moves which won't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selected. In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search tree for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two-player game, there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kinds of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nodes, nodes  representing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moves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 nodes representing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your opponent's</a:t>
            </a:r>
            <a:r>
              <a:rPr sz="2000" i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moves.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 algn="just">
              <a:spcBef>
                <a:spcPts val="48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Alpha-beta pruning gets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its name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from two</a:t>
            </a:r>
            <a:r>
              <a:rPr sz="20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parameters.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96290" marR="406400" lvl="1" indent="-287020" algn="just">
              <a:spcBef>
                <a:spcPts val="480"/>
              </a:spcBef>
              <a:buFont typeface="Arial" panose="020B0604020202020204"/>
              <a:buChar char="–"/>
              <a:tabLst>
                <a:tab pos="79629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They describe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bounds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 the values that appear anywhere along</a:t>
            </a:r>
            <a:r>
              <a:rPr sz="2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 path under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consideration: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95070" marR="397510" lvl="2" indent="-228600" algn="just">
              <a:spcBef>
                <a:spcPts val="480"/>
              </a:spcBef>
              <a:buFont typeface="Arial" panose="020B0604020202020204"/>
              <a:buChar char="•"/>
              <a:tabLst>
                <a:tab pos="119570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α = the value of the best (i.e., highest value) choice found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00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far  along the path for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MAX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95070" marR="471170" lvl="2" indent="-228600" algn="just">
              <a:spcBef>
                <a:spcPts val="480"/>
              </a:spcBef>
              <a:buFont typeface="Arial" panose="020B0604020202020204"/>
              <a:buChar char="•"/>
              <a:tabLst>
                <a:tab pos="119570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β = the value of the best (i.e., lowest value) choice found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00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far  along the path for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MIN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3446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800" y="1958340"/>
            <a:ext cx="91852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Since 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still have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valid  range,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go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explore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 next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child. 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generate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max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node...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2800" y="2725420"/>
            <a:ext cx="5904230" cy="3006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20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9646" y="2341881"/>
            <a:ext cx="3217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...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it's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first child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...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7395" y="2885440"/>
            <a:ext cx="6257290" cy="2991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21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3446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9315" y="2213610"/>
            <a:ext cx="91598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...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and finally 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max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target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depth.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along this path,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merely pass the alpha and beta bounds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along.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3034030"/>
            <a:ext cx="6336665" cy="3010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22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1" y="461899"/>
            <a:ext cx="2191131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0480" y="2062480"/>
            <a:ext cx="5106670" cy="21437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32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1900" spc="-5" dirty="0">
                <a:latin typeface="Times New Roman" panose="02020603050405020304"/>
                <a:cs typeface="Times New Roman" panose="02020603050405020304"/>
              </a:rPr>
              <a:t>At this point, we've seen 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all 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the children of the 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min 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node, and we haven't  changed the beta bound.  Since we haven't exceeded  the bound, we should return  the actual </a:t>
            </a:r>
            <a:r>
              <a:rPr sz="1900" spc="-15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value for the  node. Notice that this is  different than the case  where we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pruned,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in which  case you returned the beta  value. The reason for this  will 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become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apparent  </a:t>
            </a:r>
            <a:r>
              <a:rPr sz="1900" spc="-20" dirty="0">
                <a:latin typeface="Times New Roman" panose="02020603050405020304"/>
                <a:cs typeface="Times New Roman" panose="02020603050405020304"/>
              </a:rPr>
              <a:t>shortly.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79870" y="2062480"/>
            <a:ext cx="5184775" cy="364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23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2684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2134235"/>
            <a:ext cx="91967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Now 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return the value 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parent max node. Based on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value,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we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know that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this max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have 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value of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15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greater,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 we set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alpha  to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15: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2490" y="3286760"/>
            <a:ext cx="5688965" cy="2686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24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1" y="461899"/>
            <a:ext cx="2191131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4830" y="1992630"/>
            <a:ext cx="9189085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Once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again the alpha and beta bounds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crossed,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 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can prune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 rest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this node's children and return the value that exceeded the bound  (i.e. 15). Notice that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had returned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beta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value of 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child min</a:t>
            </a:r>
            <a:r>
              <a:rPr sz="2000" spc="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20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instead</a:t>
            </a:r>
            <a:r>
              <a:rPr sz="20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actual</a:t>
            </a:r>
            <a:r>
              <a:rPr sz="20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0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(15),</a:t>
            </a:r>
            <a:r>
              <a:rPr sz="2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wouldn't</a:t>
            </a:r>
            <a:r>
              <a:rPr sz="20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able</a:t>
            </a:r>
            <a:r>
              <a:rPr sz="20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prune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here.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1715" y="3236595"/>
            <a:ext cx="6177280" cy="2919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25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6435" y="2225040"/>
            <a:ext cx="88353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Now the parent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has seen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all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it's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children, so it can select the  minimum value of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it's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children (3) and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return.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6155" y="2912110"/>
            <a:ext cx="5386070" cy="3268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26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3446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9760" y="2030096"/>
            <a:ext cx="80708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Finally we've finished with the first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root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max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node. 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now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know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our solution will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at least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set the alpha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and go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second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child.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0605" y="3108960"/>
            <a:ext cx="5449570" cy="281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27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1" y="461899"/>
            <a:ext cx="2267331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7860" y="2019935"/>
            <a:ext cx="96304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Passing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alpha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beta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along</a:t>
            </a:r>
            <a:r>
              <a:rPr sz="20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go,</a:t>
            </a: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second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/>
            <a:r>
              <a:rPr sz="2000" dirty="0">
                <a:latin typeface="Times New Roman" panose="02020603050405020304"/>
                <a:cs typeface="Times New Roman" panose="02020603050405020304"/>
              </a:rPr>
              <a:t>child of the root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node...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2648585"/>
            <a:ext cx="7496175" cy="3277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28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2684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1364996"/>
            <a:ext cx="2586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... and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first child</a:t>
            </a:r>
            <a:r>
              <a:rPr sz="20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...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1905000"/>
            <a:ext cx="6696456" cy="441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29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9441" y="461899"/>
            <a:ext cx="492975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Alpha </a:t>
            </a:r>
            <a:r>
              <a:rPr spc="-1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Beta</a:t>
            </a:r>
            <a:r>
              <a:rPr spc="-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Pruning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8811" y="2286000"/>
            <a:ext cx="8072755" cy="31143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Alpha-beta pruning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gets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name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from two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bounds that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are passed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along  during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calculation, which restrict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set 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possible solutions based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on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portion of the search tree that has already been seen.</a:t>
            </a:r>
            <a:r>
              <a:rPr sz="20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Specifically,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 algn="just">
              <a:spcBef>
                <a:spcPts val="48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Beta is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minimum upper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bound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possible</a:t>
            </a:r>
            <a:r>
              <a:rPr sz="20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solutions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 algn="just">
              <a:spcBef>
                <a:spcPts val="48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Alpha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maximum lower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bound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possible</a:t>
            </a:r>
            <a:r>
              <a:rPr sz="20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solutions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spcBef>
                <a:spcPts val="48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Thus,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when any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new node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being considered as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possible path to the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solution,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it 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only work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if: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927100">
              <a:spcBef>
                <a:spcPts val="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where 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current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estimate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the value of the</a:t>
            </a:r>
            <a:r>
              <a:rPr sz="20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node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5270" y="4639184"/>
            <a:ext cx="1511808" cy="367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3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3446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351405" y="2049780"/>
            <a:ext cx="8013065" cy="4112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30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192274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2207895" y="2153285"/>
            <a:ext cx="7776845" cy="3621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31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2160" y="1955166"/>
            <a:ext cx="6591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parent uses this value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it's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beta value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2: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3885" y="2427605"/>
            <a:ext cx="7193915" cy="381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32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3765" y="1983105"/>
            <a:ext cx="9422765" cy="936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Once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again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are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able 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prune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other children of this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and return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value that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exceeded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bound.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Since this value isn't greater than the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alpha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bound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the parent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max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node, we don't change the</a:t>
            </a:r>
            <a:r>
              <a:rPr sz="20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bounds.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3062605"/>
            <a:ext cx="7312025" cy="302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33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1436878"/>
            <a:ext cx="5987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From here, we generate the next child of 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7603" y="1981199"/>
            <a:ext cx="6984492" cy="4264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34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1851025"/>
            <a:ext cx="88265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1012190" algn="l"/>
                <a:tab pos="1440815" algn="l"/>
                <a:tab pos="2433955" algn="l"/>
                <a:tab pos="2806700" algn="l"/>
                <a:tab pos="3509010" algn="l"/>
                <a:tab pos="4262120" algn="l"/>
                <a:tab pos="4563745" algn="l"/>
                <a:tab pos="4879340" algn="l"/>
                <a:tab pos="5322570" algn="l"/>
                <a:tab pos="6025515" algn="l"/>
                <a:tab pos="6784975" algn="l"/>
                <a:tab pos="7251700" algn="l"/>
                <a:tab pos="77495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en	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	generate	i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	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hi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d,	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hi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	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	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he	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get	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2000" spc="-15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	c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ll	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/>
            <a:r>
              <a:rPr sz="2000" dirty="0">
                <a:latin typeface="Times New Roman" panose="02020603050405020304"/>
                <a:cs typeface="Times New Roman" panose="02020603050405020304"/>
              </a:rPr>
              <a:t>evaluation function and get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value of</a:t>
            </a:r>
            <a:r>
              <a:rPr sz="20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1" y="2590800"/>
            <a:ext cx="6768083" cy="387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35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2684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2049146"/>
            <a:ext cx="7437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 parent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uses this value to set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upper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bound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(beta) to</a:t>
            </a:r>
            <a:r>
              <a:rPr sz="20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9695" y="2380615"/>
            <a:ext cx="7598410" cy="3767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36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899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4375" y="2286000"/>
            <a:ext cx="9462135" cy="2616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other words, at this point alpha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beta.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Should 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prune here? </a:t>
            </a:r>
            <a:r>
              <a:rPr sz="2000" spc="-155" dirty="0">
                <a:latin typeface="Times New Roman" panose="02020603050405020304"/>
                <a:cs typeface="Times New Roman" panose="02020603050405020304"/>
              </a:rPr>
              <a:t>We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haven't actually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exceeded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bounds, but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since alpha and beta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equal,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know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can't really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better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subtree.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25"/>
              </a:spcBef>
              <a:buFont typeface="Arial" panose="020B0604020202020204"/>
              <a:buChar char="•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answer is yes,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prune. 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reason is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even though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we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can't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better,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might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able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do worse.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Remember,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task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minimax is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find the best move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make at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state represented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top  level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max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node. As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happens we've finished with this node's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children 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anyway,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 we return 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800453"/>
            <a:ext cx="219227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/>
              <a:t>E</a:t>
            </a:r>
            <a:r>
              <a:rPr spc="-85"/>
              <a:t>x</a:t>
            </a:r>
            <a:r>
              <a:t>ampl</a:t>
            </a:r>
            <a:r>
              <a:rPr lang="en-US" dirty="0"/>
              <a:t>e</a:t>
            </a:r>
            <a: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2496185" y="2285365"/>
            <a:ext cx="7127875" cy="3356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38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900"/>
            <a:ext cx="2192274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974215"/>
            <a:ext cx="80714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max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above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now seen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its children,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it returns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/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maximum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value of those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has seen, which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0690" y="2727325"/>
            <a:ext cx="6839585" cy="3392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39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381001"/>
            <a:ext cx="6668770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Algorithm: </a:t>
            </a:r>
            <a:r>
              <a:rPr sz="3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Alpha </a:t>
            </a:r>
            <a:r>
              <a:rPr sz="3600" b="1" spc="-1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Beta</a:t>
            </a:r>
            <a:r>
              <a:rPr sz="3600" b="1" spc="-11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sz="3600" b="1" spc="-1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</a:t>
            </a:r>
            <a:endParaRPr sz="36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3140" y="1276985"/>
            <a:ext cx="5687648" cy="2957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9656" y="4234181"/>
            <a:ext cx="5690607" cy="1833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4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6" y="461900"/>
            <a:ext cx="2116074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8410" y="1992630"/>
            <a:ext cx="97599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returned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 its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node, which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new</a:t>
            </a:r>
            <a:r>
              <a:rPr sz="200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upper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bound of 3, so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it sets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beta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9130" y="2386965"/>
            <a:ext cx="7522210" cy="3806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40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41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059941" y="1624330"/>
            <a:ext cx="8072755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Once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again, we're at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point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where alpha and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beta are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tied,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we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prune. Note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real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solution doesn't just indicate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number,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but what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move led 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number.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spcBef>
                <a:spcPts val="48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If you were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minimax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on 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list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version presented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start of the  example, your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minimax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would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value of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6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terminal nodes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would have been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examined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397510"/>
            <a:ext cx="3441065" cy="50546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Co</a:t>
            </a:r>
            <a:r>
              <a:rPr b="1" spc="10" dirty="0"/>
              <a:t>n</a:t>
            </a:r>
            <a:r>
              <a:rPr b="1" dirty="0"/>
              <a:t>clusion</a:t>
            </a:r>
            <a:endParaRPr b="1"/>
          </a:p>
        </p:txBody>
      </p:sp>
      <p:sp>
        <p:nvSpPr>
          <p:cNvPr id="3" name="object 3"/>
          <p:cNvSpPr txBox="1"/>
          <p:nvPr/>
        </p:nvSpPr>
        <p:spPr>
          <a:xfrm>
            <a:off x="1621790" y="1983740"/>
            <a:ext cx="9372600" cy="3340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3700" indent="-342900">
              <a:spcBef>
                <a:spcPts val="775"/>
              </a:spcBef>
              <a:buFont typeface="Arial" panose="020B0604020202020204"/>
              <a:buChar char="•"/>
              <a:tabLst>
                <a:tab pos="393065" algn="l"/>
                <a:tab pos="3937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does not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indent="-342900">
              <a:spcBef>
                <a:spcPts val="675"/>
              </a:spcBef>
              <a:buFont typeface="Arial" panose="020B0604020202020204"/>
              <a:buChar char="•"/>
              <a:tabLst>
                <a:tab pos="393065" algn="l"/>
                <a:tab pos="3937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subtrees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pruned, not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leaves.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marR="947420" indent="-342900">
              <a:spcBef>
                <a:spcPts val="670"/>
              </a:spcBef>
              <a:buFont typeface="Arial" panose="020B0604020202020204"/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pruning.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indent="-342900">
              <a:spcBef>
                <a:spcPts val="675"/>
              </a:spcBef>
              <a:buFont typeface="Arial" panose="020B0604020202020204"/>
              <a:buChar char="•"/>
              <a:tabLst>
                <a:tab pos="393065" algn="l"/>
                <a:tab pos="393700" algn="l"/>
                <a:tab pos="685165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</a:t>
            </a: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</a:t>
            </a:r>
            <a:r>
              <a:rPr sz="2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sz="2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i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i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775" i="1" spc="-7" baseline="26000">
                <a:latin typeface="Times New Roman" panose="02020603050405020304" pitchFamily="18" charset="0"/>
                <a:cs typeface="Times New Roman" panose="02020603050405020304" pitchFamily="18" charset="0"/>
              </a:rPr>
              <a:t>m/2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4390" lvl="1" indent="-287020">
              <a:spcBef>
                <a:spcPts val="605"/>
              </a:spcBef>
              <a:buFont typeface="Arial" panose="020B0604020202020204"/>
              <a:buChar char="–"/>
              <a:tabLst>
                <a:tab pos="834390" algn="l"/>
              </a:tabLst>
            </a:pP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sqrt(b)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4390" marR="194310" lvl="1" indent="-287020">
              <a:spcBef>
                <a:spcPts val="575"/>
              </a:spcBef>
              <a:buFont typeface="Arial" panose="020B0604020202020204"/>
              <a:buChar char="–"/>
              <a:tabLst>
                <a:tab pos="83439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Consequence: alpha-beta pruning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twice as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minimax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amount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43</a:t>
            </a:fld>
            <a:endParaRPr lang="en-AU"/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457200"/>
            <a:ext cx="26670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355215" y="1974215"/>
            <a:ext cx="7848600" cy="3787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5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1" y="496951"/>
            <a:ext cx="8305800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Initial Assumption </a:t>
            </a:r>
            <a:r>
              <a:rPr sz="3600" spc="-3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</a:t>
            </a:r>
            <a:r>
              <a:rPr sz="3600" spc="-5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Alpha and</a:t>
            </a:r>
            <a:r>
              <a:rPr sz="3600" spc="2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sz="3600" spc="-2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1680" y="1955165"/>
            <a:ext cx="835152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start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problem,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you see only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current state (i.e.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current  position of pieces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game board).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As for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upper and lower bounds, all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you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know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is that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it's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less than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infinity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greater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negative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infinity.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Thus,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here's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what 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initial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situation looks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like: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2973" y="3716909"/>
            <a:ext cx="7488935" cy="1656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6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1" y="461900"/>
            <a:ext cx="2267331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5030" y="2150111"/>
            <a:ext cx="80733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Since 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bounds still contain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valid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range, 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start the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problem </a:t>
            </a:r>
            <a:r>
              <a:rPr sz="2000" spc="-10">
                <a:latin typeface="Times New Roman" panose="02020603050405020304"/>
                <a:cs typeface="Times New Roman" panose="02020603050405020304"/>
              </a:rPr>
              <a:t>by  </a:t>
            </a:r>
            <a:r>
              <a:rPr sz="2000" spc="-5">
                <a:latin typeface="Times New Roman" panose="02020603050405020304"/>
                <a:cs typeface="Times New Roman" panose="02020603050405020304"/>
              </a:rPr>
              <a:t>generating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first child state, and passing along the current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set 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bounds.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At this point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search looks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0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this: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6255" y="3429000"/>
            <a:ext cx="5832475" cy="2051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7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1" y="461900"/>
            <a:ext cx="2191131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0775" y="2332990"/>
            <a:ext cx="776986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We're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still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not down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depth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4,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once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again 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generate the first child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pass  along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current alpha and beta</a:t>
            </a:r>
            <a:r>
              <a:rPr sz="20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values: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5050" y="3428365"/>
            <a:ext cx="6120130" cy="2470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8</a:t>
            </a:fld>
            <a:endParaRPr dirty="0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1" y="461900"/>
            <a:ext cx="2876931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spc="-85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ample</a:t>
            </a:r>
            <a:endParaRPr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1546" y="2058671"/>
            <a:ext cx="2333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time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7350" y="2583180"/>
            <a:ext cx="7205345" cy="356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9</a:t>
            </a:fld>
            <a:endParaRPr dirty="0"/>
          </a:p>
        </p:txBody>
      </p:sp>
    </p:spTree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(1)</Template>
  <TotalTime>0</TotalTime>
  <Words>7473</Words>
  <Application>Microsoft Office PowerPoint</Application>
  <PresentationFormat>Widescreen</PresentationFormat>
  <Paragraphs>273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Gallery</vt:lpstr>
      <vt:lpstr>Artificial intelligence &amp; machine learning</vt:lpstr>
      <vt:lpstr>Introduction</vt:lpstr>
      <vt:lpstr>Alpha Beta Pruning</vt:lpstr>
      <vt:lpstr>Algorithm: Alpha Beta Search</vt:lpstr>
      <vt:lpstr>Example</vt:lpstr>
      <vt:lpstr>Initial Assumption for Alpha and Beta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Examplee</vt:lpstr>
      <vt:lpstr>Example</vt:lpstr>
      <vt:lpstr>Example</vt:lpstr>
      <vt:lpstr>Example</vt:lpstr>
      <vt:lpstr>Example</vt:lpstr>
      <vt:lpstr>Example</vt:lpstr>
      <vt:lpstr>Example</vt:lpstr>
      <vt:lpstr>Examplee</vt:lpstr>
      <vt:lpstr>Example</vt:lpstr>
      <vt:lpstr>Example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Artificial intelligent systems</dc:title>
  <dc:creator>IMRAN RASHEED</dc:creator>
  <cp:lastModifiedBy>VATHSANMIRA</cp:lastModifiedBy>
  <cp:revision>155</cp:revision>
  <dcterms:created xsi:type="dcterms:W3CDTF">2023-06-21T10:47:00Z</dcterms:created>
  <dcterms:modified xsi:type="dcterms:W3CDTF">2024-06-05T04:38:57Z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D49646ADF731492EBC112F33E44C020F_13</vt:lpwstr>
  </property>
  <property fmtid="{D5CDD505-2E9C-101B-9397-08002B2CF9AE}" pid="3" name="KSOProductBuildVer">
    <vt:lpwstr>1033-12.2.0.17119</vt:lpwstr>
  </property>
</Properties>
</file>