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77" r:id="rId9"/>
    <p:sldId id="280" r:id="rId10"/>
    <p:sldId id="264" r:id="rId11"/>
    <p:sldId id="265" r:id="rId12"/>
    <p:sldId id="266" r:id="rId13"/>
    <p:sldId id="284" r:id="rId14"/>
    <p:sldId id="267" r:id="rId15"/>
    <p:sldId id="283" r:id="rId16"/>
    <p:sldId id="282" r:id="rId17"/>
    <p:sldId id="268" r:id="rId18"/>
    <p:sldId id="269" r:id="rId19"/>
    <p:sldId id="261" r:id="rId20"/>
    <p:sldId id="311" r:id="rId21"/>
    <p:sldId id="316" r:id="rId22"/>
    <p:sldId id="317" r:id="rId23"/>
    <p:sldId id="318" r:id="rId24"/>
    <p:sldId id="270" r:id="rId25"/>
    <p:sldId id="312" r:id="rId26"/>
    <p:sldId id="271" r:id="rId27"/>
    <p:sldId id="272" r:id="rId28"/>
    <p:sldId id="273" r:id="rId29"/>
    <p:sldId id="274" r:id="rId30"/>
    <p:sldId id="275" r:id="rId31"/>
    <p:sldId id="319" r:id="rId32"/>
    <p:sldId id="276" r:id="rId33"/>
    <p:sldId id="320" r:id="rId34"/>
    <p:sldId id="321" r:id="rId35"/>
    <p:sldId id="322" r:id="rId36"/>
    <p:sldId id="286" r:id="rId37"/>
    <p:sldId id="279" r:id="rId38"/>
    <p:sldId id="288" r:id="rId39"/>
    <p:sldId id="289" r:id="rId40"/>
    <p:sldId id="281" r:id="rId41"/>
    <p:sldId id="290" r:id="rId42"/>
    <p:sldId id="291" r:id="rId43"/>
    <p:sldId id="293" r:id="rId44"/>
    <p:sldId id="294" r:id="rId45"/>
    <p:sldId id="263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462F1-8B54-3F41-7745-DAA4E03DA2BF}" v="5" dt="2024-06-25T05:32:33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P Rajarajeswari" userId="S::rajilikhitha@kluniversity.in::5b4f34a0-52db-477f-bda6-105584212942" providerId="AD" clId="Web-{42F462F1-8B54-3F41-7745-DAA4E03DA2BF}"/>
    <pc:docChg chg="modSld">
      <pc:chgData name="Dr.P Rajarajeswari" userId="S::rajilikhitha@kluniversity.in::5b4f34a0-52db-477f-bda6-105584212942" providerId="AD" clId="Web-{42F462F1-8B54-3F41-7745-DAA4E03DA2BF}" dt="2024-06-25T05:32:33.202" v="4" actId="20577"/>
      <pc:docMkLst>
        <pc:docMk/>
      </pc:docMkLst>
      <pc:sldChg chg="modSp">
        <pc:chgData name="Dr.P Rajarajeswari" userId="S::rajilikhitha@kluniversity.in::5b4f34a0-52db-477f-bda6-105584212942" providerId="AD" clId="Web-{42F462F1-8B54-3F41-7745-DAA4E03DA2BF}" dt="2024-06-25T05:32:33.202" v="4" actId="20577"/>
        <pc:sldMkLst>
          <pc:docMk/>
          <pc:sldMk cId="2503091" sldId="256"/>
        </pc:sldMkLst>
        <pc:spChg chg="mod">
          <ac:chgData name="Dr.P Rajarajeswari" userId="S::rajilikhitha@kluniversity.in::5b4f34a0-52db-477f-bda6-105584212942" providerId="AD" clId="Web-{42F462F1-8B54-3F41-7745-DAA4E03DA2BF}" dt="2024-06-25T05:32:20.499" v="3" actId="14100"/>
          <ac:spMkLst>
            <pc:docMk/>
            <pc:sldMk cId="2503091" sldId="256"/>
            <ac:spMk id="2" creationId="{BDA69B8D-BF65-4ADD-F76F-77EA72FFCB8F}"/>
          </ac:spMkLst>
        </pc:spChg>
        <pc:spChg chg="mod">
          <ac:chgData name="Dr.P Rajarajeswari" userId="S::rajilikhitha@kluniversity.in::5b4f34a0-52db-477f-bda6-105584212942" providerId="AD" clId="Web-{42F462F1-8B54-3F41-7745-DAA4E03DA2BF}" dt="2024-06-25T05:32:33.202" v="4" actId="20577"/>
          <ac:spMkLst>
            <pc:docMk/>
            <pc:sldMk cId="2503091" sldId="256"/>
            <ac:spMk id="3" creationId="{5F640656-3048-2A08-BF39-81705306F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665" y="1013268"/>
            <a:ext cx="8565187" cy="238797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Artificial intelligence &amp;</a:t>
            </a:r>
            <a:br>
              <a:rPr lang="en-IN" sz="3600" dirty="0"/>
            </a:br>
            <a:r>
              <a:rPr lang="en-IN" sz="3600" dirty="0"/>
              <a:t>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531204"/>
            <a:ext cx="11507821" cy="1605000"/>
          </a:xfrm>
        </p:spPr>
        <p:txBody>
          <a:bodyPr vert="horz" lIns="91440" tIns="91440" rIns="91440" bIns="91440" rtlCol="0" anchor="t">
            <a:noAutofit/>
          </a:bodyPr>
          <a:lstStyle/>
          <a:p>
            <a:pPr algn="ctr"/>
            <a:r>
              <a:rPr lang="en-IN" sz="2800" b="1" dirty="0"/>
              <a:t>Constrained Satisfaction based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Types of Constraints</a:t>
            </a:r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– CSP problem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just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Linear Constraints</a:t>
            </a:r>
          </a:p>
          <a:p>
            <a:pPr marL="539750" indent="-539750" algn="just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Nonlinear Constraints</a:t>
            </a:r>
          </a:p>
          <a:p>
            <a:pPr marL="539750" indent="-539750" algn="just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Absolute Constraints</a:t>
            </a:r>
          </a:p>
          <a:p>
            <a:pPr marL="539750" indent="-539750" algn="just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Preference constraints</a:t>
            </a:r>
          </a:p>
        </p:txBody>
      </p:sp>
    </p:spTree>
    <p:extLst>
      <p:ext uri="{BB962C8B-B14F-4D97-AF65-F5344CB8AC3E}">
        <p14:creationId xmlns:p14="http://schemas.microsoft.com/office/powerpoint/2010/main" val="155246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Types of constraints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192000" cy="510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Linear Constraints: </a:t>
            </a:r>
            <a:r>
              <a:rPr lang="en-IN" sz="2400" dirty="0">
                <a:latin typeface="Arial Black" panose="020B0A04020102020204" pitchFamily="34" charset="0"/>
              </a:rPr>
              <a:t>Linear combination of Variables expressed in Mathematical expressions (Linear Equations, Linear Inequalities, Logical Expressions)</a:t>
            </a:r>
          </a:p>
          <a:p>
            <a:pPr marL="539750" indent="-539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 Non-Linear Constraints </a:t>
            </a:r>
            <a:r>
              <a:rPr lang="en-IN" sz="2400" dirty="0">
                <a:latin typeface="Arial Black" panose="020B0A04020102020204" pitchFamily="34" charset="0"/>
              </a:rPr>
              <a:t>(Polynomial, Exponential, Trigonometric and Logarithmic )</a:t>
            </a:r>
          </a:p>
          <a:p>
            <a:pPr marL="539750" indent="-539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Absolute Constraints: </a:t>
            </a:r>
            <a:r>
              <a:rPr lang="en-IN" sz="2400" dirty="0">
                <a:latin typeface="Arial Black" panose="020B0A04020102020204" pitchFamily="34" charset="0"/>
              </a:rPr>
              <a:t>Constraints are imposed on the variables using either absolute values or inequalities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Preference Constraints:  </a:t>
            </a:r>
            <a:r>
              <a:rPr lang="en-IN" sz="2400" dirty="0">
                <a:latin typeface="Arial Black" panose="020B0A04020102020204" pitchFamily="34" charset="0"/>
              </a:rPr>
              <a:t>Constrained imposed based on the user preferences (Ex. In a university timetabling problem, Prof. X might prefer teaching in the morning, whereas Prof. Y prefers teaching in the afternoon).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800" baseline="-25000" dirty="0">
              <a:solidFill>
                <a:srgbClr val="FF0000"/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7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Classification of constraints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192000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50" indent="-712788" defTabSz="1250950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Unary</a:t>
            </a: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 constraints involve a single variable(SA ≠ green)</a:t>
            </a:r>
          </a:p>
          <a:p>
            <a:pPr marL="1039812" lvl="3" indent="0" defTabSz="1250950">
              <a:buNone/>
            </a:pPr>
            <a:endParaRPr lang="en-US" sz="28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895350" indent="-712788" defTabSz="1250950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Binary</a:t>
            </a: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 constraints involve pairs of variables (SA ≠ WA)</a:t>
            </a:r>
          </a:p>
          <a:p>
            <a:pPr marL="1039812" lvl="3" indent="0" defTabSz="1250950">
              <a:buNone/>
            </a:pPr>
            <a:endParaRPr lang="en-US" sz="28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895350" indent="-712788" defTabSz="1250950" eaLnBrk="1" hangingPunct="1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Higher-order</a:t>
            </a: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 constraints involve 3 or more variables        (crypt arithmetic column constraints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800" baseline="-25000" dirty="0">
              <a:solidFill>
                <a:srgbClr val="FF0000"/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3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230"/>
            <a:ext cx="12081753" cy="5642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Arial Black" panose="020B0A04020102020204" pitchFamily="34" charset="0"/>
                <a:cs typeface="Times New Roman" pitchFamily="18" charset="0"/>
              </a:rPr>
              <a:t>Example Application implemented using CSP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2136019"/>
            <a:ext cx="11832078" cy="396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2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cryptographic arithmetic puzzles using Constraint Satisfaction Problem (CSP) techniques.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2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classic example is the SEND + MORE = MONEY puzzle, where each letter represents a unique digit (0-9).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2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this puzzle using CSP concepts.</a:t>
            </a:r>
          </a:p>
        </p:txBody>
      </p:sp>
    </p:spTree>
    <p:extLst>
      <p:ext uri="{BB962C8B-B14F-4D97-AF65-F5344CB8AC3E}">
        <p14:creationId xmlns:p14="http://schemas.microsoft.com/office/powerpoint/2010/main" val="207049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6" y="1292727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Cryptographic Arithmetic Problem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13C39-98C9-26C6-A7C4-21FCE77314B1}"/>
              </a:ext>
            </a:extLst>
          </p:cNvPr>
          <p:cNvSpPr txBox="1"/>
          <p:nvPr/>
        </p:nvSpPr>
        <p:spPr>
          <a:xfrm>
            <a:off x="330740" y="2076463"/>
            <a:ext cx="11284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Arial Black" panose="020B0A04020102020204" pitchFamily="34" charset="0"/>
              </a:rPr>
              <a:t>Each Letter stands for a distinct digit. The aim is to find a substitution of digits for letters such that the resulting sum is arithmetically correct with the added restriction that no leading zeros are allowed</a:t>
            </a:r>
            <a:endParaRPr lang="en-IN" dirty="0"/>
          </a:p>
        </p:txBody>
      </p:sp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87C0D4F-9C95-9063-B7BD-A0AD5A431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3" y="3106717"/>
            <a:ext cx="11060348" cy="27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8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6" y="903290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Constraint GRAPH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Cryptographic Arithmetic Problem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 dirty="0"/>
          </a:p>
        </p:txBody>
      </p:sp>
      <p:pic>
        <p:nvPicPr>
          <p:cNvPr id="8" name="Picture 7" descr="A diagram of a network&#10;&#10;Description automatically generated">
            <a:extLst>
              <a:ext uri="{FF2B5EF4-FFF2-40B4-BE49-F238E27FC236}">
                <a16:creationId xmlns:a16="http://schemas.microsoft.com/office/drawing/2014/main" id="{EACC4044-6356-CB66-6613-ECE29F49D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8" y="1995948"/>
            <a:ext cx="10677937" cy="38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6" y="903290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Identifying Constraints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Cryptographic Arithmetic Problem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185748" y="5445454"/>
            <a:ext cx="113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Addition Constraints: F ≠ U and –F ≠ T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629CB3E-2D6B-B6DE-E880-4BF8CC43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06" y="3922834"/>
            <a:ext cx="6858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13C39-98C9-26C6-A7C4-21FCE77314B1}"/>
              </a:ext>
            </a:extLst>
          </p:cNvPr>
          <p:cNvSpPr txBox="1"/>
          <p:nvPr/>
        </p:nvSpPr>
        <p:spPr>
          <a:xfrm>
            <a:off x="143132" y="2045378"/>
            <a:ext cx="1190573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Arial Black" panose="020B0A04020102020204" pitchFamily="34" charset="0"/>
              </a:rPr>
              <a:t>The constraint Graph shows all diff constraints as well as column addition constraints. Each Square Box is a Constraint connected to the variables that it constrains.</a:t>
            </a:r>
          </a:p>
          <a:p>
            <a:endParaRPr lang="en-IN" dirty="0"/>
          </a:p>
          <a:p>
            <a:r>
              <a:rPr lang="en-IN" sz="2400" b="1" dirty="0">
                <a:latin typeface="Arial Black" panose="020B0A04020102020204" pitchFamily="34" charset="0"/>
              </a:rPr>
              <a:t>Variables F,  T, U, W, R, O</a:t>
            </a:r>
          </a:p>
          <a:p>
            <a:endParaRPr lang="en-IN" sz="2400" b="1" dirty="0">
              <a:latin typeface="Arial Black" panose="020B0A04020102020204" pitchFamily="34" charset="0"/>
            </a:endParaRPr>
          </a:p>
          <a:p>
            <a:endParaRPr lang="en-IN" sz="2400" b="1" dirty="0">
              <a:latin typeface="Arial Black" panose="020B0A04020102020204" pitchFamily="34" charset="0"/>
            </a:endParaRPr>
          </a:p>
          <a:p>
            <a:r>
              <a:rPr lang="en-IN" sz="2400" b="1" dirty="0">
                <a:latin typeface="Arial Black" panose="020B0A04020102020204" pitchFamily="34" charset="0"/>
              </a:rPr>
              <a:t>Constraints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58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230"/>
            <a:ext cx="12081753" cy="5642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Real-world Applications requiring  CSP Searches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2136019"/>
            <a:ext cx="11832078" cy="246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Assignment problems (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e.g., who teaches what class)</a:t>
            </a:r>
          </a:p>
          <a:p>
            <a:pPr marL="622300" lvl="1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622300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Timetabling problems(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e.g., which class is offered when and where</a:t>
            </a:r>
            <a:r>
              <a:rPr lang="en-US" sz="1600" dirty="0">
                <a:latin typeface="Arial Black" panose="020B0A04020102020204" pitchFamily="34" charset="0"/>
                <a:cs typeface="Times New Roman" pitchFamily="18" charset="0"/>
              </a:rPr>
              <a:t>?)</a:t>
            </a:r>
          </a:p>
          <a:p>
            <a:pPr marL="622300" lvl="1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622300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Transportation Scheduling</a:t>
            </a:r>
          </a:p>
          <a:p>
            <a:pPr marL="622300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622300" indent="-534988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Factory Scheduling</a:t>
            </a:r>
          </a:p>
        </p:txBody>
      </p:sp>
    </p:spTree>
    <p:extLst>
      <p:ext uri="{BB962C8B-B14F-4D97-AF65-F5344CB8AC3E}">
        <p14:creationId xmlns:p14="http://schemas.microsoft.com/office/powerpoint/2010/main" val="144545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Standard search formulation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1908073"/>
            <a:ext cx="11832078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81000">
              <a:buNone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States are defined by the values assigned.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
</a:t>
            </a:r>
            <a:endParaRPr lang="en-US" sz="2400" dirty="0">
              <a:solidFill>
                <a:schemeClr val="accent2"/>
              </a:solidFill>
              <a:highlight>
                <a:srgbClr val="00FFFF"/>
              </a:highlight>
              <a:latin typeface="Times New Roman" pitchFamily="18" charset="0"/>
              <a:cs typeface="Times New Roman" pitchFamily="18" charset="0"/>
            </a:endParaRPr>
          </a:p>
          <a:p>
            <a:pPr marL="539750" indent="-539750">
              <a:buFont typeface="Wingdings" panose="05000000000000000000" pitchFamily="2" charset="2"/>
              <a:buChar char="q"/>
            </a:pPr>
            <a:r>
              <a:rPr lang="en-US" sz="24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Initial state: 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Arial Black" panose="020B0A04020102020204" pitchFamily="34" charset="0"/>
                <a:cs typeface="Times New Roman" pitchFamily="18" charset="0"/>
              </a:rPr>
              <a:t>empty assignment { }</a:t>
            </a:r>
          </a:p>
          <a:p>
            <a:pPr marL="539750" indent="-539750">
              <a:buFont typeface="Wingdings" panose="05000000000000000000" pitchFamily="2" charset="2"/>
              <a:buChar char="q"/>
            </a:pPr>
            <a:r>
              <a:rPr lang="en-US" sz="2400" b="1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Successor function: </a:t>
            </a:r>
            <a:r>
              <a:rPr lang="en-US" sz="2400" b="1" dirty="0">
                <a:latin typeface="Arial Black" panose="020B0A04020102020204" pitchFamily="34" charset="0"/>
                <a:cs typeface="Times New Roman" pitchFamily="18" charset="0"/>
              </a:rPr>
              <a:t>assign a value to an unassigned variable that does not conflict with the current assignment. Fail if no legal assignments exist</a:t>
            </a:r>
          </a:p>
          <a:p>
            <a:pPr marL="539750" indent="-539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 Black" panose="020B0A04020102020204" pitchFamily="34" charset="0"/>
                <a:cs typeface="Times New Roman" pitchFamily="18" charset="0"/>
              </a:rPr>
              <a:t>Goal Test: The current assignment is complete </a:t>
            </a:r>
            <a:endParaRPr lang="en-US" sz="4000" b="1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381000" indent="-381000">
              <a:lnSpc>
                <a:spcPct val="80000"/>
              </a:lnSpc>
            </a:pPr>
            <a:endParaRPr lang="en-US" sz="2400" b="1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This is the same for all CSPs</a:t>
            </a:r>
          </a:p>
          <a:p>
            <a:pPr marL="0" indent="0">
              <a:lnSpc>
                <a:spcPct val="80000"/>
              </a:lnSpc>
              <a:buNone/>
            </a:pPr>
            <a:endParaRPr lang="en-US" sz="10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381000" indent="-381000">
              <a:buFontTx/>
              <a:buAutoNum type="arabicPeriod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Every solution appears at depth </a:t>
            </a:r>
            <a:r>
              <a:rPr lang="en-US" sz="2400" i="1" dirty="0">
                <a:latin typeface="Arial Black" panose="020B0A04020102020204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with </a:t>
            </a:r>
            <a:r>
              <a:rPr lang="en-US" sz="2400" i="1" dirty="0">
                <a:latin typeface="Arial Black" panose="020B0A04020102020204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variables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use depth-first search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Path is irrelevant, so we can also use complete-state formulation</a:t>
            </a:r>
          </a:p>
          <a:p>
            <a:pPr marL="381000" indent="-381000">
              <a:buFontTx/>
              <a:buAutoNum type="arabicPeriod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b = (n - l )d at depth l</a:t>
            </a:r>
          </a:p>
        </p:txBody>
      </p:sp>
    </p:spTree>
    <p:extLst>
      <p:ext uri="{BB962C8B-B14F-4D97-AF65-F5344CB8AC3E}">
        <p14:creationId xmlns:p14="http://schemas.microsoft.com/office/powerpoint/2010/main" val="19703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Components of CSP based Search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44135-6680-D235-FDA3-CEACA7278CC2}"/>
              </a:ext>
            </a:extLst>
          </p:cNvPr>
          <p:cNvSpPr txBox="1"/>
          <p:nvPr/>
        </p:nvSpPr>
        <p:spPr>
          <a:xfrm>
            <a:off x="249674" y="1840364"/>
            <a:ext cx="11692647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 algn="just">
              <a:buFont typeface="Wingdings" panose="05000000000000000000" pitchFamily="2" charset="2"/>
              <a:buChar char="q"/>
            </a:pPr>
            <a:endParaRPr lang="en-IN" sz="2900" b="1" baseline="300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625475" indent="-625475" algn="just">
              <a:buFont typeface="Wingdings" panose="05000000000000000000" pitchFamily="2" charset="2"/>
              <a:buChar char="q"/>
            </a:pPr>
            <a:r>
              <a:rPr lang="en-IN" sz="3200" b="1" baseline="30000" dirty="0">
                <a:solidFill>
                  <a:srgbClr val="FF0000"/>
                </a:solidFill>
                <a:latin typeface="Arial Black" panose="020B0A04020102020204" pitchFamily="34" charset="0"/>
              </a:rPr>
              <a:t>Initial state: </a:t>
            </a:r>
            <a:r>
              <a:rPr lang="en-IN" sz="3200" baseline="30000" dirty="0">
                <a:latin typeface="Arial Black" panose="020B0A04020102020204" pitchFamily="34" charset="0"/>
              </a:rPr>
              <a:t>the empty assignment in which all variables are unassigned.</a:t>
            </a:r>
          </a:p>
          <a:p>
            <a:pPr marL="625475" indent="-625475" algn="just">
              <a:buFont typeface="Wingdings" panose="05000000000000000000" pitchFamily="2" charset="2"/>
              <a:buChar char="q"/>
            </a:pPr>
            <a:r>
              <a:rPr lang="en-IN" sz="3200" b="1" baseline="30000" dirty="0">
                <a:solidFill>
                  <a:srgbClr val="FF0000"/>
                </a:solidFill>
                <a:latin typeface="Arial Black" panose="020B0A04020102020204" pitchFamily="34" charset="0"/>
              </a:rPr>
              <a:t>Successor function:</a:t>
            </a:r>
            <a:r>
              <a:rPr lang="en-IN" sz="3200" b="1" baseline="30000" dirty="0">
                <a:latin typeface="Arial Black" panose="020B0A04020102020204" pitchFamily="34" charset="0"/>
              </a:rPr>
              <a:t> </a:t>
            </a:r>
            <a:r>
              <a:rPr lang="en-IN" sz="3200" baseline="30000" dirty="0">
                <a:latin typeface="Arial Black" panose="020B0A04020102020204" pitchFamily="34" charset="0"/>
              </a:rPr>
              <a:t>a value can be assigned to any unassigned variable, if it does not conflict with a previously assigned value</a:t>
            </a:r>
          </a:p>
          <a:p>
            <a:pPr marL="625475" indent="-625475" algn="just">
              <a:buFont typeface="Wingdings" panose="05000000000000000000" pitchFamily="2" charset="2"/>
              <a:buChar char="q"/>
            </a:pPr>
            <a:r>
              <a:rPr lang="en-IN" sz="3200" b="1" baseline="30000" dirty="0">
                <a:solidFill>
                  <a:srgbClr val="FF0000"/>
                </a:solidFill>
                <a:latin typeface="Arial Black" panose="020B0A04020102020204" pitchFamily="34" charset="0"/>
              </a:rPr>
              <a:t>Goal test:</a:t>
            </a:r>
            <a:r>
              <a:rPr lang="en-IN" sz="3200" b="1" baseline="30000" dirty="0">
                <a:latin typeface="Arial Black" panose="020B0A04020102020204" pitchFamily="34" charset="0"/>
              </a:rPr>
              <a:t> </a:t>
            </a:r>
            <a:r>
              <a:rPr lang="en-IN" sz="3200" baseline="30000" dirty="0">
                <a:latin typeface="Arial Black" panose="020B0A04020102020204" pitchFamily="34" charset="0"/>
              </a:rPr>
              <a:t>The current assignment is complete.</a:t>
            </a:r>
          </a:p>
          <a:p>
            <a:pPr marL="625475" indent="-625475" algn="just">
              <a:buFont typeface="Wingdings" panose="05000000000000000000" pitchFamily="2" charset="2"/>
              <a:buChar char="q"/>
            </a:pPr>
            <a:r>
              <a:rPr lang="en-IN" sz="3200" b="1" baseline="30000" dirty="0">
                <a:solidFill>
                  <a:srgbClr val="FF0000"/>
                </a:solidFill>
                <a:latin typeface="Arial Black" panose="020B0A04020102020204" pitchFamily="34" charset="0"/>
              </a:rPr>
              <a:t>Path cost:</a:t>
            </a:r>
            <a:r>
              <a:rPr lang="en-IN" sz="3200" b="1" baseline="30000" dirty="0">
                <a:latin typeface="Arial Black" panose="020B0A04020102020204" pitchFamily="34" charset="0"/>
              </a:rPr>
              <a:t> </a:t>
            </a:r>
            <a:r>
              <a:rPr lang="en-IN" sz="3200" baseline="30000" dirty="0">
                <a:latin typeface="Arial Black" panose="020B0A04020102020204" pitchFamily="34" charset="0"/>
              </a:rPr>
              <a:t>A constant cost of 1 for every step.</a:t>
            </a:r>
          </a:p>
          <a:p>
            <a:pPr marL="625475" indent="-625475" algn="just">
              <a:buFont typeface="Wingdings" panose="05000000000000000000" pitchFamily="2" charset="2"/>
              <a:buChar char="q"/>
            </a:pPr>
            <a:r>
              <a:rPr lang="en-IN" sz="3200" baseline="30000" dirty="0">
                <a:latin typeface="Arial Black" panose="020B0A04020102020204" pitchFamily="34" charset="0"/>
              </a:rPr>
              <a:t>Some observations</a:t>
            </a:r>
          </a:p>
          <a:p>
            <a:pPr marL="1425575" lvl="2" indent="-625475" algn="just">
              <a:buFont typeface="Wingdings" panose="05000000000000000000" pitchFamily="2" charset="2"/>
              <a:buChar char="q"/>
            </a:pPr>
            <a:r>
              <a:rPr lang="en-IN" sz="3200" baseline="30000" dirty="0">
                <a:latin typeface="Arial Black" panose="020B0A04020102020204" pitchFamily="34" charset="0"/>
              </a:rPr>
              <a:t>The Search is complete</a:t>
            </a:r>
          </a:p>
          <a:p>
            <a:pPr marL="1425575" lvl="2" indent="-625475" algn="just">
              <a:buFont typeface="Wingdings" panose="05000000000000000000" pitchFamily="2" charset="2"/>
              <a:buChar char="q"/>
            </a:pPr>
            <a:r>
              <a:rPr lang="en-IN" sz="3200" baseline="30000" dirty="0">
                <a:latin typeface="Arial Black" panose="020B0A04020102020204" pitchFamily="34" charset="0"/>
              </a:rPr>
              <a:t>The solution Appears at a depth n where n is the number of variables existing in the problem</a:t>
            </a:r>
          </a:p>
          <a:p>
            <a:pPr marL="1425575" lvl="2" indent="-625475" algn="just">
              <a:buFont typeface="Wingdings" panose="05000000000000000000" pitchFamily="2" charset="2"/>
              <a:buChar char="q"/>
            </a:pPr>
            <a:r>
              <a:rPr lang="en-IN" sz="3200" baseline="30000" dirty="0">
                <a:highlight>
                  <a:srgbClr val="00FFFF"/>
                </a:highlight>
                <a:latin typeface="Arial Black" panose="020B0A04020102020204" pitchFamily="34" charset="0"/>
              </a:rPr>
              <a:t>Depth First Search Algorithms </a:t>
            </a:r>
            <a:r>
              <a:rPr lang="en-IN" sz="3200" baseline="30000" dirty="0">
                <a:latin typeface="Arial Black" panose="020B0A04020102020204" pitchFamily="34" charset="0"/>
              </a:rPr>
              <a:t>are best suited for solving the CSP 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B76-E339-C084-9708-E81E8F0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53" y="700391"/>
            <a:ext cx="11916383" cy="9727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Introduction to </a:t>
            </a:r>
            <a:b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Constraint satisfaction problems (CSP)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CBB4-33B5-158C-8C32-821715B5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2015732"/>
            <a:ext cx="12033115" cy="4141877"/>
          </a:xfrm>
        </p:spPr>
        <p:txBody>
          <a:bodyPr>
            <a:normAutofit fontScale="85000" lnSpcReduction="10000"/>
          </a:bodyPr>
          <a:lstStyle/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A problem described by imposing constraints on the variables related to a problem is called Constraint Satisfaction Problem (CSP).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A constraint satisfaction problem consists of three components X, D, and C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</a:rPr>
              <a:t>X is a set of variables, {X</a:t>
            </a:r>
            <a:r>
              <a:rPr lang="en-US" sz="2000" baseline="-25000" dirty="0">
                <a:latin typeface="Arial Black" panose="020B0A04020102020204" pitchFamily="34" charset="0"/>
              </a:rPr>
              <a:t>i</a:t>
            </a:r>
            <a:r>
              <a:rPr lang="en-US" sz="2000" dirty="0">
                <a:latin typeface="Arial Black" panose="020B0A04020102020204" pitchFamily="34" charset="0"/>
              </a:rPr>
              <a:t>, ., </a:t>
            </a:r>
            <a:r>
              <a:rPr lang="en-US" sz="2000" dirty="0" err="1">
                <a:latin typeface="Arial Black" panose="020B0A04020102020204" pitchFamily="34" charset="0"/>
              </a:rPr>
              <a:t>X</a:t>
            </a:r>
            <a:r>
              <a:rPr lang="en-US" sz="2000" baseline="-25000" dirty="0" err="1">
                <a:latin typeface="Arial Black" panose="020B0A04020102020204" pitchFamily="34" charset="0"/>
              </a:rPr>
              <a:t>n</a:t>
            </a:r>
            <a:r>
              <a:rPr lang="en-US" sz="2000" dirty="0">
                <a:latin typeface="Arial Black" panose="020B0A04020102020204" pitchFamily="34" charset="0"/>
              </a:rPr>
              <a:t>,}.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</a:rPr>
              <a:t>D is a set of domains, {D</a:t>
            </a:r>
            <a:r>
              <a:rPr lang="en-US" sz="2000" baseline="-25000" dirty="0">
                <a:latin typeface="Arial Black" panose="020B0A04020102020204" pitchFamily="34" charset="0"/>
              </a:rPr>
              <a:t>i</a:t>
            </a:r>
            <a:r>
              <a:rPr lang="en-US" sz="2000" dirty="0">
                <a:latin typeface="Arial Black" panose="020B0A04020102020204" pitchFamily="34" charset="0"/>
              </a:rPr>
              <a:t>, , D</a:t>
            </a:r>
            <a:r>
              <a:rPr lang="en-US" sz="2000" baseline="-25000" dirty="0">
                <a:latin typeface="Arial Black" panose="020B0A04020102020204" pitchFamily="34" charset="0"/>
              </a:rPr>
              <a:t>n</a:t>
            </a:r>
            <a:r>
              <a:rPr lang="en-US" sz="2000" dirty="0">
                <a:latin typeface="Arial Black" panose="020B0A04020102020204" pitchFamily="34" charset="0"/>
              </a:rPr>
              <a:t>} one for each variable.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</a:rPr>
              <a:t>C is a set of constraints that specify allowable combinations of values. 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</a:rPr>
              <a:t>Each domain D</a:t>
            </a:r>
            <a:r>
              <a:rPr lang="en-US" sz="2000" baseline="-25000" dirty="0">
                <a:latin typeface="Arial Black" panose="020B0A04020102020204" pitchFamily="34" charset="0"/>
              </a:rPr>
              <a:t>i</a:t>
            </a:r>
            <a:r>
              <a:rPr lang="en-US" sz="2000" dirty="0">
                <a:latin typeface="Arial Black" panose="020B0A04020102020204" pitchFamily="34" charset="0"/>
              </a:rPr>
              <a:t> consists of a set of allowable values {v1,v2,…</a:t>
            </a:r>
            <a:r>
              <a:rPr lang="en-US" sz="2000" dirty="0" err="1">
                <a:latin typeface="Arial Black" panose="020B0A04020102020204" pitchFamily="34" charset="0"/>
              </a:rPr>
              <a:t>vn</a:t>
            </a:r>
            <a:r>
              <a:rPr lang="en-US" sz="2000" dirty="0">
                <a:latin typeface="Arial Black" panose="020B0A04020102020204" pitchFamily="34" charset="0"/>
              </a:rPr>
              <a:t>} for variable X.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</a:rPr>
              <a:t>Each constraint C</a:t>
            </a:r>
            <a:r>
              <a:rPr lang="en-US" sz="2000" baseline="-25000" dirty="0">
                <a:latin typeface="Arial Black" panose="020B0A04020102020204" pitchFamily="34" charset="0"/>
              </a:rPr>
              <a:t>i</a:t>
            </a:r>
            <a:r>
              <a:rPr lang="en-US" sz="2000" dirty="0">
                <a:latin typeface="Arial Black" panose="020B0A04020102020204" pitchFamily="34" charset="0"/>
              </a:rPr>
              <a:t> consists of a tuple of variables participating in the constraint.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</a:rPr>
              <a:t>A constraint is a relation defining the values that variables can take on.</a:t>
            </a:r>
            <a:endParaRPr lang="en-US" sz="2000" dirty="0">
              <a:latin typeface="Arial Black" panose="020B0A04020102020204" pitchFamily="34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96B9-80FF-F518-E90A-77EAA1A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56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42F2-823F-AA92-D895-F2D6C37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90938"/>
            <a:ext cx="10140454" cy="662816"/>
          </a:xfrm>
        </p:spPr>
        <p:txBody>
          <a:bodyPr/>
          <a:lstStyle/>
          <a:p>
            <a:pPr algn="ctr"/>
            <a:r>
              <a:rPr lang="en-IN" b="1" dirty="0"/>
              <a:t>CSP Search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B469-9D2A-F372-7119-71A6FCC1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2015732"/>
            <a:ext cx="10918667" cy="3450613"/>
          </a:xfrm>
        </p:spPr>
        <p:txBody>
          <a:bodyPr>
            <a:normAutofit/>
          </a:bodyPr>
          <a:lstStyle/>
          <a:p>
            <a:pPr marL="808038" indent="-808038">
              <a:buFont typeface="Wingdings" panose="05000000000000000000" pitchFamily="2" charset="2"/>
              <a:buChar char="q"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Forword Search</a:t>
            </a:r>
          </a:p>
          <a:p>
            <a:pPr marL="808038" indent="-808038">
              <a:buFont typeface="Wingdings" panose="05000000000000000000" pitchFamily="2" charset="2"/>
              <a:buChar char="q"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Backword Tracking</a:t>
            </a:r>
          </a:p>
          <a:p>
            <a:pPr marL="0" indent="0">
              <a:buNone/>
            </a:pPr>
            <a:endParaRPr lang="en-IN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88726-6C64-6D82-5150-9A9B35BC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2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05B5-E762-3D5C-738A-BE678411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1190938"/>
            <a:ext cx="11429999" cy="662816"/>
          </a:xfrm>
        </p:spPr>
        <p:txBody>
          <a:bodyPr/>
          <a:lstStyle/>
          <a:p>
            <a:pPr algn="ctr"/>
            <a:r>
              <a:rPr lang="en-IN" dirty="0"/>
              <a:t>Forward 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52FC-B13A-8EE5-121C-B7C69405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2015732"/>
            <a:ext cx="11994205" cy="4151604"/>
          </a:xfrm>
        </p:spPr>
        <p:txBody>
          <a:bodyPr>
            <a:normAutofit fontScale="25000" lnSpcReduction="20000"/>
          </a:bodyPr>
          <a:lstStyle/>
          <a:p>
            <a:pPr marL="360363" indent="-360363">
              <a:spcBef>
                <a:spcPts val="0"/>
              </a:spcBef>
              <a:buAutoNum type="arabicPeriod"/>
            </a:pPr>
            <a:r>
              <a:rPr lang="en-US" sz="8000" b="1" dirty="0">
                <a:highlight>
                  <a:srgbClr val="FFFF00"/>
                </a:highlight>
              </a:rPr>
              <a:t>Initialize: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600" b="1" dirty="0"/>
              <a:t>   Start with the initial assignment of variables and their domains.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600" b="1" dirty="0"/>
              <a:t>   Create an empty set to store the list of constrained variables.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b="1" dirty="0"/>
          </a:p>
          <a:p>
            <a:pPr marL="2422525" indent="-2422525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0" b="1" dirty="0"/>
              <a:t>2. </a:t>
            </a:r>
            <a:r>
              <a:rPr lang="en-US" sz="8000" b="1" dirty="0">
                <a:highlight>
                  <a:srgbClr val="FFFF00"/>
                </a:highlight>
              </a:rPr>
              <a:t>Select Variable:  </a:t>
            </a:r>
            <a:r>
              <a:rPr lang="en-US" sz="8000" b="1" dirty="0"/>
              <a:t>Choose a variable to assign a value to. This can be based on heuristics like Minimum Remaining Values (MRV) or Degree Heuristic.</a:t>
            </a:r>
          </a:p>
          <a:p>
            <a:pPr marL="2422525" indent="-242252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0" b="1" dirty="0">
                <a:highlight>
                  <a:srgbClr val="FFFF00"/>
                </a:highlight>
              </a:rPr>
              <a:t>3. Select Value:          </a:t>
            </a:r>
            <a:r>
              <a:rPr lang="en-US" sz="8000" b="1" dirty="0"/>
              <a:t>Choose a value from the domain of the selected variable. This can be based on heuristics like Least  Constraining Value (LCV).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0" b="1" dirty="0">
                <a:highlight>
                  <a:srgbClr val="FFFF00"/>
                </a:highlight>
              </a:rPr>
              <a:t>4.  Assign Value:         </a:t>
            </a:r>
            <a:r>
              <a:rPr lang="en-US" sz="8000" b="1" dirty="0"/>
              <a:t>Assign the selected value to the selected variable.</a:t>
            </a:r>
          </a:p>
          <a:p>
            <a:pPr marL="2422525" indent="-242252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0" b="1" dirty="0"/>
              <a:t>5.  </a:t>
            </a:r>
            <a:r>
              <a:rPr lang="en-US" sz="8000" b="1" dirty="0">
                <a:highlight>
                  <a:srgbClr val="FFFF00"/>
                </a:highlight>
              </a:rPr>
              <a:t>Update Domain:  </a:t>
            </a:r>
            <a:r>
              <a:rPr lang="en-US" sz="8000" b="1" dirty="0"/>
              <a:t>For each unassigned variable adjacent to the variable just assigned, remove the selected value from their domains.</a:t>
            </a:r>
          </a:p>
          <a:p>
            <a:pPr marL="1789113" indent="-1789113">
              <a:spcBef>
                <a:spcPts val="0"/>
              </a:spcBef>
              <a:buNone/>
            </a:pPr>
            <a:endParaRPr lang="en-US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8FC8-C633-1CAA-D3BB-196746BB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05B5-E762-3D5C-738A-BE678411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804519"/>
            <a:ext cx="11429999" cy="1049235"/>
          </a:xfrm>
        </p:spPr>
        <p:txBody>
          <a:bodyPr/>
          <a:lstStyle/>
          <a:p>
            <a:r>
              <a:rPr lang="en-IN" dirty="0"/>
              <a:t>Forword Checking </a:t>
            </a:r>
            <a:r>
              <a:rPr lang="en-IN" dirty="0" err="1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52FC-B13A-8EE5-121C-B7C69405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2015732"/>
            <a:ext cx="11994205" cy="3450613"/>
          </a:xfrm>
        </p:spPr>
        <p:txBody>
          <a:bodyPr>
            <a:normAutofit fontScale="25000" lnSpcReduction="20000"/>
          </a:bodyPr>
          <a:lstStyle/>
          <a:p>
            <a:pPr marL="3949700" indent="-3949700" algn="just">
              <a:spcBef>
                <a:spcPts val="600"/>
              </a:spcBef>
              <a:buNone/>
            </a:pPr>
            <a:r>
              <a:rPr lang="en-US" sz="8000" dirty="0"/>
              <a:t>6.   </a:t>
            </a:r>
            <a:r>
              <a:rPr lang="en-US" sz="8000" b="1" dirty="0">
                <a:highlight>
                  <a:srgbClr val="FFFF00"/>
                </a:highlight>
              </a:rPr>
              <a:t>Check Domain Emptiness:   </a:t>
            </a:r>
            <a:r>
              <a:rPr lang="en-US" sz="8000" b="1" dirty="0"/>
              <a:t>If any domain becomes empty, backtrack to the previous variable and try a different value.</a:t>
            </a:r>
          </a:p>
          <a:p>
            <a:pPr marL="3949700" indent="-3949700" algn="just">
              <a:spcBef>
                <a:spcPts val="600"/>
              </a:spcBef>
              <a:buNone/>
            </a:pPr>
            <a:r>
              <a:rPr lang="en-US" sz="8000" b="1" dirty="0"/>
              <a:t>7.    </a:t>
            </a:r>
            <a:r>
              <a:rPr lang="en-US" sz="8000" b="1" dirty="0">
                <a:highlight>
                  <a:srgbClr val="FFFF00"/>
                </a:highlight>
              </a:rPr>
              <a:t>Check for Solution:              </a:t>
            </a:r>
            <a:r>
              <a:rPr lang="en-US" sz="8000" b="1" dirty="0"/>
              <a:t>If all variables are assigned values and all constraints are satisfied, you have found a solution.</a:t>
            </a:r>
          </a:p>
          <a:p>
            <a:pPr marL="3949700" indent="-3949700" algn="just">
              <a:spcBef>
                <a:spcPts val="600"/>
              </a:spcBef>
              <a:buNone/>
            </a:pPr>
            <a:r>
              <a:rPr lang="en-US" sz="8000" b="1" dirty="0"/>
              <a:t>8.   </a:t>
            </a:r>
            <a:r>
              <a:rPr lang="en-US" sz="8000" b="1" dirty="0">
                <a:highlight>
                  <a:srgbClr val="FFFF00"/>
                </a:highlight>
              </a:rPr>
              <a:t>Recursive Step:                      </a:t>
            </a:r>
            <a:r>
              <a:rPr lang="en-US" sz="8000" b="1" dirty="0"/>
              <a:t>If not all variables are assigned, recursively repeat steps 2-7 for the next variable.</a:t>
            </a:r>
          </a:p>
          <a:p>
            <a:pPr marL="3852863" indent="-3852863" algn="just">
              <a:spcBef>
                <a:spcPts val="600"/>
              </a:spcBef>
              <a:buNone/>
            </a:pPr>
            <a:r>
              <a:rPr lang="en-US" sz="8000" b="1" dirty="0"/>
              <a:t>9.   </a:t>
            </a:r>
            <a:r>
              <a:rPr lang="en-US" sz="8000" b="1" dirty="0">
                <a:highlight>
                  <a:srgbClr val="FFFF00"/>
                </a:highlight>
              </a:rPr>
              <a:t>Backtrack:                           </a:t>
            </a:r>
            <a:r>
              <a:rPr lang="en-US" sz="8000" b="1" dirty="0"/>
              <a:t>If you reach a point where no value can be assigned to the current variable, backtrack to the previous variable and try a different value.</a:t>
            </a:r>
          </a:p>
          <a:p>
            <a:pPr marL="3852863" indent="-3852863" algn="just">
              <a:spcBef>
                <a:spcPts val="600"/>
              </a:spcBef>
              <a:buNone/>
            </a:pPr>
            <a:r>
              <a:rPr lang="en-US" sz="8000" b="1" dirty="0"/>
              <a:t>10.  </a:t>
            </a:r>
            <a:r>
              <a:rPr lang="en-US" sz="8000" b="1" dirty="0">
                <a:highlight>
                  <a:srgbClr val="FFFF00"/>
                </a:highlight>
              </a:rPr>
              <a:t>Return Solution or Failure</a:t>
            </a:r>
            <a:r>
              <a:rPr lang="en-US" sz="8000" b="1" dirty="0"/>
              <a:t>:   If a solution is found, return it. If you reach a point where all possible assignments have been tried and none succeed, report failure.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8FC8-C633-1CAA-D3BB-196746BB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5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05B5-E762-3D5C-738A-BE678411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804519"/>
            <a:ext cx="11429999" cy="1049235"/>
          </a:xfrm>
        </p:spPr>
        <p:txBody>
          <a:bodyPr/>
          <a:lstStyle/>
          <a:p>
            <a:r>
              <a:rPr lang="en-IN" dirty="0"/>
              <a:t>Forword Checking </a:t>
            </a:r>
            <a:r>
              <a:rPr lang="en-IN" dirty="0" err="1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52FC-B13A-8EE5-121C-B7C69405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094" y="2015732"/>
            <a:ext cx="12120664" cy="4190515"/>
          </a:xfrm>
        </p:spPr>
        <p:txBody>
          <a:bodyPr>
            <a:normAutofit fontScale="40000" lnSpcReduction="20000"/>
          </a:bodyPr>
          <a:lstStyle/>
          <a:p>
            <a:pPr marL="4484688" indent="-4484688" algn="just">
              <a:spcBef>
                <a:spcPts val="0"/>
              </a:spcBef>
              <a:buNone/>
            </a:pPr>
            <a:r>
              <a:rPr lang="en-US" sz="8000" dirty="0"/>
              <a:t>11. </a:t>
            </a:r>
            <a:r>
              <a:rPr lang="en-US" sz="8000" b="1" dirty="0">
                <a:highlight>
                  <a:srgbClr val="FFFF00"/>
                </a:highlight>
              </a:rPr>
              <a:t>Undo Assignments:  </a:t>
            </a:r>
            <a:r>
              <a:rPr lang="en-US" sz="8000" dirty="0"/>
              <a:t>Before backtracking, undo the assignment of the current variable, and restore the domains of variables that were updated.</a:t>
            </a:r>
          </a:p>
          <a:p>
            <a:pPr marL="0" indent="0">
              <a:spcBef>
                <a:spcPts val="0"/>
              </a:spcBef>
              <a:buNone/>
            </a:pPr>
            <a:endParaRPr lang="en-US" sz="8000" dirty="0"/>
          </a:p>
          <a:p>
            <a:pPr marL="4124325" indent="-4124325" algn="just">
              <a:spcBef>
                <a:spcPts val="0"/>
              </a:spcBef>
              <a:buNone/>
            </a:pPr>
            <a:r>
              <a:rPr lang="en-US" sz="8000" dirty="0"/>
              <a:t>12. </a:t>
            </a:r>
            <a:r>
              <a:rPr lang="en-US" sz="8000" b="1" dirty="0">
                <a:highlight>
                  <a:srgbClr val="FFFF00"/>
                </a:highlight>
              </a:rPr>
              <a:t>Continue Search:   </a:t>
            </a:r>
            <a:r>
              <a:rPr lang="en-US" sz="8000" dirty="0"/>
              <a:t>Continue the search process until a solution is found or all possible assignments have been tried.</a:t>
            </a:r>
          </a:p>
          <a:p>
            <a:pPr marL="0" indent="0">
              <a:spcBef>
                <a:spcPts val="0"/>
              </a:spcBef>
              <a:buNone/>
            </a:pP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8FC8-C633-1CAA-D3BB-196746BB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9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91565"/>
            <a:ext cx="12191999" cy="843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Solving the CSP problems </a:t>
            </a:r>
            <a:b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</a:br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through Forward checking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0" y="1886868"/>
            <a:ext cx="12081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Idea</a:t>
            </a:r>
          </a:p>
          <a:p>
            <a:pPr marL="0" indent="0" eaLnBrk="1" hangingPunct="1">
              <a:buNone/>
            </a:pPr>
            <a:endParaRPr lang="en-US" sz="8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Keep track of remaining legal values for unassigned variables. Terminate the search when any variable has no legal values.</a:t>
            </a:r>
          </a:p>
        </p:txBody>
      </p:sp>
      <p:pic>
        <p:nvPicPr>
          <p:cNvPr id="3" name="Picture 4" descr="forward-checking-progress1c">
            <a:extLst>
              <a:ext uri="{FF2B5EF4-FFF2-40B4-BE49-F238E27FC236}">
                <a16:creationId xmlns:a16="http://schemas.microsoft.com/office/drawing/2014/main" id="{E7B328A5-1276-E8A8-8389-6433B589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0" y="3461887"/>
            <a:ext cx="11832077" cy="225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33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B76-E339-C084-9708-E81E8F0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71" y="1311072"/>
            <a:ext cx="9603275" cy="5563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Representing Constraints as a 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CBB4-33B5-158C-8C32-821715B5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85" y="1921212"/>
            <a:ext cx="12033115" cy="831716"/>
          </a:xfrm>
        </p:spPr>
        <p:txBody>
          <a:bodyPr>
            <a:normAutofit/>
          </a:bodyPr>
          <a:lstStyle/>
          <a:p>
            <a:pPr marL="622300" indent="-622300" eaLnBrk="1" hangingPunct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Constraint graph: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nodes are variables, arcs/edges are constraints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96B9-80FF-F518-E90A-77EAA1A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 descr="australia-csp">
            <a:extLst>
              <a:ext uri="{FF2B5EF4-FFF2-40B4-BE49-F238E27FC236}">
                <a16:creationId xmlns:a16="http://schemas.microsoft.com/office/drawing/2014/main" id="{EBDFFEB2-6D7F-E89D-6AF7-2313769E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6" y="2454442"/>
            <a:ext cx="12033114" cy="359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3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875490"/>
            <a:ext cx="11692647" cy="843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Solving the problems through Forward checking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1886868"/>
            <a:ext cx="1183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Idea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: </a:t>
            </a:r>
          </a:p>
          <a:p>
            <a:pPr lvl="1" eaLnBrk="1" hangingPunct="1"/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Keep track of remaining legal values for unassigned variables</a:t>
            </a:r>
          </a:p>
          <a:p>
            <a:pPr lvl="1" eaLnBrk="1" hangingPunct="1"/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Terminate search when any variable has no legal values</a:t>
            </a:r>
          </a:p>
        </p:txBody>
      </p:sp>
      <p:pic>
        <p:nvPicPr>
          <p:cNvPr id="6" name="Picture 4" descr="forward-checking-progress2c">
            <a:extLst>
              <a:ext uri="{FF2B5EF4-FFF2-40B4-BE49-F238E27FC236}">
                <a16:creationId xmlns:a16="http://schemas.microsoft.com/office/drawing/2014/main" id="{F5D6930E-E2AA-995D-FB30-C5C0340F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4" y="3076874"/>
            <a:ext cx="11441807" cy="319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65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875490"/>
            <a:ext cx="11692647" cy="843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Solving the problems through Forward checking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1886868"/>
            <a:ext cx="1183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Idea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: </a:t>
            </a:r>
          </a:p>
          <a:p>
            <a:pPr lvl="1" eaLnBrk="1" hangingPunct="1"/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Keep track of remaining legal values for unassigned variables</a:t>
            </a:r>
          </a:p>
          <a:p>
            <a:pPr lvl="1" eaLnBrk="1" hangingPunct="1"/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Terminate search when any variable has no legal values</a:t>
            </a:r>
          </a:p>
        </p:txBody>
      </p:sp>
      <p:pic>
        <p:nvPicPr>
          <p:cNvPr id="3" name="Picture 4" descr="forward-checking-progress3c">
            <a:extLst>
              <a:ext uri="{FF2B5EF4-FFF2-40B4-BE49-F238E27FC236}">
                <a16:creationId xmlns:a16="http://schemas.microsoft.com/office/drawing/2014/main" id="{EE39C3C3-3B8E-8986-18F5-B687B51E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5" y="3207226"/>
            <a:ext cx="10953550" cy="27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050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875490"/>
            <a:ext cx="11692647" cy="843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Solving the problems through Forward checking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1886868"/>
            <a:ext cx="11832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Idea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: </a:t>
            </a:r>
          </a:p>
          <a:p>
            <a:pPr lvl="1" eaLnBrk="1" hangingPunct="1"/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Keep track of remaining legal values for unassigned variables</a:t>
            </a:r>
          </a:p>
          <a:p>
            <a:pPr lvl="1" eaLnBrk="1" hangingPunct="1"/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Terminate search when any variable has no legal values</a:t>
            </a:r>
          </a:p>
        </p:txBody>
      </p:sp>
      <p:pic>
        <p:nvPicPr>
          <p:cNvPr id="6" name="Picture 4" descr="forward-checking-progress4c">
            <a:extLst>
              <a:ext uri="{FF2B5EF4-FFF2-40B4-BE49-F238E27FC236}">
                <a16:creationId xmlns:a16="http://schemas.microsoft.com/office/drawing/2014/main" id="{6D21D89D-D8D0-DF25-DE7D-529573566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3" y="3057626"/>
            <a:ext cx="10924672" cy="33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875490"/>
            <a:ext cx="11692647" cy="8431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Solving the problems through Forward checking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4660-0AC9-7BF1-6DEB-01420E7C949E}"/>
              </a:ext>
            </a:extLst>
          </p:cNvPr>
          <p:cNvSpPr txBox="1"/>
          <p:nvPr/>
        </p:nvSpPr>
        <p:spPr>
          <a:xfrm>
            <a:off x="249675" y="1886868"/>
            <a:ext cx="1183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6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Idea</a:t>
            </a:r>
            <a:r>
              <a:rPr lang="en-US" sz="1600" dirty="0">
                <a:latin typeface="Arial Black" panose="020B0A04020102020204" pitchFamily="34" charset="0"/>
                <a:cs typeface="Times New Roman" pitchFamily="18" charset="0"/>
              </a:rPr>
              <a:t>: </a:t>
            </a:r>
          </a:p>
          <a:p>
            <a:pPr marL="534988" indent="-534988" algn="just" eaLnBrk="1" hangingPunct="1">
              <a:buFont typeface="Wingdings" panose="05000000000000000000" pitchFamily="2" charset="2"/>
              <a:buChar char="q"/>
            </a:pPr>
            <a:r>
              <a:rPr lang="en-US" sz="1600" dirty="0">
                <a:latin typeface="Arial Black" panose="020B0A04020102020204" pitchFamily="34" charset="0"/>
                <a:cs typeface="Times New Roman" pitchFamily="18" charset="0"/>
              </a:rPr>
              <a:t>Forward checking propagates information from assigned to unassigned variables, but doesn't provide early detection for all failures:</a:t>
            </a:r>
          </a:p>
          <a:p>
            <a:pPr marL="534988" indent="-534988" eaLnBrk="1" hangingPunct="1">
              <a:buFont typeface="Wingdings" panose="05000000000000000000" pitchFamily="2" charset="2"/>
              <a:buChar char="q"/>
            </a:pPr>
            <a:r>
              <a:rPr lang="en-US" sz="1600" dirty="0">
                <a:latin typeface="Arial Black" panose="020B0A04020102020204" pitchFamily="34" charset="0"/>
                <a:cs typeface="Times New Roman" pitchFamily="18" charset="0"/>
              </a:rPr>
              <a:t>NT and SA cannot both be blue!</a:t>
            </a:r>
          </a:p>
          <a:p>
            <a:pPr marL="534988" indent="-534988" eaLnBrk="1" hangingPunct="1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Constraint propagation</a:t>
            </a:r>
            <a:r>
              <a:rPr lang="en-US" sz="1600" dirty="0">
                <a:latin typeface="Arial Black" panose="020B0A04020102020204" pitchFamily="34" charset="0"/>
                <a:cs typeface="Times New Roman" pitchFamily="18" charset="0"/>
              </a:rPr>
              <a:t> algorithms repeatedly enforce constraints locally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4" descr="forward-checking-progress3c">
            <a:extLst>
              <a:ext uri="{FF2B5EF4-FFF2-40B4-BE49-F238E27FC236}">
                <a16:creationId xmlns:a16="http://schemas.microsoft.com/office/drawing/2014/main" id="{98AD4DA6-61C1-1A53-B875-E3670534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5" y="3290417"/>
            <a:ext cx="11348186" cy="240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17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B76-E339-C084-9708-E81E8F0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67" y="1162725"/>
            <a:ext cx="9603275" cy="55631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Example CSP: Map-Coloring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CBB4-33B5-158C-8C32-821715B5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2015733"/>
            <a:ext cx="12033115" cy="2147706"/>
          </a:xfrm>
        </p:spPr>
        <p:txBody>
          <a:bodyPr>
            <a:normAutofit/>
          </a:bodyPr>
          <a:lstStyle/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Variables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i="1" dirty="0">
                <a:latin typeface="Arial Black" panose="020B0A04020102020204" pitchFamily="34" charset="0"/>
              </a:rPr>
              <a:t>WA, NT, Q, NSW, V, SA, T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Domains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i="1" dirty="0">
                <a:latin typeface="Arial Black" panose="020B0A04020102020204" pitchFamily="34" charset="0"/>
              </a:rPr>
              <a:t>D</a:t>
            </a:r>
            <a:r>
              <a:rPr lang="en-US" sz="2400" i="1" baseline="-25000" dirty="0">
                <a:latin typeface="Arial Black" panose="020B0A04020102020204" pitchFamily="34" charset="0"/>
              </a:rPr>
              <a:t>i</a:t>
            </a:r>
            <a:r>
              <a:rPr lang="en-US" sz="2400" dirty="0">
                <a:latin typeface="Arial Black" panose="020B0A04020102020204" pitchFamily="34" charset="0"/>
              </a:rPr>
              <a:t> = {red, green, blue}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Constraints</a:t>
            </a:r>
            <a:r>
              <a:rPr lang="en-US" sz="2400" dirty="0">
                <a:latin typeface="Arial Black" panose="020B0A04020102020204" pitchFamily="34" charset="0"/>
              </a:rPr>
              <a:t>: adjacent regions must have different colors
e.g., WA </a:t>
            </a:r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≠</a:t>
            </a:r>
            <a:r>
              <a:rPr lang="en-US" sz="2400" dirty="0">
                <a:latin typeface="Arial Black" panose="020B0A04020102020204" pitchFamily="34" charset="0"/>
              </a:rPr>
              <a:t> NT, or (WA, NT) in {(red, green),(red, blue),(green, red), (green, blue),(blue, red),(blue, green)}.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96B9-80FF-F518-E90A-77EAA1A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3" descr="australia">
            <a:extLst>
              <a:ext uri="{FF2B5EF4-FFF2-40B4-BE49-F238E27FC236}">
                <a16:creationId xmlns:a16="http://schemas.microsoft.com/office/drawing/2014/main" id="{BD812F1D-8F92-8300-E625-2DCBF794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12" y="4060722"/>
            <a:ext cx="4947384" cy="193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219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45C-EF0F-0D9F-895F-3D41930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1" y="1371600"/>
            <a:ext cx="11819107" cy="482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Times New Roman" pitchFamily="18" charset="0"/>
              </a:rPr>
              <a:t>Constraint propagation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B69-71E1-7AD0-2057-1E372C23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2015732"/>
            <a:ext cx="11673192" cy="3966779"/>
          </a:xfrm>
        </p:spPr>
        <p:txBody>
          <a:bodyPr>
            <a:normAutofit lnSpcReduction="10000"/>
          </a:bodyPr>
          <a:lstStyle/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In regular state-space search, an algorithm can do searching.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In CSPs, an algorithm can choose a new variable value from several possibilities while searching 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In CSP, “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constraint propagation</a:t>
            </a: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” can also be made while doing the search.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Constraint Propagation </a:t>
            </a: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means using the constraints to reduce the number of legal values for a variable, which can reduce the legal values for another variable, and so on. 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Constraint propagation </a:t>
            </a: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may be </a:t>
            </a:r>
            <a:r>
              <a:rPr lang="en-US" sz="20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intertwined with the search</a:t>
            </a: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, or it may be done as a preprocessing step, before the search starts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Sometimes preprocessing can solve the whole problem itself without the necessity of employing the search.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DA2-64D9-A01A-9D63-F934608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30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9159-4340-C02C-D133-AD187445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5" y="804520"/>
            <a:ext cx="10656020" cy="587136"/>
          </a:xfrm>
        </p:spPr>
        <p:txBody>
          <a:bodyPr/>
          <a:lstStyle/>
          <a:p>
            <a:pPr algn="ctr"/>
            <a:r>
              <a:rPr lang="en-IN" dirty="0"/>
              <a:t>Local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0982-67CE-CA0D-99F7-4E5C50B35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60" y="2015732"/>
            <a:ext cx="11994203" cy="3450613"/>
          </a:xfrm>
        </p:spPr>
        <p:txBody>
          <a:bodyPr>
            <a:normAutofit/>
          </a:bodyPr>
          <a:lstStyle/>
          <a:p>
            <a:pPr marL="622300" indent="-62230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consistency is a property in Constraint Satisfaction Problems (CSPs) that characterizes the level of constraint propagation achieved during the search process. </a:t>
            </a:r>
          </a:p>
          <a:p>
            <a:pPr marL="622300" indent="-62230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extent to which the constraints in a CSP have been enforced among neighboring variables.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918EE-CC56-E1BA-EE72-1A47A83D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0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45C-EF0F-0D9F-895F-3D41930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1600"/>
            <a:ext cx="9603275" cy="4821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  <a:cs typeface="Times New Roman" pitchFamily="18" charset="0"/>
              </a:rPr>
              <a:t>Local consistency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B69-71E1-7AD0-2057-1E372C23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2015732"/>
            <a:ext cx="11673192" cy="3966779"/>
          </a:xfrm>
        </p:spPr>
        <p:txBody>
          <a:bodyPr>
            <a:normAutofit/>
          </a:bodyPr>
          <a:lstStyle/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There are different types of local consistency.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Node consistency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Arc consistency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Path consistency</a:t>
            </a:r>
          </a:p>
          <a:p>
            <a:pPr marL="1433513" lvl="2" indent="-519113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K-consistency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DA2-64D9-A01A-9D63-F934608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00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45C-EF0F-0D9F-895F-3D41930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1600"/>
            <a:ext cx="9603275" cy="482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  <a:cs typeface="Times New Roman" pitchFamily="18" charset="0"/>
              </a:rPr>
              <a:t>NODE </a:t>
            </a:r>
            <a:r>
              <a:rPr lang="en-US" sz="3200" dirty="0">
                <a:latin typeface="Arial Black" panose="020B0A04020102020204" pitchFamily="34" charset="0"/>
                <a:cs typeface="Times New Roman" pitchFamily="18" charset="0"/>
              </a:rPr>
              <a:t>consistency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B69-71E1-7AD0-2057-1E372C23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2015732"/>
            <a:ext cx="11673192" cy="3966779"/>
          </a:xfrm>
        </p:spPr>
        <p:txBody>
          <a:bodyPr>
            <a:normAutofit/>
          </a:bodyPr>
          <a:lstStyle/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Aptos Black" panose="020F0502020204030204" pitchFamily="34" charset="0"/>
              </a:rPr>
              <a:t>This is the simplest form of consistency. 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Aptos Black" panose="020F0502020204030204" pitchFamily="34" charset="0"/>
              </a:rPr>
              <a:t>It involves ensuring that each variable in the CSP satisfies its individual unary constraints (constraints that involve only one variable). 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Aptos Black" panose="020F0502020204030204" pitchFamily="34" charset="0"/>
              </a:rPr>
              <a:t>For example, if a variable x has a unary constraint x &gt; 3, then the domain of x would be reduced to values greater than 3.</a:t>
            </a:r>
            <a:endParaRPr lang="en-IN" sz="2800" b="1" dirty="0">
              <a:latin typeface="Aptos Black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DA2-64D9-A01A-9D63-F934608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08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45C-EF0F-0D9F-895F-3D41930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1600"/>
            <a:ext cx="9603275" cy="482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  <a:cs typeface="Times New Roman" pitchFamily="18" charset="0"/>
              </a:rPr>
              <a:t>ARCH </a:t>
            </a:r>
            <a:r>
              <a:rPr lang="en-US" sz="3200" dirty="0">
                <a:latin typeface="Arial Black" panose="020B0A04020102020204" pitchFamily="34" charset="0"/>
                <a:cs typeface="Times New Roman" pitchFamily="18" charset="0"/>
              </a:rPr>
              <a:t>consistency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B69-71E1-7AD0-2057-1E372C23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2015732"/>
            <a:ext cx="11673192" cy="3966779"/>
          </a:xfrm>
        </p:spPr>
        <p:txBody>
          <a:bodyPr>
            <a:noAutofit/>
          </a:bodyPr>
          <a:lstStyle/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Aptos Black" panose="020B0004020202020204" pitchFamily="34" charset="0"/>
                <a:cs typeface="Times New Roman" panose="02020603050405020304" pitchFamily="18" charset="0"/>
              </a:rPr>
              <a:t>Arc Consistency extends node consistency by considering binary constraints (constraints that involve two variables). 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Aptos Black" panose="020B0004020202020204" pitchFamily="34" charset="0"/>
                <a:cs typeface="Times New Roman" panose="02020603050405020304" pitchFamily="18" charset="0"/>
              </a:rPr>
              <a:t>It ensures that for every pair of variables (x, y) and for every value in the domain of x, there is at least one value in the domain of y that satisfies the binary constraint. If not, the inconsistent value is removed from the domain of x. 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Aptos Black" panose="020B0004020202020204" pitchFamily="34" charset="0"/>
                <a:cs typeface="Times New Roman" panose="02020603050405020304" pitchFamily="18" charset="0"/>
              </a:rPr>
              <a:t>AC-3 is a widely used algorithm for enforcing arc consistency.</a:t>
            </a:r>
            <a:endParaRPr lang="en-IN" sz="2800" b="1" dirty="0">
              <a:latin typeface="Aptos Black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DA2-64D9-A01A-9D63-F934608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625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45C-EF0F-0D9F-895F-3D41930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1600"/>
            <a:ext cx="9603275" cy="4821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  <a:cs typeface="Times New Roman" pitchFamily="18" charset="0"/>
              </a:rPr>
              <a:t>Path </a:t>
            </a:r>
            <a:r>
              <a:rPr lang="en-US" sz="3200" dirty="0">
                <a:latin typeface="Arial Black" panose="020B0A04020102020204" pitchFamily="34" charset="0"/>
                <a:cs typeface="Times New Roman" pitchFamily="18" charset="0"/>
              </a:rPr>
              <a:t>consistency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0B69-71E1-7AD0-2057-1E372C23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85" y="2015732"/>
            <a:ext cx="11789924" cy="3966779"/>
          </a:xfrm>
        </p:spPr>
        <p:txBody>
          <a:bodyPr>
            <a:normAutofit fontScale="85000" lnSpcReduction="10000"/>
          </a:bodyPr>
          <a:lstStyle/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Path consistency is a stronger form of consistency that extends arc consistency. 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It enforces constraints over longer paths in the constraint graph.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 It checks for consistent values along chains of variables connected by binary constraints. </a:t>
            </a:r>
          </a:p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Arial Black" panose="020B0A04020102020204" pitchFamily="34" charset="0"/>
              </a:rPr>
              <a:t>This helps in propagating constraints more effectivel</a:t>
            </a: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y.</a:t>
            </a:r>
            <a:endParaRPr lang="en-IN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DA2-64D9-A01A-9D63-F934608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46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31" y="2743200"/>
            <a:ext cx="11556458" cy="60052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Backtracking search in CSP</a:t>
            </a:r>
          </a:p>
        </p:txBody>
      </p:sp>
    </p:spTree>
    <p:extLst>
      <p:ext uri="{BB962C8B-B14F-4D97-AF65-F5344CB8AC3E}">
        <p14:creationId xmlns:p14="http://schemas.microsoft.com/office/powerpoint/2010/main" val="1786742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0DE-EC04-0BC2-58A4-1EF7DEE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Introduction - Backtracking search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BD3-EFB3-4194-D82C-859FC2C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015732"/>
            <a:ext cx="11828833" cy="4132149"/>
          </a:xfrm>
        </p:spPr>
        <p:txBody>
          <a:bodyPr>
            <a:normAutofit/>
          </a:bodyPr>
          <a:lstStyle/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Backtracking is a fundamental algorithmic technique for solving Constraint Satisfaction Problems (CSPs). 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systematically </a:t>
            </a:r>
            <a:r>
              <a:rPr lang="en-IN" sz="28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explores </a:t>
            </a: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search space of </a:t>
            </a:r>
            <a:r>
              <a:rPr lang="en-IN" sz="28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assignments to variables</a:t>
            </a: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 </a:t>
            </a:r>
            <a:r>
              <a:rPr lang="en-IN" sz="28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constraints to prune branches </a:t>
            </a:r>
            <a:r>
              <a:rPr lang="en-IN" sz="2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unlikely to lead to a solution.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A81-A9E8-FCEF-3420-694A12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8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0DE-EC04-0BC2-58A4-1EF7DEE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Introduction - Backtracking search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BD3-EFB3-4194-D82C-859FC2C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015732"/>
            <a:ext cx="11828833" cy="4132149"/>
          </a:xfrm>
        </p:spPr>
        <p:txBody>
          <a:bodyPr>
            <a:normAutofit fontScale="62500" lnSpcReduction="20000"/>
          </a:bodyPr>
          <a:lstStyle/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The term backtracking search is used for a </a:t>
            </a:r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depth-first search </a:t>
            </a: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that chooses values for one variable at a time and </a:t>
            </a:r>
            <a:r>
              <a:rPr lang="en-US" sz="36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backtracks when a variable has no legal values left to assign</a:t>
            </a: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.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An unassigned variable is chosen, and then all values in that variable's domain are tried to find a solution.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If an inconsistency is detected, then BACKTRACK returns failure, causing the previous call to try another value</a:t>
            </a:r>
          </a:p>
          <a:p>
            <a:pPr marL="539750" indent="-53975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Backtracking considers assignments to a single variable at each node</a:t>
            </a:r>
          </a:p>
          <a:p>
            <a:pPr marL="539750" indent="-539750" algn="just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Depth-first search for CSPs with single-variable assignments is called </a:t>
            </a:r>
            <a:r>
              <a:rPr lang="en-US" sz="3600" dirty="0">
                <a:solidFill>
                  <a:schemeClr val="accent2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backtracking</a:t>
            </a:r>
            <a:r>
              <a:rPr lang="en-US" sz="36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 search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A81-A9E8-FCEF-3420-694A12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5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0DE-EC04-0BC2-58A4-1EF7DEE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1060315"/>
            <a:ext cx="12016901" cy="5405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  <a:cs typeface="Times New Roman" pitchFamily="18" charset="0"/>
              </a:rPr>
              <a:t>Step by STEP procedure – Backtracking  algorithm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BD3-EFB3-4194-D82C-859FC2C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015732"/>
            <a:ext cx="11828833" cy="4132149"/>
          </a:xfrm>
        </p:spPr>
        <p:txBody>
          <a:bodyPr>
            <a:normAutofit fontScale="25000" lnSpcReduction="20000"/>
          </a:bodyPr>
          <a:lstStyle/>
          <a:p>
            <a:pPr marL="534988" indent="-534988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47675" algn="l"/>
              </a:tabLst>
            </a:pPr>
            <a:r>
              <a:rPr lang="en-IN" sz="80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Initialization:</a:t>
            </a:r>
            <a:r>
              <a:rPr lang="en-IN" sz="76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with an initial assignment of values to variables. </a:t>
            </a:r>
            <a:r>
              <a:rPr lang="en-US" sz="76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some variables are already assigned, this could be an empty or partial assignment</a:t>
            </a:r>
            <a:r>
              <a:rPr lang="en-IN" sz="76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34988" indent="-534988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Unassigned Variable</a:t>
            </a: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Choose an unassigned variable from the variables that still need to be assigned a value. </a:t>
            </a:r>
          </a:p>
          <a:p>
            <a:pPr marL="534988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choice of a variable can be based on various heuristics, like the most constrained variable or the variable with the fewest legal values.</a:t>
            </a:r>
          </a:p>
          <a:p>
            <a:pPr marL="534988" indent="-534988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</a:t>
            </a:r>
            <a:r>
              <a:rPr lang="en-IN" sz="80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Domain Values: </a:t>
            </a: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the selected variable’s domain values. The order can be based on heuristics, like the least constraining value that rules out the fewest choices for other variables.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A81-A9E8-FCEF-3420-694A12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B76-E339-C084-9708-E81E8F0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71" y="1311072"/>
            <a:ext cx="9603275" cy="556313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Example CSP: Map-Coloring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CBB4-33B5-158C-8C32-821715B5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" y="2015733"/>
            <a:ext cx="12033115" cy="2147706"/>
          </a:xfrm>
        </p:spPr>
        <p:txBody>
          <a:bodyPr>
            <a:normAutofit/>
          </a:bodyPr>
          <a:lstStyle/>
          <a:p>
            <a:pPr marL="447675" indent="-447675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cs typeface="Times New Roman" pitchFamily="18" charset="0"/>
              </a:rPr>
              <a:t>Solutions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complete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consistent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assignments (WA = red, NT = green, Q = red, NSW = green, V = red, SA = blue, T = green.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96B9-80FF-F518-E90A-77EAA1A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 descr="australia-solution">
            <a:extLst>
              <a:ext uri="{FF2B5EF4-FFF2-40B4-BE49-F238E27FC236}">
                <a16:creationId xmlns:a16="http://schemas.microsoft.com/office/drawing/2014/main" id="{2B19A71A-12B9-9DD9-ABBA-81A26936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3258766"/>
            <a:ext cx="12033114" cy="359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477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0DE-EC04-0BC2-58A4-1EF7DEE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9" y="1331954"/>
            <a:ext cx="11955290" cy="540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Arial Black" panose="020B0A04020102020204" pitchFamily="34" charset="0"/>
                <a:cs typeface="Times New Roman" pitchFamily="18" charset="0"/>
              </a:rPr>
              <a:t>Step by STEP procedure – Backtracking  algorithm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BD3-EFB3-4194-D82C-859FC2C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015732"/>
            <a:ext cx="11828833" cy="413214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80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Assignment</a:t>
            </a: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8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value in the domain of the selected variable:</a:t>
            </a:r>
          </a:p>
          <a:p>
            <a:pPr marL="1343025" lvl="2" indent="-428625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7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the value to the variable.</a:t>
            </a:r>
          </a:p>
          <a:p>
            <a:pPr marL="1343025" lvl="2" indent="-428625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76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the assignment violates any constraints with the already assigned variables. If a constraint is violated, backtrack to step 2.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80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 Propagation:</a:t>
            </a:r>
          </a:p>
          <a:p>
            <a:pPr marL="360363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assigning a value, apply constraint propagation techniques. This could involve revising the domains of other variables based on the newly assigned variable and the constraints. Common techniques include arc consistency and domain reduction.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A81-A9E8-FCEF-3420-694A12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0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0DE-EC04-0BC2-58A4-1EF7DEE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4" y="1186774"/>
            <a:ext cx="11391089" cy="685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Arial Black" panose="020B0A04020102020204" pitchFamily="34" charset="0"/>
                <a:cs typeface="Times New Roman" pitchFamily="18" charset="0"/>
              </a:rPr>
              <a:t>Step by STEP procedure – Backtracking  algorithm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BD3-EFB3-4194-D82C-859FC2C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015732"/>
            <a:ext cx="11828833" cy="4132149"/>
          </a:xfrm>
        </p:spPr>
        <p:txBody>
          <a:bodyPr>
            <a:normAutofit fontScale="25000" lnSpcReduction="20000"/>
          </a:bodyPr>
          <a:lstStyle/>
          <a:p>
            <a:pPr marL="534988" indent="-534988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8000" b="1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Step or Backtrack</a:t>
            </a:r>
            <a:r>
              <a:rPr lang="en-IN" sz="80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371600" indent="-652463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no inconsistency is found after assigning a value and applying constraint propagation, proceed recursively to the next variable and repeat steps 2 to 5.</a:t>
            </a:r>
          </a:p>
          <a:p>
            <a:pPr marL="1371600" indent="-652463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a variable's domain becomes empty (no valid choices left) due to the assignment, backtrack to the previous variable and undo the assignment (backtrack step).</a:t>
            </a:r>
          </a:p>
          <a:p>
            <a:pPr marL="360363" indent="-360363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7. </a:t>
            </a:r>
            <a:r>
              <a:rPr lang="en-IN" sz="8000" b="1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Found:</a:t>
            </a:r>
            <a:r>
              <a:rPr lang="en-IN" sz="80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solution has been found if all variables are assigned values and all constraints are satisfied</a:t>
            </a: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Return the assignment.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80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A81-A9E8-FCEF-3420-694A12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11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E0DE-EC04-0BC2-58A4-1EF7DEEB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1" y="1060315"/>
            <a:ext cx="12042840" cy="540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Arial Black" panose="020B0A04020102020204" pitchFamily="34" charset="0"/>
                <a:cs typeface="Times New Roman" pitchFamily="18" charset="0"/>
              </a:rPr>
              <a:t>Step by STEP procedure – Backtracking  algorithm</a:t>
            </a:r>
            <a:b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8BD3-EFB3-4194-D82C-859FC2C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2015733"/>
            <a:ext cx="11828833" cy="2682728"/>
          </a:xfrm>
        </p:spPr>
        <p:txBody>
          <a:bodyPr>
            <a:normAutofit lnSpcReduction="10000"/>
          </a:bodyPr>
          <a:lstStyle/>
          <a:p>
            <a:pPr marL="622300" indent="-62230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N" sz="24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Backtrack: </a:t>
            </a:r>
            <a:r>
              <a:rPr lang="en-IN" sz="2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search reaches a dead-end (all values for a variable have been tried, and none lead to a solution), backtrack to the previous variable, undo its assignment, and continue the search from there.</a:t>
            </a:r>
          </a:p>
          <a:p>
            <a:pPr marL="534988" indent="-534988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IN" sz="2400" kern="1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Termination: </a:t>
            </a:r>
            <a:r>
              <a:rPr lang="en-IN" sz="2400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until a solution is found or all possible assignments have been explored.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5A81-A9E8-FCEF-3420-694A124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06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197-255C-6157-CEE6-27671480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6628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Backtracking example – Color Graph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88CD3-1728-2453-7316-23A4972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43</a:t>
            </a:fld>
            <a:endParaRPr lang="en-IN"/>
          </a:p>
        </p:txBody>
      </p:sp>
      <p:pic>
        <p:nvPicPr>
          <p:cNvPr id="3" name="Picture 3" descr="backtrack-progress1c">
            <a:extLst>
              <a:ext uri="{FF2B5EF4-FFF2-40B4-BE49-F238E27FC236}">
                <a16:creationId xmlns:a16="http://schemas.microsoft.com/office/drawing/2014/main" id="{D2F539E0-9869-EFBC-AD5C-7157C741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06" y="2139014"/>
            <a:ext cx="10145027" cy="363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638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197-255C-6157-CEE6-27671480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662816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Backtracking example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88CD3-1728-2453-7316-23A4972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44</a:t>
            </a:fld>
            <a:endParaRPr lang="en-IN"/>
          </a:p>
        </p:txBody>
      </p:sp>
      <p:pic>
        <p:nvPicPr>
          <p:cNvPr id="5" name="Picture 2" descr="backtrack-progress2c">
            <a:extLst>
              <a:ext uri="{FF2B5EF4-FFF2-40B4-BE49-F238E27FC236}">
                <a16:creationId xmlns:a16="http://schemas.microsoft.com/office/drawing/2014/main" id="{D9E6FE0A-E337-090C-2C59-930B725D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76" y="2262696"/>
            <a:ext cx="11692646" cy="348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226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197-255C-6157-CEE6-27671480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662816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Backtracking example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88CD3-1728-2453-7316-23A4972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45</a:t>
            </a:fld>
            <a:endParaRPr lang="en-IN"/>
          </a:p>
        </p:txBody>
      </p:sp>
      <p:pic>
        <p:nvPicPr>
          <p:cNvPr id="3" name="Picture 3" descr="backtrack-progress3c">
            <a:extLst>
              <a:ext uri="{FF2B5EF4-FFF2-40B4-BE49-F238E27FC236}">
                <a16:creationId xmlns:a16="http://schemas.microsoft.com/office/drawing/2014/main" id="{AF3B83C9-2D05-A8F3-4C9D-C8ED21829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2" y="2047562"/>
            <a:ext cx="10671242" cy="378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96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197-255C-6157-CEE6-27671480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90938"/>
            <a:ext cx="9603275" cy="662816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Backtracking example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88CD3-1728-2453-7316-23A4972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46</a:t>
            </a:fld>
            <a:endParaRPr lang="en-IN"/>
          </a:p>
        </p:txBody>
      </p:sp>
      <p:pic>
        <p:nvPicPr>
          <p:cNvPr id="5" name="Picture 3" descr="backtrack-progress4c">
            <a:extLst>
              <a:ext uri="{FF2B5EF4-FFF2-40B4-BE49-F238E27FC236}">
                <a16:creationId xmlns:a16="http://schemas.microsoft.com/office/drawing/2014/main" id="{76305A23-E60C-E91A-B0E7-65D9ABDC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4815"/>
            <a:ext cx="12191999" cy="40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038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CA7B-0371-C00C-DD30-1CAECE6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4051"/>
            <a:ext cx="9603275" cy="56970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Improving backtracking efficiency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71A3-CBEA-4FBC-4911-9A92AE97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8087E-6CF2-E9F8-41D6-D0003D2CD1E3}"/>
              </a:ext>
            </a:extLst>
          </p:cNvPr>
          <p:cNvSpPr txBox="1"/>
          <p:nvPr/>
        </p:nvSpPr>
        <p:spPr>
          <a:xfrm>
            <a:off x="0" y="2036911"/>
            <a:ext cx="12081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5225" indent="-708025" eaLnBrk="1" hangingPunct="1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General-purpose</a:t>
            </a:r>
            <a:r>
              <a:rPr lang="en-US" sz="3600" dirty="0">
                <a:latin typeface="Arial Black" panose="020B0A04020102020204" pitchFamily="34" charset="0"/>
                <a:cs typeface="Times New Roman" pitchFamily="18" charset="0"/>
              </a:rPr>
              <a:t> methods can give huge gains in speed:</a:t>
            </a:r>
          </a:p>
          <a:p>
            <a:pPr marL="457200" indent="0" eaLnBrk="1" hangingPunct="1">
              <a:buNone/>
            </a:pPr>
            <a:endParaRPr lang="en-US" sz="24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1809750" lvl="3" indent="-642938">
              <a:buFont typeface="Wingdings" panose="05000000000000000000" pitchFamily="2" charset="2"/>
              <a:buChar char="q"/>
              <a:tabLst>
                <a:tab pos="2062163" algn="l"/>
              </a:tabLst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Which variable should be assigned next?</a:t>
            </a:r>
          </a:p>
          <a:p>
            <a:pPr marL="1809750" lvl="3" indent="-642938">
              <a:buFont typeface="Wingdings" panose="05000000000000000000" pitchFamily="2" charset="2"/>
              <a:buChar char="q"/>
              <a:tabLst>
                <a:tab pos="2062163" algn="l"/>
              </a:tabLst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In what order should its values be tried?</a:t>
            </a:r>
          </a:p>
          <a:p>
            <a:pPr marL="1809750" lvl="3" indent="-642938">
              <a:buFont typeface="Wingdings" panose="05000000000000000000" pitchFamily="2" charset="2"/>
              <a:buChar char="q"/>
              <a:tabLst>
                <a:tab pos="2062163" algn="l"/>
              </a:tabLst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Can we detect inevitable failure early?</a:t>
            </a:r>
          </a:p>
        </p:txBody>
      </p:sp>
    </p:spTree>
    <p:extLst>
      <p:ext uri="{BB962C8B-B14F-4D97-AF65-F5344CB8AC3E}">
        <p14:creationId xmlns:p14="http://schemas.microsoft.com/office/powerpoint/2010/main" val="1829136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3779"/>
            <a:ext cx="9603275" cy="5599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Minimum Remaining Value Heuristics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1976821"/>
            <a:ext cx="11712102" cy="4073783"/>
          </a:xfrm>
        </p:spPr>
        <p:txBody>
          <a:bodyPr>
            <a:noAutofit/>
          </a:bodyPr>
          <a:lstStyle/>
          <a:p>
            <a:pPr marL="452438" indent="-452438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200" b="1" dirty="0">
                <a:latin typeface="Arial Black" panose="020B0A04020102020204" pitchFamily="34" charset="0"/>
              </a:rPr>
              <a:t>By default, the SELECT-UNASSIGNED-VARIABLE  function selects the next unassigned variable in the order given by the list  </a:t>
            </a:r>
          </a:p>
          <a:p>
            <a:pPr marL="452438" indent="-452438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200" dirty="0">
                <a:latin typeface="Arial Black" panose="020B0A04020102020204" pitchFamily="34" charset="0"/>
              </a:rPr>
              <a:t>This static variable ordering seldom results in the most efficient search. </a:t>
            </a:r>
          </a:p>
          <a:p>
            <a:pPr marL="452438" indent="-452438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200" dirty="0">
                <a:latin typeface="Arial Black" panose="020B0A04020102020204" pitchFamily="34" charset="0"/>
              </a:rPr>
              <a:t>For example, after the assignments for  WA = </a:t>
            </a:r>
            <a:r>
              <a:rPr lang="en-IN" sz="2200" i="1" dirty="0">
                <a:latin typeface="Arial Black" panose="020B0A04020102020204" pitchFamily="34" charset="0"/>
              </a:rPr>
              <a:t>red </a:t>
            </a:r>
            <a:r>
              <a:rPr lang="en-IN" sz="2200" dirty="0">
                <a:latin typeface="Arial Black" panose="020B0A04020102020204" pitchFamily="34" charset="0"/>
              </a:rPr>
              <a:t>and </a:t>
            </a:r>
            <a:r>
              <a:rPr lang="en-IN" sz="2200" i="1" dirty="0">
                <a:latin typeface="Arial Black" panose="020B0A04020102020204" pitchFamily="34" charset="0"/>
              </a:rPr>
              <a:t>NT </a:t>
            </a:r>
            <a:r>
              <a:rPr lang="en-IN" sz="2200" dirty="0">
                <a:latin typeface="Arial Black" panose="020B0A04020102020204" pitchFamily="34" charset="0"/>
              </a:rPr>
              <a:t>= </a:t>
            </a:r>
            <a:r>
              <a:rPr lang="en-IN" sz="2200" i="1" dirty="0">
                <a:latin typeface="Arial Black" panose="020B0A04020102020204" pitchFamily="34" charset="0"/>
              </a:rPr>
              <a:t>green, </a:t>
            </a:r>
            <a:r>
              <a:rPr lang="en-IN" sz="2200" dirty="0">
                <a:latin typeface="Arial Black" panose="020B0A04020102020204" pitchFamily="34" charset="0"/>
              </a:rPr>
              <a:t>there is only one possible value for SA, so it makes sense to assign </a:t>
            </a:r>
            <a:r>
              <a:rPr lang="en-IN" sz="2200" i="1" dirty="0">
                <a:latin typeface="Arial Black" panose="020B0A04020102020204" pitchFamily="34" charset="0"/>
              </a:rPr>
              <a:t>blue to SA </a:t>
            </a:r>
            <a:r>
              <a:rPr lang="en-IN" sz="2200" dirty="0">
                <a:latin typeface="Arial Black" panose="020B0A04020102020204" pitchFamily="34" charset="0"/>
              </a:rPr>
              <a:t>next rather than to Q. </a:t>
            </a:r>
          </a:p>
          <a:p>
            <a:pPr marL="452438" indent="-452438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200" dirty="0">
                <a:latin typeface="Arial Black" panose="020B0A04020102020204" pitchFamily="34" charset="0"/>
              </a:rPr>
              <a:t>In fact, after SA is assigned, the choices for Q, NSW, and V are all forced. </a:t>
            </a:r>
          </a:p>
          <a:p>
            <a:pPr marL="452438" indent="-452438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200" dirty="0">
                <a:latin typeface="Arial Black" panose="020B0A04020102020204" pitchFamily="34" charset="0"/>
              </a:rPr>
              <a:t>This intuitive idea of </a:t>
            </a:r>
            <a:r>
              <a:rPr lang="en-IN" sz="2200" dirty="0">
                <a:solidFill>
                  <a:srgbClr val="FF0000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choosing the variable with the fewest "legal</a:t>
            </a:r>
            <a:r>
              <a:rPr lang="en-IN" sz="2200" dirty="0">
                <a:solidFill>
                  <a:srgbClr val="FF0000"/>
                </a:solidFill>
                <a:latin typeface="Arial Black" panose="020B0A04020102020204" pitchFamily="34" charset="0"/>
              </a:rPr>
              <a:t>" values </a:t>
            </a:r>
            <a:r>
              <a:rPr lang="en-IN" sz="2200" dirty="0">
                <a:latin typeface="Arial Black" panose="020B0A04020102020204" pitchFamily="34" charset="0"/>
              </a:rPr>
              <a:t>is called the </a:t>
            </a:r>
            <a:r>
              <a:rPr lang="en-IN" sz="2200" b="1" dirty="0">
                <a:solidFill>
                  <a:srgbClr val="FF0000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remaining values (MRV) </a:t>
            </a:r>
            <a:r>
              <a:rPr lang="en-IN" sz="2200" dirty="0">
                <a:solidFill>
                  <a:srgbClr val="FF0000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heuristic</a:t>
            </a:r>
            <a:r>
              <a:rPr lang="en-IN" sz="2200" dirty="0">
                <a:solidFill>
                  <a:srgbClr val="FF0000"/>
                </a:solidFill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72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3779"/>
            <a:ext cx="9603275" cy="559975"/>
          </a:xfrm>
        </p:spPr>
        <p:txBody>
          <a:bodyPr/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Minimum Remaining Value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1976821"/>
            <a:ext cx="11712102" cy="4073783"/>
          </a:xfrm>
        </p:spPr>
        <p:txBody>
          <a:bodyPr>
            <a:noAutofit/>
          </a:bodyPr>
          <a:lstStyle/>
          <a:p>
            <a:pPr marL="452438" indent="-452438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It is also has been called the "</a:t>
            </a: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most constrained variable</a:t>
            </a:r>
            <a:r>
              <a:rPr lang="en-IN" sz="2400" dirty="0">
                <a:latin typeface="Arial Black" panose="020B0A04020102020204" pitchFamily="34" charset="0"/>
              </a:rPr>
              <a:t>" or "</a:t>
            </a: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fail-first</a:t>
            </a:r>
            <a:r>
              <a:rPr lang="en-IN" sz="2400" dirty="0">
                <a:latin typeface="Arial Black" panose="020B0A04020102020204" pitchFamily="34" charset="0"/>
              </a:rPr>
              <a:t>" heuristic because it picks a variable that is most likely to cause a failure soon, thereby pruning the search tree.</a:t>
            </a:r>
          </a:p>
          <a:p>
            <a:pPr marL="452438" indent="-452438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If there is a variable X with zero legal values remaining,  the  MRV  heuristic will select  X, and failure will be detected immediately.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2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9B76-E339-C084-9708-E81E8F01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71" y="1311072"/>
            <a:ext cx="9603275" cy="5563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Representing Constraints as a 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CBB4-33B5-158C-8C32-821715B5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85" y="1921212"/>
            <a:ext cx="12033115" cy="831716"/>
          </a:xfrm>
        </p:spPr>
        <p:txBody>
          <a:bodyPr>
            <a:normAutofit/>
          </a:bodyPr>
          <a:lstStyle/>
          <a:p>
            <a:pPr marL="622300" indent="-622300" eaLnBrk="1" hangingPunct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itchFamily="18" charset="0"/>
              </a:rPr>
              <a:t>Constraint graph:</a:t>
            </a: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nodes are variables, arcs/edges are constraints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E96B9-80FF-F518-E90A-77EAA1A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 descr="australia-csp">
            <a:extLst>
              <a:ext uri="{FF2B5EF4-FFF2-40B4-BE49-F238E27FC236}">
                <a16:creationId xmlns:a16="http://schemas.microsoft.com/office/drawing/2014/main" id="{EBDFFEB2-6D7F-E89D-6AF7-2313769E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6" y="2454442"/>
            <a:ext cx="12033114" cy="359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12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1293779"/>
            <a:ext cx="11488366" cy="5599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Selecting Variables with Highest Degree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1976821"/>
            <a:ext cx="11712102" cy="4073783"/>
          </a:xfrm>
        </p:spPr>
        <p:txBody>
          <a:bodyPr>
            <a:noAutofit/>
          </a:bodyPr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The MRV heuristic doesn't help choose the first region to colour in Australia because, initially, every region has three legal colours. 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In this case, the </a:t>
            </a:r>
            <a:r>
              <a:rPr lang="en-IN" sz="2400" b="1" dirty="0">
                <a:latin typeface="Arial Black" panose="020B0A04020102020204" pitchFamily="34" charset="0"/>
              </a:rPr>
              <a:t>degree heuristic </a:t>
            </a:r>
            <a:r>
              <a:rPr lang="en-IN" sz="2400" dirty="0">
                <a:latin typeface="Arial Black" panose="020B0A04020102020204" pitchFamily="34" charset="0"/>
              </a:rPr>
              <a:t>comes in handy. It attempts to reduce the branching factor on future choices by </a:t>
            </a:r>
            <a:r>
              <a:rPr lang="en-IN" sz="2400" dirty="0">
                <a:highlight>
                  <a:srgbClr val="00FFFF"/>
                </a:highlight>
                <a:latin typeface="Arial Black" panose="020B0A04020102020204" pitchFamily="34" charset="0"/>
              </a:rPr>
              <a:t>selecting the variable involved in the largest number of constraints </a:t>
            </a:r>
            <a:r>
              <a:rPr lang="en-IN" sz="2400" dirty="0">
                <a:latin typeface="Arial Black" panose="020B0A04020102020204" pitchFamily="34" charset="0"/>
              </a:rPr>
              <a:t>on other unassigned variables.  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SA is the variable with the highest degree, 5; the other variables have degrees 2 or 3, except for T, which has 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3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1293779"/>
            <a:ext cx="11488366" cy="55997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Selecting Variables with Highest Degree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1976821"/>
            <a:ext cx="11712102" cy="4073783"/>
          </a:xfrm>
        </p:spPr>
        <p:txBody>
          <a:bodyPr>
            <a:noAutofit/>
          </a:bodyPr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In fact, once SA is chosen, applying the degree heuristic solves the problem without any false steps-you can choose any consistent colour at each choice point and still arrive at a solution with no backtracking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The minimum remaining values heuristic is usually a more powerful guide, but the degree heuristic can be useful as a tie-breaker.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Once a variable has been selected, the algorithm must decide on the order in which to examine its values.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757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1293779"/>
            <a:ext cx="11488366" cy="55997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Selecting Variables with Highest Degree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5" y="1853754"/>
            <a:ext cx="11712102" cy="4437385"/>
          </a:xfrm>
        </p:spPr>
        <p:txBody>
          <a:bodyPr>
            <a:noAutofit/>
          </a:bodyPr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The minimum remaining values heuristic is usually a more powerful guide, but the highest degree heuristic can be useful as a tie-breaker.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Once a variable has been selected, the algorithm must decide how to examine its values. 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For this, the </a:t>
            </a:r>
            <a:r>
              <a:rPr lang="en-IN" sz="2400" b="1" dirty="0">
                <a:latin typeface="Arial Black" panose="020B0A04020102020204" pitchFamily="34" charset="0"/>
              </a:rPr>
              <a:t>least-constraining-value </a:t>
            </a:r>
            <a:r>
              <a:rPr lang="en-IN" sz="2400" dirty="0">
                <a:latin typeface="Arial Black" panose="020B0A04020102020204" pitchFamily="34" charset="0"/>
              </a:rPr>
              <a:t>heuristic can be effective in some cases. It prefers the value that rules out the fewest choices for the neighbouring variables in the constraint graph. 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For example, suppose we have generated the partial assignment with WA = red and NT = green, and our next choice is for Q. Blue would be a bad choice because it eliminates the last legal value left for Q's neighbour, SA.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5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1293779"/>
            <a:ext cx="11488366" cy="55997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Selecting Variables with Highest Degree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821"/>
            <a:ext cx="12101209" cy="4073783"/>
          </a:xfrm>
        </p:spPr>
        <p:txBody>
          <a:bodyPr>
            <a:noAutofit/>
          </a:bodyPr>
          <a:lstStyle/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The least-constraining-value heuristic, therefore, prefers red to blue. </a:t>
            </a:r>
          </a:p>
          <a:p>
            <a:pPr marL="539750" indent="-5397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Arial Black" panose="020B0A04020102020204" pitchFamily="34" charset="0"/>
              </a:rPr>
              <a:t>In general, the heuristic is trying to leave the maximum flexibility for subsequent variable assignments. Of course, if we are trying to find all the solutions to a problem, not just the first one, then the ordering does not matter because we have to consider every value anyway. The same holds if there are no solutions to the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55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9E9-8E94-E306-3AE0-11D563A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1293779"/>
            <a:ext cx="11488366" cy="55997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CSP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ADD4-E985-114E-A801-34969ED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821"/>
            <a:ext cx="12192000" cy="4073783"/>
          </a:xfrm>
        </p:spPr>
        <p:txBody>
          <a:bodyPr>
            <a:noAutofit/>
          </a:bodyPr>
          <a:lstStyle/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CSPs are a special kind of problem</a:t>
            </a:r>
          </a:p>
          <a:p>
            <a:pPr marL="1454150" lvl="3" indent="-539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States defined by values of a fixed set of variables</a:t>
            </a:r>
          </a:p>
          <a:p>
            <a:pPr marL="1454150" lvl="3" indent="-539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 Goal test defined by constraints on variable values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Backtracking = depth-first search with one variable assigned per node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Variable ordering and value selection heuristics help significantly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Forward checking prevents assignments that guarantee later failure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Constraint propagation (e.g., arc consistency) does additional work to constrain values and detect inconsistencies</a:t>
            </a:r>
          </a:p>
          <a:p>
            <a:pPr marL="539750" indent="-539750" algn="just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  <a:cs typeface="Times New Roman" pitchFamily="18" charset="0"/>
              </a:rPr>
              <a:t>Iterative min-conflicts is usually effective in practice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825-AA45-BC82-EB4A-387BB1A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7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Types of Variable used in A CSP problem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192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 algn="just" eaLnBrk="1" hangingPunct="1">
              <a:buFont typeface="Wingdings" panose="05000000000000000000" pitchFamily="2" charset="2"/>
              <a:buChar char="q"/>
            </a:pPr>
            <a:r>
              <a:rPr lang="en-US" sz="3600" dirty="0">
                <a:highlight>
                  <a:srgbClr val="FFFF00"/>
                </a:highlight>
                <a:latin typeface="Arial Black" panose="020B0A04020102020204" pitchFamily="34" charset="0"/>
                <a:cs typeface="Times New Roman" pitchFamily="18" charset="0"/>
              </a:rPr>
              <a:t>Discrete variables</a:t>
            </a:r>
          </a:p>
          <a:p>
            <a:pPr marL="622300" indent="-622300" algn="just" eaLnBrk="1" hangingPunct="1">
              <a:buFont typeface="Wingdings" panose="05000000000000000000" pitchFamily="2" charset="2"/>
              <a:buChar char="q"/>
            </a:pPr>
            <a:r>
              <a:rPr lang="en-US" sz="3600" dirty="0">
                <a:highlight>
                  <a:srgbClr val="FFFF00"/>
                </a:highlight>
                <a:latin typeface="Arial Black" panose="020B0A04020102020204" pitchFamily="34" charset="0"/>
                <a:cs typeface="Times New Roman" pitchFamily="18" charset="0"/>
              </a:rPr>
              <a:t>Continuous Variable </a:t>
            </a:r>
          </a:p>
          <a:p>
            <a:pPr lvl="1" algn="just">
              <a:lnSpc>
                <a:spcPct val="90000"/>
              </a:lnSpc>
            </a:pPr>
            <a:endParaRPr lang="en-US" sz="1600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7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Discreet VARIABLES in CSP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192000" cy="411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highlight>
                  <a:srgbClr val="FFFF00"/>
                </a:highlight>
                <a:latin typeface="Arial Black" panose="020B0A04020102020204" pitchFamily="34" charset="0"/>
                <a:cs typeface="Times New Roman" pitchFamily="18" charset="0"/>
              </a:rPr>
              <a:t>Discrete variables with Finite Domains (Color Graphing, 8 Queen)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000" dirty="0">
              <a:highlight>
                <a:srgbClr val="FFFF00"/>
              </a:highlight>
              <a:latin typeface="Arial Black" panose="020B0A04020102020204" pitchFamily="34" charset="0"/>
              <a:cs typeface="Times New Roman" pitchFamily="18" charset="0"/>
            </a:endParaRPr>
          </a:p>
          <a:p>
            <a:pPr marL="808038" lvl="1" indent="-350838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If the domain size of any variable is d, then the possible number of complete assignments will be O(d</a:t>
            </a:r>
            <a:r>
              <a:rPr lang="en-US" sz="2000" baseline="30000" dirty="0">
                <a:latin typeface="Arial Black" panose="020B0A04020102020204" pitchFamily="34" charset="0"/>
                <a:cs typeface="Times New Roman" pitchFamily="18" charset="0"/>
              </a:rPr>
              <a:t>n</a:t>
            </a: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), where n is the number of variables</a:t>
            </a:r>
          </a:p>
          <a:p>
            <a:pPr marL="808038" lvl="1" indent="-350838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Finite domains include Boolean values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en-US" sz="20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360363" indent="-360363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highlight>
                  <a:srgbClr val="FFFF00"/>
                </a:highlight>
                <a:latin typeface="Arial Black" panose="020B0A04020102020204" pitchFamily="34" charset="0"/>
                <a:cs typeface="Times New Roman" pitchFamily="18" charset="0"/>
              </a:rPr>
              <a:t>Discrete Variables with Infinite Domains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895350" lvl="1" indent="-4381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Infinite domains are represented in terms of Integers and Strings</a:t>
            </a:r>
          </a:p>
          <a:p>
            <a:pPr marL="895350" lvl="1" indent="-4381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The number of values that can be assigned to a variable could be infinite      </a:t>
            </a:r>
          </a:p>
          <a:p>
            <a:pPr marL="895350" lvl="1" indent="-4381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Arial Black" panose="020B0A04020102020204" pitchFamily="34" charset="0"/>
                <a:cs typeface="Times New Roman" pitchFamily="18" charset="0"/>
              </a:rPr>
              <a:t>It is not possible to define constraints by considering all possible combinations of the values</a:t>
            </a:r>
          </a:p>
          <a:p>
            <a:pPr lvl="1" algn="just">
              <a:lnSpc>
                <a:spcPct val="90000"/>
              </a:lnSpc>
            </a:pPr>
            <a:endParaRPr lang="en-US" sz="1600" dirty="0"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9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  <a:cs typeface="Times New Roman" pitchFamily="18" charset="0"/>
              </a:rPr>
              <a:t>Continuous variables in CSP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013660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90000"/>
              </a:lnSpc>
            </a:pPr>
            <a:endParaRPr lang="en-US" sz="16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marL="447675" indent="-447675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highlight>
                  <a:srgbClr val="FFFF00"/>
                </a:highlight>
                <a:latin typeface="Arial Black" panose="020B0A04020102020204" pitchFamily="34" charset="0"/>
                <a:cs typeface="Times New Roman" pitchFamily="18" charset="0"/>
              </a:rPr>
              <a:t>Continuous Variables involve continuous domain </a:t>
            </a:r>
          </a:p>
          <a:p>
            <a:pPr algn="just"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  <a:cs typeface="Times New Roman" pitchFamily="18" charset="0"/>
            </a:endParaRPr>
          </a:p>
          <a:p>
            <a:pPr marL="939800" lvl="1" indent="-5397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which frequently appears in many types of problems, especially in the field of operations research</a:t>
            </a:r>
          </a:p>
          <a:p>
            <a:pPr marL="939800" lvl="1" indent="-5397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Linear programming problems fall under the category of Continuous domain where  the </a:t>
            </a:r>
            <a:r>
              <a:rPr lang="en-US" sz="2800" b="1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constraints</a:t>
            </a:r>
            <a:r>
              <a:rPr lang="en-US" sz="2800" dirty="0">
                <a:solidFill>
                  <a:srgbClr val="FF0000"/>
                </a:solidFill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 </a:t>
            </a:r>
            <a:r>
              <a:rPr lang="en-US" sz="28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are expressed using linear in-equalities</a:t>
            </a:r>
          </a:p>
        </p:txBody>
      </p:sp>
    </p:spTree>
    <p:extLst>
      <p:ext uri="{BB962C8B-B14F-4D97-AF65-F5344CB8AC3E}">
        <p14:creationId xmlns:p14="http://schemas.microsoft.com/office/powerpoint/2010/main" val="26667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0B47-4056-D52D-D5EC-D6DE43A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75" y="1209914"/>
            <a:ext cx="11692647" cy="5087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Language of constraints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87394-FC98-86C4-01DB-B9B80695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D5F5-2652-C373-1BDF-9689996472A4}"/>
              </a:ext>
            </a:extLst>
          </p:cNvPr>
          <p:cNvSpPr txBox="1"/>
          <p:nvPr/>
        </p:nvSpPr>
        <p:spPr>
          <a:xfrm>
            <a:off x="0" y="189689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A constraint can be defined using a language must be used to define the constraints </a:t>
            </a:r>
          </a:p>
          <a:p>
            <a:pPr algn="just"/>
            <a:endParaRPr lang="en-US" sz="2800" dirty="0">
              <a:latin typeface="Arial Black" panose="020B0A04020102020204" pitchFamily="34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Arial Black" panose="020B0A04020102020204" pitchFamily="34" charset="0"/>
                <a:cs typeface="Times New Roman" pitchFamily="18" charset="0"/>
              </a:rPr>
              <a:t>Example: The job1, which can be taken after 5 days, must precede Job3, which can be represented using constraint language such as </a:t>
            </a:r>
          </a:p>
          <a:p>
            <a:pPr algn="just"/>
            <a:endParaRPr lang="en-US" sz="2800" dirty="0">
              <a:highlight>
                <a:srgbClr val="00FFFF"/>
              </a:highlight>
              <a:latin typeface="Arial Black" panose="020B0A04020102020204" pitchFamily="34" charset="0"/>
              <a:cs typeface="Times New Roman" pitchFamily="18" charset="0"/>
            </a:endParaRPr>
          </a:p>
          <a:p>
            <a:pPr algn="just"/>
            <a:endParaRPr lang="en-US" sz="2800" dirty="0">
              <a:highlight>
                <a:srgbClr val="00FFFF"/>
              </a:highlight>
              <a:latin typeface="Arial Black" panose="020B0A04020102020204" pitchFamily="34" charset="0"/>
              <a:cs typeface="Times New Roman" pitchFamily="18" charset="0"/>
            </a:endParaRPr>
          </a:p>
          <a:p>
            <a:pPr algn="ctr"/>
            <a:r>
              <a:rPr lang="en-US" sz="28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StartJob</a:t>
            </a:r>
            <a:r>
              <a:rPr lang="en-US" sz="2800" baseline="-250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1</a:t>
            </a:r>
            <a:r>
              <a:rPr lang="en-US" sz="2800" dirty="0">
                <a:highlight>
                  <a:srgbClr val="00FFFF"/>
                </a:highlight>
                <a:latin typeface="Arial Black" panose="020B0A04020102020204" pitchFamily="34" charset="0"/>
                <a:cs typeface="Times New Roman" pitchFamily="18" charset="0"/>
              </a:rPr>
              <a:t> + 5 &lt;= job3</a:t>
            </a:r>
            <a:endParaRPr lang="en-US" sz="2800" baseline="-25000" dirty="0">
              <a:highlight>
                <a:srgbClr val="00FFFF"/>
              </a:highlight>
              <a:latin typeface="Arial Black" panose="020B0A04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21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 PPT Template</Template>
  <TotalTime>507</TotalTime>
  <Words>3145</Words>
  <Application>Microsoft Office PowerPoint</Application>
  <PresentationFormat>Widescreen</PresentationFormat>
  <Paragraphs>310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Gallery</vt:lpstr>
      <vt:lpstr>Artificial intelligence &amp;  machine learning</vt:lpstr>
      <vt:lpstr>Introduction to  Constraint satisfaction problems (CSP)</vt:lpstr>
      <vt:lpstr>Example CSP: Map-Coloring PROBLEM</vt:lpstr>
      <vt:lpstr>Example CSP: Map-Coloring PROBLEM</vt:lpstr>
      <vt:lpstr>Representing Constraints as a  graph</vt:lpstr>
      <vt:lpstr>Types of Variable used in A CSP problem</vt:lpstr>
      <vt:lpstr>Discreet VARIABLES in CSP</vt:lpstr>
      <vt:lpstr>Continuous variables in CSP</vt:lpstr>
      <vt:lpstr>Language of constraints</vt:lpstr>
      <vt:lpstr>Types of Constraints– CSP problem</vt:lpstr>
      <vt:lpstr>Types of constraints</vt:lpstr>
      <vt:lpstr>Classification of constraints</vt:lpstr>
      <vt:lpstr>Example Application implemented using CSP</vt:lpstr>
      <vt:lpstr>Cryptographic Arithmetic Problem</vt:lpstr>
      <vt:lpstr>Constraint GRAPH Cryptographic Arithmetic Problem</vt:lpstr>
      <vt:lpstr>Identifying Constraints Cryptographic Arithmetic Problem</vt:lpstr>
      <vt:lpstr>Real-world Applications requiring  CSP Searches</vt:lpstr>
      <vt:lpstr>Standard search formulation</vt:lpstr>
      <vt:lpstr>Components of CSP based Search </vt:lpstr>
      <vt:lpstr>CSP Search Algorithms</vt:lpstr>
      <vt:lpstr>Forward Checking Algorithm</vt:lpstr>
      <vt:lpstr>Forword Checking ALgorithm</vt:lpstr>
      <vt:lpstr>Forword Checking ALgorithm</vt:lpstr>
      <vt:lpstr>Solving the CSP problems  through Forward checking</vt:lpstr>
      <vt:lpstr>Representing Constraints as a  graph</vt:lpstr>
      <vt:lpstr>Solving the problems through Forward checking</vt:lpstr>
      <vt:lpstr>Solving the problems through Forward checking</vt:lpstr>
      <vt:lpstr>Solving the problems through Forward checking</vt:lpstr>
      <vt:lpstr>Solving the problems through Forward checking</vt:lpstr>
      <vt:lpstr>Constraint propagation </vt:lpstr>
      <vt:lpstr>Local Consistency</vt:lpstr>
      <vt:lpstr>Local consistency </vt:lpstr>
      <vt:lpstr>NODE consistency </vt:lpstr>
      <vt:lpstr>ARCH consistency </vt:lpstr>
      <vt:lpstr>Path consistency </vt:lpstr>
      <vt:lpstr>Backtracking search in CSP</vt:lpstr>
      <vt:lpstr>Introduction - Backtracking search </vt:lpstr>
      <vt:lpstr>Introduction - Backtracking search </vt:lpstr>
      <vt:lpstr>Step by STEP procedure – Backtracking  algorithm</vt:lpstr>
      <vt:lpstr>Step by STEP procedure – Backtracking  algorithm </vt:lpstr>
      <vt:lpstr>Step by STEP procedure – Backtracking  algorithm </vt:lpstr>
      <vt:lpstr>Step by STEP procedure – Backtracking  algorithm </vt:lpstr>
      <vt:lpstr>Backtracking example – Color Graph</vt:lpstr>
      <vt:lpstr>Backtracking example</vt:lpstr>
      <vt:lpstr>Backtracking example</vt:lpstr>
      <vt:lpstr>Backtracking example</vt:lpstr>
      <vt:lpstr>Improving backtracking efficiency</vt:lpstr>
      <vt:lpstr>Minimum Remaining Value Heuristics</vt:lpstr>
      <vt:lpstr>Minimum Remaining Value</vt:lpstr>
      <vt:lpstr>Selecting Variables with Highest Degree</vt:lpstr>
      <vt:lpstr>Selecting Variables with Highest Degree</vt:lpstr>
      <vt:lpstr>Selecting Variables with Highest Degree</vt:lpstr>
      <vt:lpstr>Selecting Variables with Highest Degree</vt:lpstr>
      <vt:lpstr>CSP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Sastry JKR</dc:creator>
  <cp:lastModifiedBy>Yamini Kodali</cp:lastModifiedBy>
  <cp:revision>26</cp:revision>
  <dcterms:created xsi:type="dcterms:W3CDTF">2023-05-06T07:38:17Z</dcterms:created>
  <dcterms:modified xsi:type="dcterms:W3CDTF">2024-06-25T05:32:37Z</dcterms:modified>
</cp:coreProperties>
</file>