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7" r:id="rId2"/>
    <p:sldId id="258" r:id="rId3"/>
    <p:sldId id="278" r:id="rId4"/>
    <p:sldId id="279"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80" r:id="rId20"/>
    <p:sldId id="275" r:id="rId21"/>
    <p:sldId id="281" r:id="rId22"/>
    <p:sldId id="282" r:id="rId23"/>
    <p:sldId id="283" r:id="rId24"/>
    <p:sldId id="284" r:id="rId25"/>
    <p:sldId id="285" r:id="rId26"/>
    <p:sldId id="274"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28C3B0-B9B3-C057-A074-BC132EEEF8DB}" v="2" dt="2024-06-18T07:34:56.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93" autoAdjust="0"/>
    <p:restoredTop sz="94425"/>
  </p:normalViewPr>
  <p:slideViewPr>
    <p:cSldViewPr snapToGrid="0">
      <p:cViewPr>
        <p:scale>
          <a:sx n="84" d="100"/>
          <a:sy n="84" d="100"/>
        </p:scale>
        <p:origin x="1560" y="3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1048709"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18-06-2024</a:t>
            </a:fld>
            <a:endParaRPr lang="en-IN"/>
          </a:p>
        </p:txBody>
      </p:sp>
      <p:sp>
        <p:nvSpPr>
          <p:cNvPr id="1048710"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1048711"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104870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18-06-2024</a:t>
            </a:fld>
            <a:endParaRPr lang="en-IN"/>
          </a:p>
        </p:txBody>
      </p:sp>
      <p:sp>
        <p:nvSpPr>
          <p:cNvPr id="104870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0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104870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IN"/>
              <a:t>Course Title, Topic Name</a:t>
            </a:r>
          </a:p>
        </p:txBody>
      </p:sp>
      <p:sp>
        <p:nvSpPr>
          <p:cNvPr id="5" name="Footer Placeholder 4"/>
          <p:cNvSpPr>
            <a:spLocks noGrp="1"/>
          </p:cNvSpPr>
          <p:nvPr>
            <p:ph type="ftr" sz="quarter" idx="4"/>
          </p:nvPr>
        </p:nvSpPr>
        <p:spPr/>
        <p:txBody>
          <a:bodyPr/>
          <a:lstStyle/>
          <a:p>
            <a:r>
              <a:rPr lang="en-US"/>
              <a:t>College of Engineering, KONERU LAKSHMAIAH EDUCATION FOUNDATION</a:t>
            </a:r>
            <a:endParaRPr lang="en-IN"/>
          </a:p>
        </p:txBody>
      </p:sp>
      <p:sp>
        <p:nvSpPr>
          <p:cNvPr id="6" name="Slide Number Placeholder 5"/>
          <p:cNvSpPr>
            <a:spLocks noGrp="1"/>
          </p:cNvSpPr>
          <p:nvPr>
            <p:ph type="sldNum" sz="quarter" idx="5"/>
          </p:nvPr>
        </p:nvSpPr>
        <p:spPr/>
        <p:txBody>
          <a:bodyPr/>
          <a:lstStyle/>
          <a:p>
            <a:fld id="{823BDDA1-7BB7-447A-97DE-AE5425C8F2AD}" type="slidenum">
              <a:rPr lang="en-IN" smtClean="0"/>
              <a:pPr/>
              <a:t>7</a:t>
            </a:fld>
            <a:endParaRPr lang="en-IN"/>
          </a:p>
        </p:txBody>
      </p:sp>
    </p:spTree>
    <p:extLst>
      <p:ext uri="{BB962C8B-B14F-4D97-AF65-F5344CB8AC3E}">
        <p14:creationId xmlns:p14="http://schemas.microsoft.com/office/powerpoint/2010/main" val="699183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6"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1048607"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608" name="Date Placeholder 3"/>
          <p:cNvSpPr>
            <a:spLocks noGrp="1"/>
          </p:cNvSpPr>
          <p:nvPr>
            <p:ph type="dt" sz="half" idx="10"/>
          </p:nvPr>
        </p:nvSpPr>
        <p:spPr/>
        <p:txBody>
          <a:bodyPr/>
          <a:lstStyle/>
          <a:p>
            <a:r>
              <a:rPr lang="en-US"/>
              <a:t>&lt;COURSE TITLE&gt;, &lt;TOPIC NAME&gt;</a:t>
            </a:r>
            <a:endParaRPr lang="en-IN" dirty="0"/>
          </a:p>
        </p:txBody>
      </p:sp>
      <p:sp>
        <p:nvSpPr>
          <p:cNvPr id="1048609"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3145730" name="Straight Connector 14"/>
          <p:cNvCxnSpPr>
            <a:cxnSpLocks/>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p>
            <a:r>
              <a:rPr lang="en-US"/>
              <a:t>Click to edit Master title style</a:t>
            </a:r>
            <a:endParaRPr lang="en-US" dirty="0"/>
          </a:p>
        </p:txBody>
      </p:sp>
      <p:sp>
        <p:nvSpPr>
          <p:cNvPr id="104867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7" name="Date Placeholder 3"/>
          <p:cNvSpPr>
            <a:spLocks noGrp="1"/>
          </p:cNvSpPr>
          <p:nvPr>
            <p:ph type="dt" sz="half" idx="10"/>
          </p:nvPr>
        </p:nvSpPr>
        <p:spPr/>
        <p:txBody>
          <a:bodyPr/>
          <a:lstStyle/>
          <a:p>
            <a:r>
              <a:rPr lang="en-US"/>
              <a:t>&lt;COURSE TITLE&gt;, &lt;TOPIC NAME&gt;</a:t>
            </a:r>
            <a:endParaRPr lang="en-IN" dirty="0"/>
          </a:p>
        </p:txBody>
      </p:sp>
      <p:sp>
        <p:nvSpPr>
          <p:cNvPr id="1048678"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4" name="Straight Connector 25"/>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4"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lang="en-US" dirty="0"/>
          </a:p>
        </p:txBody>
      </p:sp>
      <p:sp>
        <p:nvSpPr>
          <p:cNvPr id="1048665"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6" name="Date Placeholder 3"/>
          <p:cNvSpPr>
            <a:spLocks noGrp="1"/>
          </p:cNvSpPr>
          <p:nvPr>
            <p:ph type="dt" sz="half" idx="10"/>
          </p:nvPr>
        </p:nvSpPr>
        <p:spPr/>
        <p:txBody>
          <a:bodyPr/>
          <a:lstStyle/>
          <a:p>
            <a:r>
              <a:rPr lang="en-US"/>
              <a:t>&lt;COURSE TITLE&gt;, &lt;TOPIC NAME&gt;</a:t>
            </a:r>
            <a:endParaRPr lang="en-IN" dirty="0"/>
          </a:p>
        </p:txBody>
      </p:sp>
      <p:sp>
        <p:nvSpPr>
          <p:cNvPr id="1048667"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2" name="Straight Connector 14"/>
          <p:cNvCxnSpPr>
            <a:cxnSpLocks/>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US" dirty="0"/>
          </a:p>
        </p:txBody>
      </p:sp>
      <p:sp>
        <p:nvSpPr>
          <p:cNvPr id="1048582"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3" name="Date Placeholder 3"/>
          <p:cNvSpPr>
            <a:spLocks noGrp="1"/>
          </p:cNvSpPr>
          <p:nvPr>
            <p:ph type="dt" sz="half" idx="10"/>
          </p:nvPr>
        </p:nvSpPr>
        <p:spPr/>
        <p:txBody>
          <a:bodyPr/>
          <a:lstStyle/>
          <a:p>
            <a:r>
              <a:rPr lang="en-US"/>
              <a:t>&lt;COURSE TITLE&gt;, &lt;TOPIC NAME&gt;</a:t>
            </a:r>
            <a:endParaRPr lang="en-IN" dirty="0"/>
          </a:p>
        </p:txBody>
      </p:sp>
      <p:sp>
        <p:nvSpPr>
          <p:cNvPr id="1048584"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29" name="Straight Connector 32"/>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9"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1048680"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lstStyle/>
          <a:p>
            <a:r>
              <a:rPr lang="en-US"/>
              <a:t>&lt;COURSE TITLE&gt;, &lt;TOPIC NAME&gt;</a:t>
            </a:r>
            <a:endParaRPr lang="en-IN" dirty="0"/>
          </a:p>
        </p:txBody>
      </p:sp>
      <p:sp>
        <p:nvSpPr>
          <p:cNvPr id="1048682"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5" name="Straight Connector 14"/>
          <p:cNvCxnSpPr>
            <a:cxnSpLocks/>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3"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1048684"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5"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6" name="Date Placeholder 4"/>
          <p:cNvSpPr>
            <a:spLocks noGrp="1"/>
          </p:cNvSpPr>
          <p:nvPr>
            <p:ph type="dt" sz="half" idx="10"/>
          </p:nvPr>
        </p:nvSpPr>
        <p:spPr/>
        <p:txBody>
          <a:bodyPr/>
          <a:lstStyle/>
          <a:p>
            <a:r>
              <a:rPr lang="en-US"/>
              <a:t>&lt;COURSE TITLE&gt;, &lt;TOPIC NAME&gt;</a:t>
            </a:r>
            <a:endParaRPr lang="en-IN" dirty="0"/>
          </a:p>
        </p:txBody>
      </p:sp>
      <p:sp>
        <p:nvSpPr>
          <p:cNvPr id="104868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6" name="Straight Connector 3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8"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1048689"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0"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1"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2"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3" name="Date Placeholder 6"/>
          <p:cNvSpPr>
            <a:spLocks noGrp="1"/>
          </p:cNvSpPr>
          <p:nvPr>
            <p:ph type="dt" sz="half" idx="10"/>
          </p:nvPr>
        </p:nvSpPr>
        <p:spPr/>
        <p:txBody>
          <a:bodyPr/>
          <a:lstStyle/>
          <a:p>
            <a:r>
              <a:rPr lang="en-US"/>
              <a:t>&lt;COURSE TITLE&gt;, &lt;TOPIC NAME&gt;</a:t>
            </a:r>
            <a:endParaRPr lang="en-IN" dirty="0"/>
          </a:p>
        </p:txBody>
      </p:sp>
      <p:sp>
        <p:nvSpPr>
          <p:cNvPr id="1048694"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7" name="Straight Connector 28"/>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a:t>Click to edit Master title style</a:t>
            </a:r>
            <a:endParaRPr lang="en-US" dirty="0"/>
          </a:p>
        </p:txBody>
      </p:sp>
      <p:sp>
        <p:nvSpPr>
          <p:cNvPr id="1048662" name="Date Placeholder 2"/>
          <p:cNvSpPr>
            <a:spLocks noGrp="1"/>
          </p:cNvSpPr>
          <p:nvPr>
            <p:ph type="dt" sz="half" idx="10"/>
          </p:nvPr>
        </p:nvSpPr>
        <p:spPr/>
        <p:txBody>
          <a:bodyPr/>
          <a:lstStyle/>
          <a:p>
            <a:r>
              <a:rPr lang="en-US"/>
              <a:t>&lt;COURSE TITLE&gt;, &lt;TOPIC NAME&gt;</a:t>
            </a:r>
            <a:endParaRPr lang="en-IN" dirty="0"/>
          </a:p>
        </p:txBody>
      </p:sp>
      <p:sp>
        <p:nvSpPr>
          <p:cNvPr id="1048663"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1" name="Straight Connector 24"/>
          <p:cNvCxnSpPr>
            <a:cxnSpLocks/>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95" name="Date Placeholder 1"/>
          <p:cNvSpPr>
            <a:spLocks noGrp="1"/>
          </p:cNvSpPr>
          <p:nvPr>
            <p:ph type="dt" sz="half" idx="10"/>
          </p:nvPr>
        </p:nvSpPr>
        <p:spPr/>
        <p:txBody>
          <a:bodyPr/>
          <a:lstStyle/>
          <a:p>
            <a:r>
              <a:rPr lang="en-US"/>
              <a:t>&lt;COURSE TITLE&gt;, &lt;TOPIC NAME&gt;</a:t>
            </a:r>
            <a:endParaRPr lang="en-IN" dirty="0"/>
          </a:p>
        </p:txBody>
      </p:sp>
      <p:sp>
        <p:nvSpPr>
          <p:cNvPr id="1048696"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7"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1048698"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9"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0" name="Date Placeholder 4"/>
          <p:cNvSpPr>
            <a:spLocks noGrp="1"/>
          </p:cNvSpPr>
          <p:nvPr>
            <p:ph type="dt" sz="half" idx="10"/>
          </p:nvPr>
        </p:nvSpPr>
        <p:spPr/>
        <p:txBody>
          <a:bodyPr/>
          <a:lstStyle/>
          <a:p>
            <a:r>
              <a:rPr lang="en-US"/>
              <a:t>&lt;COURSE TITLE&gt;, &lt;TOPIC NAME&gt;</a:t>
            </a:r>
            <a:endParaRPr lang="en-IN" dirty="0"/>
          </a:p>
        </p:txBody>
      </p:sp>
      <p:sp>
        <p:nvSpPr>
          <p:cNvPr id="1048701"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8" name="Straight Connector 16"/>
          <p:cNvCxnSpPr>
            <a:cxnSpLocks/>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0" name="Group 7"/>
          <p:cNvGrpSpPr/>
          <p:nvPr/>
        </p:nvGrpSpPr>
        <p:grpSpPr>
          <a:xfrm>
            <a:off x="7477387" y="482170"/>
            <a:ext cx="4074533" cy="5149101"/>
            <a:chOff x="7477387" y="482170"/>
            <a:chExt cx="4074533" cy="5149101"/>
          </a:xfrm>
        </p:grpSpPr>
        <p:sp>
          <p:nvSpPr>
            <p:cNvPr id="104866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6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70"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1048671"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72"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3" name="Date Placeholder 4"/>
          <p:cNvSpPr>
            <a:spLocks noGrp="1"/>
          </p:cNvSpPr>
          <p:nvPr>
            <p:ph type="dt" sz="half" idx="10"/>
          </p:nvPr>
        </p:nvSpPr>
        <p:spPr>
          <a:xfrm>
            <a:off x="1447382" y="5469856"/>
            <a:ext cx="5527351" cy="320123"/>
          </a:xfrm>
        </p:spPr>
        <p:txBody>
          <a:bodyPr/>
          <a:lstStyle>
            <a:lvl1pPr algn="l"/>
          </a:lstStyle>
          <a:p>
            <a:r>
              <a:rPr lang="en-US"/>
              <a:t>&lt;COURSE TITLE&gt;, &lt;TOPIC NAME&gt;</a:t>
            </a:r>
            <a:endParaRPr lang="en-IN" dirty="0"/>
          </a:p>
        </p:txBody>
      </p:sp>
      <p:sp>
        <p:nvSpPr>
          <p:cNvPr id="1048674"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45733" name="Straight Connector 30"/>
          <p:cNvCxnSpPr>
            <a:cxnSpLocks/>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78"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1048580"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3145728" name="Straight Connector 9"/>
          <p:cNvCxnSpPr>
            <a:cxnSpLocks/>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097152" name="Picture 8" descr="Icon  Description automatically generated with medium confidence"/>
          <p:cNvPicPr>
            <a:picLocks noChangeAspect="1"/>
          </p:cNvPicPr>
          <p:nvPr userDrawn="1"/>
        </p:nvPicPr>
        <p:blipFill>
          <a:blip r:embed="rId13" cstate="print"/>
          <a:stretch>
            <a:fillRect/>
          </a:stretch>
        </p:blipFill>
        <p:spPr>
          <a:xfrm>
            <a:off x="77444" y="32699"/>
            <a:ext cx="1218935" cy="500985"/>
          </a:xfrm>
          <a:prstGeom prst="rect">
            <a:avLst/>
          </a:prstGeom>
        </p:spPr>
      </p:pic>
      <p:pic>
        <p:nvPicPr>
          <p:cNvPr id="2097153" name="Picture 11"/>
          <p:cNvPicPr>
            <a:picLocks noChangeAspect="1"/>
          </p:cNvPicPr>
          <p:nvPr userDrawn="1"/>
        </p:nvPicPr>
        <p:blipFill rotWithShape="1">
          <a:blip r:embed="rId14" cstate="print"/>
          <a:srcRect l="4360" t="18054" b="50110"/>
          <a:stretch>
            <a:fillRect/>
          </a:stretch>
        </p:blipFill>
        <p:spPr>
          <a:xfrm>
            <a:off x="1451579" y="6373097"/>
            <a:ext cx="2912198" cy="351077"/>
          </a:xfrm>
          <a:prstGeom prst="rect">
            <a:avLst/>
          </a:prstGeom>
        </p:spPr>
      </p:pic>
      <p:pic>
        <p:nvPicPr>
          <p:cNvPr id="2097154" name="Picture 13" descr="Text  Description automatically generated with medium confidence"/>
          <p:cNvPicPr>
            <a:picLocks noChangeAspect="1"/>
          </p:cNvPicPr>
          <p:nvPr userDrawn="1"/>
        </p:nvPicPr>
        <p:blipFill rotWithShape="1">
          <a:blip r:embed="rId15" cstate="print"/>
          <a:srcRect t="53957" r="20929" b="13232"/>
          <a:stretch>
            <a:fillRect/>
          </a:stretch>
        </p:blipFill>
        <p:spPr>
          <a:xfrm>
            <a:off x="8825503" y="6373097"/>
            <a:ext cx="2229351" cy="335027"/>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Google Shape;476;p16"/>
          <p:cNvSpPr txBox="1"/>
          <p:nvPr/>
        </p:nvSpPr>
        <p:spPr>
          <a:xfrm>
            <a:off x="2142587" y="2238106"/>
            <a:ext cx="8857921" cy="1384954"/>
          </a:xfrm>
          <a:prstGeom prst="rect">
            <a:avLst/>
          </a:prstGeom>
          <a:noFill/>
          <a:ln>
            <a:noFill/>
          </a:ln>
        </p:spPr>
        <p:txBody>
          <a:bodyPr spcFirstLastPara="1" wrap="square" lIns="91425" tIns="45700" rIns="91425" bIns="45700" anchor="t" anchorCtr="0">
            <a:spAutoFit/>
          </a:bodyPr>
          <a:lstStyle/>
          <a:p>
            <a:pPr algn="ctr"/>
            <a:r>
              <a:rPr lang="en-IN" sz="2800" b="1" dirty="0">
                <a:latin typeface="Times" pitchFamily="2" charset="0"/>
              </a:rPr>
              <a:t>Introduction to probability theory, Introduction to uncertainty Bayes Theorem, Naïve Bayes Classification</a:t>
            </a:r>
            <a:endParaRPr lang="en-US" sz="2800" b="1" dirty="0">
              <a:latin typeface="Times" pitchFamily="2" charset="0"/>
            </a:endParaRPr>
          </a:p>
          <a:p>
            <a:pPr marL="0" marR="0" lvl="0" indent="0" algn="l" rtl="0">
              <a:spcBef>
                <a:spcPts val="0"/>
              </a:spcBef>
              <a:spcAft>
                <a:spcPts val="0"/>
              </a:spcAft>
              <a:buNone/>
            </a:pPr>
            <a:r>
              <a:rPr lang="en-IN" altLang="en-US" sz="2800" b="1" dirty="0">
                <a:latin typeface="Times" pitchFamily="2" charset="0"/>
                <a:cs typeface="Times New Roman" panose="02020603050405020304" pitchFamily="18" charset="0"/>
              </a:rPr>
              <a:t>	</a:t>
            </a:r>
            <a:endParaRPr lang="en-US" altLang="en-US" sz="4000" b="1" dirty="0">
              <a:latin typeface="Times" pitchFamily="2" charset="0"/>
            </a:endParaRPr>
          </a:p>
        </p:txBody>
      </p:sp>
      <p:sp>
        <p:nvSpPr>
          <p:cNvPr id="2" name="Google Shape;476;p16">
            <a:extLst>
              <a:ext uri="{FF2B5EF4-FFF2-40B4-BE49-F238E27FC236}">
                <a16:creationId xmlns:a16="http://schemas.microsoft.com/office/drawing/2014/main" id="{5E9CC8E5-E1F2-7775-1DC2-DF0E2B2D4773}"/>
              </a:ext>
            </a:extLst>
          </p:cNvPr>
          <p:cNvSpPr txBox="1"/>
          <p:nvPr/>
        </p:nvSpPr>
        <p:spPr>
          <a:xfrm>
            <a:off x="1830529" y="793935"/>
            <a:ext cx="8857921" cy="954067"/>
          </a:xfrm>
          <a:prstGeom prst="rect">
            <a:avLst/>
          </a:prstGeom>
          <a:noFill/>
          <a:ln>
            <a:noFill/>
          </a:ln>
        </p:spPr>
        <p:txBody>
          <a:bodyPr spcFirstLastPara="1" wrap="square" lIns="91425" tIns="45700" rIns="91425" bIns="45700" anchor="t" anchorCtr="0">
            <a:spAutoFit/>
          </a:bodyPr>
          <a:lstStyle/>
          <a:p>
            <a:pPr algn="ctr"/>
            <a:r>
              <a:rPr lang="en-US" sz="2800" b="1" dirty="0">
                <a:solidFill>
                  <a:srgbClr val="FF0000"/>
                </a:solidFill>
                <a:latin typeface="Times" pitchFamily="2" charset="0"/>
              </a:rPr>
              <a:t>ARTIFICIAL INTELLIGENCE AND MACHINE LEARNING</a:t>
            </a:r>
            <a:endParaRPr lang="en-US" altLang="en-US" sz="4000" b="1" dirty="0">
              <a:solidFill>
                <a:srgbClr val="FF0000"/>
              </a:solidFill>
              <a:latin typeface="Times"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660F8B-5360-2BF0-D821-EEB4622ACFCD}"/>
              </a:ext>
            </a:extLst>
          </p:cNvPr>
          <p:cNvSpPr txBox="1"/>
          <p:nvPr/>
        </p:nvSpPr>
        <p:spPr>
          <a:xfrm>
            <a:off x="3810000" y="670951"/>
            <a:ext cx="4572000" cy="369332"/>
          </a:xfrm>
          <a:prstGeom prst="rect">
            <a:avLst/>
          </a:prstGeom>
          <a:noFill/>
        </p:spPr>
        <p:txBody>
          <a:bodyPr wrap="square">
            <a:spAutoFit/>
          </a:bodyPr>
          <a:lstStyle/>
          <a:p>
            <a:pPr algn="ctr"/>
            <a:r>
              <a:rPr lang="en-IN" b="1" i="1" dirty="0">
                <a:solidFill>
                  <a:srgbClr val="273239"/>
                </a:solidFill>
                <a:latin typeface="Nunito" pitchFamily="2" charset="77"/>
              </a:rPr>
              <a:t>P(A|B) = P(B|A)P(A) / P(B)</a:t>
            </a:r>
            <a:endParaRPr lang="en-US" dirty="0"/>
          </a:p>
        </p:txBody>
      </p:sp>
      <p:sp>
        <p:nvSpPr>
          <p:cNvPr id="5" name="TextBox 4">
            <a:extLst>
              <a:ext uri="{FF2B5EF4-FFF2-40B4-BE49-F238E27FC236}">
                <a16:creationId xmlns:a16="http://schemas.microsoft.com/office/drawing/2014/main" id="{F1948714-D0DC-1A62-FBCE-7B25D1EE2FF4}"/>
              </a:ext>
            </a:extLst>
          </p:cNvPr>
          <p:cNvSpPr txBox="1"/>
          <p:nvPr/>
        </p:nvSpPr>
        <p:spPr>
          <a:xfrm>
            <a:off x="870857" y="1224619"/>
            <a:ext cx="10319657" cy="1200329"/>
          </a:xfrm>
          <a:prstGeom prst="rect">
            <a:avLst/>
          </a:prstGeom>
          <a:noFill/>
        </p:spPr>
        <p:txBody>
          <a:bodyPr wrap="square">
            <a:spAutoFit/>
          </a:bodyPr>
          <a:lstStyle/>
          <a:p>
            <a:pPr algn="just" rtl="0" fontAlgn="base"/>
            <a:r>
              <a:rPr lang="en-IN" i="1" dirty="0">
                <a:solidFill>
                  <a:srgbClr val="273239"/>
                </a:solidFill>
                <a:latin typeface="Nunito" pitchFamily="2" charset="77"/>
              </a:rPr>
              <a:t>where,</a:t>
            </a:r>
          </a:p>
          <a:p>
            <a:pPr marL="285750" indent="-285750" algn="l" fontAlgn="base">
              <a:buFont typeface="Arial" panose="020B0604020202020204" pitchFamily="34" charset="0"/>
              <a:buChar char="•"/>
            </a:pPr>
            <a:r>
              <a:rPr lang="en-IN" b="1" i="1" dirty="0">
                <a:solidFill>
                  <a:srgbClr val="273239"/>
                </a:solidFill>
                <a:latin typeface="Nunito" pitchFamily="2" charset="77"/>
              </a:rPr>
              <a:t>P(A)</a:t>
            </a:r>
            <a:r>
              <a:rPr lang="en-IN" i="1" dirty="0">
                <a:solidFill>
                  <a:srgbClr val="273239"/>
                </a:solidFill>
                <a:latin typeface="Nunito" pitchFamily="2" charset="77"/>
              </a:rPr>
              <a:t> and </a:t>
            </a:r>
            <a:r>
              <a:rPr lang="en-IN" b="1" i="1" dirty="0">
                <a:solidFill>
                  <a:srgbClr val="273239"/>
                </a:solidFill>
                <a:latin typeface="Nunito" pitchFamily="2" charset="77"/>
              </a:rPr>
              <a:t>P(B)</a:t>
            </a:r>
            <a:r>
              <a:rPr lang="en-IN" i="1" dirty="0">
                <a:solidFill>
                  <a:srgbClr val="273239"/>
                </a:solidFill>
                <a:latin typeface="Nunito" pitchFamily="2" charset="77"/>
              </a:rPr>
              <a:t> are the probabilities of events A and B</a:t>
            </a:r>
          </a:p>
          <a:p>
            <a:pPr marL="285750" indent="-285750" algn="l" fontAlgn="base">
              <a:buFont typeface="Arial" panose="020B0604020202020204" pitchFamily="34" charset="0"/>
              <a:buChar char="•"/>
            </a:pPr>
            <a:r>
              <a:rPr lang="en-IN" b="1" i="1" dirty="0">
                <a:solidFill>
                  <a:srgbClr val="273239"/>
                </a:solidFill>
                <a:latin typeface="Nunito" pitchFamily="2" charset="77"/>
              </a:rPr>
              <a:t>P(A|B)</a:t>
            </a:r>
            <a:r>
              <a:rPr lang="en-IN" i="1" dirty="0">
                <a:solidFill>
                  <a:srgbClr val="273239"/>
                </a:solidFill>
                <a:latin typeface="Nunito" pitchFamily="2" charset="77"/>
              </a:rPr>
              <a:t> is the probability of event A when event B happens</a:t>
            </a:r>
          </a:p>
          <a:p>
            <a:pPr marL="285750" indent="-285750" algn="l" fontAlgn="base">
              <a:buFont typeface="Arial" panose="020B0604020202020204" pitchFamily="34" charset="0"/>
              <a:buChar char="•"/>
            </a:pPr>
            <a:r>
              <a:rPr lang="en-IN" b="1" i="1" dirty="0">
                <a:solidFill>
                  <a:srgbClr val="273239"/>
                </a:solidFill>
                <a:latin typeface="Nunito" pitchFamily="2" charset="77"/>
              </a:rPr>
              <a:t>P(B|A)</a:t>
            </a:r>
            <a:r>
              <a:rPr lang="en-IN" i="1" dirty="0">
                <a:solidFill>
                  <a:srgbClr val="273239"/>
                </a:solidFill>
                <a:latin typeface="Nunito" pitchFamily="2" charset="77"/>
              </a:rPr>
              <a:t> is the probability of event B when A happens</a:t>
            </a:r>
          </a:p>
        </p:txBody>
      </p:sp>
      <p:sp>
        <p:nvSpPr>
          <p:cNvPr id="7" name="TextBox 6">
            <a:extLst>
              <a:ext uri="{FF2B5EF4-FFF2-40B4-BE49-F238E27FC236}">
                <a16:creationId xmlns:a16="http://schemas.microsoft.com/office/drawing/2014/main" id="{65EB425B-7677-ADDB-1AF4-DA97D4A72DD9}"/>
              </a:ext>
            </a:extLst>
          </p:cNvPr>
          <p:cNvSpPr txBox="1"/>
          <p:nvPr/>
        </p:nvSpPr>
        <p:spPr>
          <a:xfrm>
            <a:off x="870857" y="2609282"/>
            <a:ext cx="9248501" cy="2031325"/>
          </a:xfrm>
          <a:prstGeom prst="rect">
            <a:avLst/>
          </a:prstGeom>
          <a:noFill/>
        </p:spPr>
        <p:txBody>
          <a:bodyPr wrap="square">
            <a:spAutoFit/>
          </a:bodyPr>
          <a:lstStyle/>
          <a:p>
            <a:pPr algn="l" fontAlgn="base"/>
            <a:r>
              <a:rPr lang="en-IN" b="1" dirty="0">
                <a:solidFill>
                  <a:srgbClr val="273239"/>
                </a:solidFill>
                <a:latin typeface="Nunito" pitchFamily="2" charset="77"/>
              </a:rPr>
              <a:t>Bayes Theorem Statement</a:t>
            </a:r>
          </a:p>
          <a:p>
            <a:pPr algn="just" rtl="0" fontAlgn="base"/>
            <a:r>
              <a:rPr lang="en-IN" b="1" dirty="0">
                <a:solidFill>
                  <a:srgbClr val="273239"/>
                </a:solidFill>
                <a:latin typeface="Nunito" pitchFamily="2" charset="77"/>
              </a:rPr>
              <a:t>Bayes’ Theorem for n set of events is defined as,</a:t>
            </a:r>
          </a:p>
          <a:p>
            <a:pPr algn="just" rtl="0" fontAlgn="base"/>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Let E</a:t>
            </a:r>
            <a:r>
              <a:rPr lang="en-IN" baseline="-25000" dirty="0">
                <a:solidFill>
                  <a:srgbClr val="273239"/>
                </a:solidFill>
                <a:latin typeface="Nunito" pitchFamily="2" charset="77"/>
              </a:rPr>
              <a:t>1</a:t>
            </a:r>
            <a:r>
              <a:rPr lang="en-IN" dirty="0">
                <a:solidFill>
                  <a:srgbClr val="273239"/>
                </a:solidFill>
                <a:latin typeface="Nunito" pitchFamily="2" charset="77"/>
              </a:rPr>
              <a:t>, E</a:t>
            </a:r>
            <a:r>
              <a:rPr lang="en-IN" baseline="-25000" dirty="0">
                <a:solidFill>
                  <a:srgbClr val="273239"/>
                </a:solidFill>
                <a:latin typeface="Nunito" pitchFamily="2" charset="77"/>
              </a:rPr>
              <a:t>2</a:t>
            </a:r>
            <a:r>
              <a:rPr lang="en-IN" dirty="0">
                <a:solidFill>
                  <a:srgbClr val="273239"/>
                </a:solidFill>
                <a:latin typeface="Nunito" pitchFamily="2" charset="77"/>
              </a:rPr>
              <a:t>,…, </a:t>
            </a:r>
            <a:r>
              <a:rPr lang="en-IN" dirty="0" err="1">
                <a:solidFill>
                  <a:srgbClr val="273239"/>
                </a:solidFill>
                <a:latin typeface="Nunito" pitchFamily="2" charset="77"/>
              </a:rPr>
              <a:t>E</a:t>
            </a:r>
            <a:r>
              <a:rPr lang="en-IN" baseline="-25000" dirty="0" err="1">
                <a:solidFill>
                  <a:srgbClr val="273239"/>
                </a:solidFill>
                <a:latin typeface="Nunito" pitchFamily="2" charset="77"/>
              </a:rPr>
              <a:t>n</a:t>
            </a:r>
            <a:r>
              <a:rPr lang="en-IN" dirty="0">
                <a:solidFill>
                  <a:srgbClr val="273239"/>
                </a:solidFill>
                <a:latin typeface="Nunito" pitchFamily="2" charset="77"/>
              </a:rPr>
              <a:t> be a set of events associated with the sample space S, in which all the events E</a:t>
            </a:r>
            <a:r>
              <a:rPr lang="en-IN" baseline="-25000" dirty="0">
                <a:solidFill>
                  <a:srgbClr val="273239"/>
                </a:solidFill>
                <a:latin typeface="Nunito" pitchFamily="2" charset="77"/>
              </a:rPr>
              <a:t>1</a:t>
            </a:r>
            <a:r>
              <a:rPr lang="en-IN" dirty="0">
                <a:solidFill>
                  <a:srgbClr val="273239"/>
                </a:solidFill>
                <a:latin typeface="Nunito" pitchFamily="2" charset="77"/>
              </a:rPr>
              <a:t>, E</a:t>
            </a:r>
            <a:r>
              <a:rPr lang="en-IN" baseline="-25000" dirty="0">
                <a:solidFill>
                  <a:srgbClr val="273239"/>
                </a:solidFill>
                <a:latin typeface="Nunito" pitchFamily="2" charset="77"/>
              </a:rPr>
              <a:t>2</a:t>
            </a:r>
            <a:r>
              <a:rPr lang="en-IN" dirty="0">
                <a:solidFill>
                  <a:srgbClr val="273239"/>
                </a:solidFill>
                <a:latin typeface="Nunito" pitchFamily="2" charset="77"/>
              </a:rPr>
              <a:t>,…, </a:t>
            </a:r>
            <a:r>
              <a:rPr lang="en-IN" dirty="0" err="1">
                <a:solidFill>
                  <a:srgbClr val="273239"/>
                </a:solidFill>
                <a:latin typeface="Nunito" pitchFamily="2" charset="77"/>
              </a:rPr>
              <a:t>E</a:t>
            </a:r>
            <a:r>
              <a:rPr lang="en-IN" baseline="-25000" dirty="0" err="1">
                <a:solidFill>
                  <a:srgbClr val="273239"/>
                </a:solidFill>
                <a:latin typeface="Nunito" pitchFamily="2" charset="77"/>
              </a:rPr>
              <a:t>n</a:t>
            </a:r>
            <a:r>
              <a:rPr lang="en-IN" dirty="0">
                <a:solidFill>
                  <a:srgbClr val="273239"/>
                </a:solidFill>
                <a:latin typeface="Nunito" pitchFamily="2" charset="77"/>
              </a:rPr>
              <a:t> have a non-zero probability of occurrence. All the events E</a:t>
            </a:r>
            <a:r>
              <a:rPr lang="en-IN" baseline="-25000" dirty="0">
                <a:solidFill>
                  <a:srgbClr val="273239"/>
                </a:solidFill>
                <a:latin typeface="Nunito" pitchFamily="2" charset="77"/>
              </a:rPr>
              <a:t>1</a:t>
            </a:r>
            <a:r>
              <a:rPr lang="en-IN" dirty="0">
                <a:solidFill>
                  <a:srgbClr val="273239"/>
                </a:solidFill>
                <a:latin typeface="Nunito" pitchFamily="2" charset="77"/>
              </a:rPr>
              <a:t>, E</a:t>
            </a:r>
            <a:r>
              <a:rPr lang="en-IN" baseline="-25000" dirty="0">
                <a:solidFill>
                  <a:srgbClr val="273239"/>
                </a:solidFill>
                <a:latin typeface="Nunito" pitchFamily="2" charset="77"/>
              </a:rPr>
              <a:t>2</a:t>
            </a:r>
            <a:r>
              <a:rPr lang="en-IN" dirty="0">
                <a:solidFill>
                  <a:srgbClr val="273239"/>
                </a:solidFill>
                <a:latin typeface="Nunito" pitchFamily="2" charset="77"/>
              </a:rPr>
              <a:t>,…, E form a partition of S. Let A be an event from space S for which we have to find probability, then according to Bayes’ theorem,</a:t>
            </a:r>
          </a:p>
        </p:txBody>
      </p:sp>
      <p:sp>
        <p:nvSpPr>
          <p:cNvPr id="9" name="TextBox 8">
            <a:extLst>
              <a:ext uri="{FF2B5EF4-FFF2-40B4-BE49-F238E27FC236}">
                <a16:creationId xmlns:a16="http://schemas.microsoft.com/office/drawing/2014/main" id="{F74DB003-91E5-C6D9-EBB1-21556A239AA8}"/>
              </a:ext>
            </a:extLst>
          </p:cNvPr>
          <p:cNvSpPr txBox="1"/>
          <p:nvPr/>
        </p:nvSpPr>
        <p:spPr>
          <a:xfrm>
            <a:off x="870857" y="4754771"/>
            <a:ext cx="7145384" cy="646331"/>
          </a:xfrm>
          <a:prstGeom prst="rect">
            <a:avLst/>
          </a:prstGeom>
          <a:noFill/>
        </p:spPr>
        <p:txBody>
          <a:bodyPr wrap="square">
            <a:spAutoFit/>
          </a:bodyPr>
          <a:lstStyle/>
          <a:p>
            <a:pPr algn="ctr" rtl="0" fontAlgn="base"/>
            <a:r>
              <a:rPr lang="en-IN" b="1" i="1" dirty="0">
                <a:solidFill>
                  <a:srgbClr val="273239"/>
                </a:solidFill>
                <a:latin typeface="Nunito" pitchFamily="2" charset="77"/>
              </a:rPr>
              <a:t>P(</a:t>
            </a:r>
            <a:r>
              <a:rPr lang="en-IN" b="1" i="1" dirty="0" err="1">
                <a:solidFill>
                  <a:srgbClr val="273239"/>
                </a:solidFill>
                <a:latin typeface="Nunito" pitchFamily="2" charset="77"/>
              </a:rPr>
              <a:t>E</a:t>
            </a:r>
            <a:r>
              <a:rPr lang="en-IN" b="1" i="1" baseline="-25000" dirty="0" err="1">
                <a:solidFill>
                  <a:srgbClr val="273239"/>
                </a:solidFill>
                <a:latin typeface="Nunito" pitchFamily="2" charset="77"/>
              </a:rPr>
              <a:t>i</a:t>
            </a:r>
            <a:r>
              <a:rPr lang="en-IN" b="1" i="1" dirty="0" err="1">
                <a:solidFill>
                  <a:srgbClr val="273239"/>
                </a:solidFill>
                <a:latin typeface="Nunito" pitchFamily="2" charset="77"/>
              </a:rPr>
              <a:t>|A</a:t>
            </a:r>
            <a:r>
              <a:rPr lang="en-IN" b="1" i="1" dirty="0">
                <a:solidFill>
                  <a:srgbClr val="273239"/>
                </a:solidFill>
                <a:latin typeface="Nunito" pitchFamily="2" charset="77"/>
              </a:rPr>
              <a:t>) = P(</a:t>
            </a:r>
            <a:r>
              <a:rPr lang="en-IN" b="1" i="1" dirty="0" err="1">
                <a:solidFill>
                  <a:srgbClr val="273239"/>
                </a:solidFill>
                <a:latin typeface="Nunito" pitchFamily="2" charset="77"/>
              </a:rPr>
              <a:t>E</a:t>
            </a:r>
            <a:r>
              <a:rPr lang="en-IN" b="1" i="1" baseline="-25000" dirty="0" err="1">
                <a:solidFill>
                  <a:srgbClr val="273239"/>
                </a:solidFill>
                <a:latin typeface="Nunito" pitchFamily="2" charset="77"/>
              </a:rPr>
              <a:t>i</a:t>
            </a:r>
            <a:r>
              <a:rPr lang="en-IN" b="1" i="1" dirty="0">
                <a:solidFill>
                  <a:srgbClr val="273239"/>
                </a:solidFill>
                <a:latin typeface="Nunito" pitchFamily="2" charset="77"/>
              </a:rPr>
              <a:t>)P(</a:t>
            </a:r>
            <a:r>
              <a:rPr lang="en-IN" b="1" i="1" dirty="0" err="1">
                <a:solidFill>
                  <a:srgbClr val="273239"/>
                </a:solidFill>
                <a:latin typeface="Nunito" pitchFamily="2" charset="77"/>
              </a:rPr>
              <a:t>A|E</a:t>
            </a:r>
            <a:r>
              <a:rPr lang="en-IN" b="1" i="1" baseline="-25000" dirty="0" err="1">
                <a:solidFill>
                  <a:srgbClr val="273239"/>
                </a:solidFill>
                <a:latin typeface="Nunito" pitchFamily="2" charset="77"/>
              </a:rPr>
              <a:t>i</a:t>
            </a:r>
            <a:r>
              <a:rPr lang="en-IN" b="1" i="1" dirty="0">
                <a:solidFill>
                  <a:srgbClr val="273239"/>
                </a:solidFill>
                <a:latin typeface="Nunito" pitchFamily="2" charset="77"/>
              </a:rPr>
              <a:t>) / ∑ P(E</a:t>
            </a:r>
            <a:r>
              <a:rPr lang="en-IN" b="1" i="1" baseline="-25000" dirty="0">
                <a:solidFill>
                  <a:srgbClr val="273239"/>
                </a:solidFill>
                <a:latin typeface="Nunito" pitchFamily="2" charset="77"/>
              </a:rPr>
              <a:t>k</a:t>
            </a:r>
            <a:r>
              <a:rPr lang="en-IN" b="1" i="1" dirty="0">
                <a:solidFill>
                  <a:srgbClr val="273239"/>
                </a:solidFill>
                <a:latin typeface="Nunito" pitchFamily="2" charset="77"/>
              </a:rPr>
              <a:t>)P(</a:t>
            </a:r>
            <a:r>
              <a:rPr lang="en-IN" b="1" i="1" dirty="0" err="1">
                <a:solidFill>
                  <a:srgbClr val="273239"/>
                </a:solidFill>
                <a:latin typeface="Nunito" pitchFamily="2" charset="77"/>
              </a:rPr>
              <a:t>A|E</a:t>
            </a:r>
            <a:r>
              <a:rPr lang="en-IN" b="1" i="1" baseline="-25000" dirty="0" err="1">
                <a:solidFill>
                  <a:srgbClr val="273239"/>
                </a:solidFill>
                <a:latin typeface="Nunito" pitchFamily="2" charset="77"/>
              </a:rPr>
              <a:t>k</a:t>
            </a:r>
            <a:r>
              <a:rPr lang="en-IN" b="1" i="1" dirty="0">
                <a:solidFill>
                  <a:srgbClr val="273239"/>
                </a:solidFill>
                <a:latin typeface="Nunito" pitchFamily="2" charset="77"/>
              </a:rPr>
              <a:t>)</a:t>
            </a:r>
            <a:endParaRPr lang="en-IN" i="1" dirty="0">
              <a:solidFill>
                <a:srgbClr val="273239"/>
              </a:solidFill>
              <a:latin typeface="Nunito" pitchFamily="2" charset="77"/>
            </a:endParaRPr>
          </a:p>
          <a:p>
            <a:pPr algn="just" rtl="0" fontAlgn="base"/>
            <a:r>
              <a:rPr lang="en-IN" b="1" i="1" dirty="0">
                <a:solidFill>
                  <a:srgbClr val="273239"/>
                </a:solidFill>
                <a:latin typeface="Nunito" pitchFamily="2" charset="77"/>
              </a:rPr>
              <a:t>for k = 1, 2, 3, …., n</a:t>
            </a:r>
            <a:endParaRPr lang="en-IN" i="1" dirty="0">
              <a:solidFill>
                <a:srgbClr val="273239"/>
              </a:solidFill>
              <a:latin typeface="Nunito" pitchFamily="2" charset="77"/>
            </a:endParaRPr>
          </a:p>
        </p:txBody>
      </p:sp>
    </p:spTree>
    <p:extLst>
      <p:ext uri="{BB962C8B-B14F-4D97-AF65-F5344CB8AC3E}">
        <p14:creationId xmlns:p14="http://schemas.microsoft.com/office/powerpoint/2010/main" val="1822711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E6E459-DE4D-9AF1-E68F-BDBD3CABE959}"/>
              </a:ext>
            </a:extLst>
          </p:cNvPr>
          <p:cNvSpPr txBox="1"/>
          <p:nvPr/>
        </p:nvSpPr>
        <p:spPr>
          <a:xfrm>
            <a:off x="2085703" y="445702"/>
            <a:ext cx="8138160" cy="923330"/>
          </a:xfrm>
          <a:prstGeom prst="rect">
            <a:avLst/>
          </a:prstGeom>
          <a:noFill/>
        </p:spPr>
        <p:txBody>
          <a:bodyPr wrap="square">
            <a:spAutoFit/>
          </a:bodyPr>
          <a:lstStyle/>
          <a:p>
            <a:pPr algn="l" fontAlgn="base"/>
            <a:r>
              <a:rPr lang="en-IN" b="1" dirty="0">
                <a:solidFill>
                  <a:srgbClr val="273239"/>
                </a:solidFill>
                <a:latin typeface="Nunito" pitchFamily="2" charset="77"/>
              </a:rPr>
              <a:t>Bayes Theorem Formula</a:t>
            </a:r>
          </a:p>
          <a:p>
            <a:pPr algn="just" rtl="0" fontAlgn="base"/>
            <a:r>
              <a:rPr lang="en-IN" dirty="0">
                <a:solidFill>
                  <a:srgbClr val="273239"/>
                </a:solidFill>
                <a:latin typeface="Nunito" pitchFamily="2" charset="77"/>
              </a:rPr>
              <a:t>For any two events A and B, then the formula for the Bayes theorem is given by: (the image given below gives the Bayes’ theorem formula)</a:t>
            </a:r>
          </a:p>
        </p:txBody>
      </p:sp>
      <p:pic>
        <p:nvPicPr>
          <p:cNvPr id="3074" name="Picture 2" descr="bayes theorem formula">
            <a:extLst>
              <a:ext uri="{FF2B5EF4-FFF2-40B4-BE49-F238E27FC236}">
                <a16:creationId xmlns:a16="http://schemas.microsoft.com/office/drawing/2014/main" id="{37D91D97-C1EF-778C-12D7-A0E20E316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114" b="25322"/>
          <a:stretch/>
        </p:blipFill>
        <p:spPr bwMode="auto">
          <a:xfrm>
            <a:off x="4143103" y="1724298"/>
            <a:ext cx="3905794" cy="11326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7F78D33-E90F-8A12-A800-5311AE70E9B0}"/>
              </a:ext>
            </a:extLst>
          </p:cNvPr>
          <p:cNvSpPr txBox="1"/>
          <p:nvPr/>
        </p:nvSpPr>
        <p:spPr>
          <a:xfrm>
            <a:off x="2177143" y="2856978"/>
            <a:ext cx="8046720" cy="2031325"/>
          </a:xfrm>
          <a:prstGeom prst="rect">
            <a:avLst/>
          </a:prstGeom>
          <a:noFill/>
        </p:spPr>
        <p:txBody>
          <a:bodyPr wrap="square">
            <a:spAutoFit/>
          </a:bodyPr>
          <a:lstStyle/>
          <a:p>
            <a:pPr algn="just" rtl="0" fontAlgn="base"/>
            <a:r>
              <a:rPr lang="en-IN" dirty="0">
                <a:solidFill>
                  <a:srgbClr val="273239"/>
                </a:solidFill>
                <a:latin typeface="Nunito" pitchFamily="2" charset="77"/>
              </a:rPr>
              <a:t>where,</a:t>
            </a:r>
          </a:p>
          <a:p>
            <a:pPr marL="285750" indent="-285750" algn="l" fontAlgn="base">
              <a:buFont typeface="Arial" panose="020B0604020202020204" pitchFamily="34" charset="0"/>
              <a:buChar char="•"/>
            </a:pPr>
            <a:r>
              <a:rPr lang="en-IN" b="1" dirty="0">
                <a:solidFill>
                  <a:srgbClr val="273239"/>
                </a:solidFill>
                <a:latin typeface="Nunito" pitchFamily="2" charset="77"/>
              </a:rPr>
              <a:t>P(A)</a:t>
            </a:r>
            <a:r>
              <a:rPr lang="en-IN" dirty="0">
                <a:solidFill>
                  <a:srgbClr val="273239"/>
                </a:solidFill>
                <a:latin typeface="Nunito" pitchFamily="2" charset="77"/>
              </a:rPr>
              <a:t> and </a:t>
            </a:r>
            <a:r>
              <a:rPr lang="en-IN" b="1" dirty="0">
                <a:solidFill>
                  <a:srgbClr val="273239"/>
                </a:solidFill>
                <a:latin typeface="Nunito" pitchFamily="2" charset="77"/>
              </a:rPr>
              <a:t>P(B)</a:t>
            </a:r>
            <a:r>
              <a:rPr lang="en-IN" dirty="0">
                <a:solidFill>
                  <a:srgbClr val="273239"/>
                </a:solidFill>
                <a:latin typeface="Nunito" pitchFamily="2" charset="77"/>
              </a:rPr>
              <a:t> are the probabilities of events A and B also P(B) is never equal to zero.</a:t>
            </a:r>
          </a:p>
          <a:p>
            <a:pPr marL="285750" indent="-285750" algn="l" fontAlgn="base">
              <a:buFont typeface="Arial" panose="020B0604020202020204" pitchFamily="34" charset="0"/>
              <a:buChar char="•"/>
            </a:pPr>
            <a:r>
              <a:rPr lang="en-IN" b="1" dirty="0">
                <a:solidFill>
                  <a:srgbClr val="273239"/>
                </a:solidFill>
                <a:latin typeface="Nunito" pitchFamily="2" charset="77"/>
              </a:rPr>
              <a:t>P(A|B)</a:t>
            </a:r>
            <a:r>
              <a:rPr lang="en-IN" dirty="0">
                <a:solidFill>
                  <a:srgbClr val="273239"/>
                </a:solidFill>
                <a:latin typeface="Nunito" pitchFamily="2" charset="77"/>
              </a:rPr>
              <a:t> is the probability of event A when event B happens</a:t>
            </a:r>
          </a:p>
          <a:p>
            <a:pPr marL="285750" indent="-285750" algn="l" fontAlgn="base">
              <a:buFont typeface="Arial" panose="020B0604020202020204" pitchFamily="34" charset="0"/>
              <a:buChar char="•"/>
            </a:pPr>
            <a:r>
              <a:rPr lang="en-IN" b="1" dirty="0">
                <a:solidFill>
                  <a:srgbClr val="273239"/>
                </a:solidFill>
                <a:latin typeface="Nunito" pitchFamily="2" charset="77"/>
              </a:rPr>
              <a:t>P(B|A)</a:t>
            </a:r>
            <a:r>
              <a:rPr lang="en-IN" dirty="0">
                <a:solidFill>
                  <a:srgbClr val="273239"/>
                </a:solidFill>
                <a:latin typeface="Nunito" pitchFamily="2" charset="77"/>
              </a:rPr>
              <a:t> is the probability of event B when A happens</a:t>
            </a:r>
          </a:p>
          <a:p>
            <a:br>
              <a:rPr lang="en-IN" dirty="0"/>
            </a:br>
            <a:endParaRPr lang="en-US" dirty="0"/>
          </a:p>
        </p:txBody>
      </p:sp>
      <p:sp>
        <p:nvSpPr>
          <p:cNvPr id="2" name="TextBox 1">
            <a:extLst>
              <a:ext uri="{FF2B5EF4-FFF2-40B4-BE49-F238E27FC236}">
                <a16:creationId xmlns:a16="http://schemas.microsoft.com/office/drawing/2014/main" id="{189FE150-4526-0087-659C-666958493452}"/>
              </a:ext>
            </a:extLst>
          </p:cNvPr>
          <p:cNvSpPr txBox="1"/>
          <p:nvPr/>
        </p:nvSpPr>
        <p:spPr>
          <a:xfrm>
            <a:off x="1968137" y="4635095"/>
            <a:ext cx="9222376" cy="1200329"/>
          </a:xfrm>
          <a:prstGeom prst="rect">
            <a:avLst/>
          </a:prstGeom>
          <a:noFill/>
        </p:spPr>
        <p:txBody>
          <a:bodyPr wrap="square">
            <a:spAutoFit/>
          </a:bodyPr>
          <a:lstStyle/>
          <a:p>
            <a:pPr algn="just"/>
            <a:r>
              <a:rPr lang="en-IN" dirty="0">
                <a:solidFill>
                  <a:srgbClr val="273239"/>
                </a:solidFill>
                <a:latin typeface="Nunito" pitchFamily="2" charset="77"/>
              </a:rPr>
              <a:t>Bayes’ theorem is also known as the formula for the </a:t>
            </a:r>
            <a:r>
              <a:rPr lang="en-IN" b="1" dirty="0">
                <a:solidFill>
                  <a:srgbClr val="273239"/>
                </a:solidFill>
                <a:latin typeface="Nunito" pitchFamily="2" charset="77"/>
              </a:rPr>
              <a:t>probability of “causes”</a:t>
            </a:r>
            <a:r>
              <a:rPr lang="en-IN" dirty="0">
                <a:solidFill>
                  <a:srgbClr val="273239"/>
                </a:solidFill>
                <a:latin typeface="Nunito" pitchFamily="2" charset="77"/>
              </a:rPr>
              <a:t>. </a:t>
            </a:r>
            <a:r>
              <a:rPr lang="en-IN" b="1" dirty="0">
                <a:solidFill>
                  <a:srgbClr val="273239"/>
                </a:solidFill>
                <a:latin typeface="Nunito" pitchFamily="2" charset="77"/>
              </a:rPr>
              <a:t>As we know, the </a:t>
            </a:r>
            <a:r>
              <a:rPr lang="en-IN" b="1" dirty="0" err="1">
                <a:solidFill>
                  <a:srgbClr val="273239"/>
                </a:solidFill>
                <a:latin typeface="Nunito" pitchFamily="2" charset="77"/>
              </a:rPr>
              <a:t>E</a:t>
            </a:r>
            <a:r>
              <a:rPr lang="en-IN" b="1" baseline="-25000" dirty="0" err="1">
                <a:solidFill>
                  <a:srgbClr val="273239"/>
                </a:solidFill>
                <a:latin typeface="Nunito" pitchFamily="2" charset="77"/>
              </a:rPr>
              <a:t>i</a:t>
            </a:r>
            <a:r>
              <a:rPr lang="en-IN" b="1" dirty="0" err="1">
                <a:solidFill>
                  <a:srgbClr val="273239"/>
                </a:solidFill>
                <a:latin typeface="Nunito" pitchFamily="2" charset="77"/>
              </a:rPr>
              <a:t>‘s</a:t>
            </a:r>
            <a:r>
              <a:rPr lang="en-IN" b="1" dirty="0">
                <a:solidFill>
                  <a:srgbClr val="273239"/>
                </a:solidFill>
                <a:latin typeface="Nunito" pitchFamily="2" charset="77"/>
              </a:rPr>
              <a:t> are a partition of the sample space S, and at any given time only one of the events </a:t>
            </a:r>
            <a:r>
              <a:rPr lang="en-IN" b="1" dirty="0" err="1">
                <a:solidFill>
                  <a:srgbClr val="273239"/>
                </a:solidFill>
                <a:latin typeface="Nunito" pitchFamily="2" charset="77"/>
              </a:rPr>
              <a:t>E</a:t>
            </a:r>
            <a:r>
              <a:rPr lang="en-IN" b="1" baseline="-25000" dirty="0" err="1">
                <a:solidFill>
                  <a:srgbClr val="273239"/>
                </a:solidFill>
                <a:latin typeface="Nunito" pitchFamily="2" charset="77"/>
              </a:rPr>
              <a:t>i</a:t>
            </a:r>
            <a:r>
              <a:rPr lang="en-IN" b="1" dirty="0">
                <a:solidFill>
                  <a:srgbClr val="273239"/>
                </a:solidFill>
                <a:latin typeface="Nunito" pitchFamily="2" charset="77"/>
              </a:rPr>
              <a:t> occurs.</a:t>
            </a:r>
            <a:r>
              <a:rPr lang="en-IN" dirty="0">
                <a:solidFill>
                  <a:srgbClr val="273239"/>
                </a:solidFill>
                <a:latin typeface="Nunito" pitchFamily="2" charset="77"/>
              </a:rPr>
              <a:t> Thus we conclude that the Bayes’ theorem formula gives the probability of a particular </a:t>
            </a:r>
            <a:r>
              <a:rPr lang="en-IN" dirty="0" err="1">
                <a:solidFill>
                  <a:srgbClr val="273239"/>
                </a:solidFill>
                <a:latin typeface="Nunito" pitchFamily="2" charset="77"/>
              </a:rPr>
              <a:t>E</a:t>
            </a:r>
            <a:r>
              <a:rPr lang="en-IN" baseline="-25000" dirty="0" err="1">
                <a:solidFill>
                  <a:srgbClr val="273239"/>
                </a:solidFill>
                <a:latin typeface="Nunito" pitchFamily="2" charset="77"/>
              </a:rPr>
              <a:t>i</a:t>
            </a:r>
            <a:r>
              <a:rPr lang="en-IN" dirty="0">
                <a:solidFill>
                  <a:srgbClr val="273239"/>
                </a:solidFill>
                <a:latin typeface="Nunito" pitchFamily="2" charset="77"/>
              </a:rPr>
              <a:t>, given the event A has occurred.</a:t>
            </a:r>
            <a:endParaRPr lang="en-US" dirty="0"/>
          </a:p>
        </p:txBody>
      </p:sp>
    </p:spTree>
    <p:extLst>
      <p:ext uri="{BB962C8B-B14F-4D97-AF65-F5344CB8AC3E}">
        <p14:creationId xmlns:p14="http://schemas.microsoft.com/office/powerpoint/2010/main" val="4152623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3F81AD-4F9C-BA87-00C8-1505295FE243}"/>
              </a:ext>
            </a:extLst>
          </p:cNvPr>
          <p:cNvSpPr txBox="1"/>
          <p:nvPr/>
        </p:nvSpPr>
        <p:spPr>
          <a:xfrm>
            <a:off x="2164080" y="649687"/>
            <a:ext cx="8112034" cy="4524315"/>
          </a:xfrm>
          <a:prstGeom prst="rect">
            <a:avLst/>
          </a:prstGeom>
          <a:noFill/>
        </p:spPr>
        <p:txBody>
          <a:bodyPr wrap="square">
            <a:spAutoFit/>
          </a:bodyPr>
          <a:lstStyle/>
          <a:p>
            <a:pPr algn="l" fontAlgn="base"/>
            <a:r>
              <a:rPr lang="en-IN" b="1" dirty="0">
                <a:solidFill>
                  <a:srgbClr val="273239"/>
                </a:solidFill>
                <a:latin typeface="Nunito" pitchFamily="2" charset="77"/>
              </a:rPr>
              <a:t>Bayes Theorem Derivation</a:t>
            </a:r>
          </a:p>
          <a:p>
            <a:pPr algn="l" fontAlgn="base"/>
            <a:endParaRPr lang="en-IN" b="1" dirty="0">
              <a:solidFill>
                <a:srgbClr val="273239"/>
              </a:solidFill>
              <a:latin typeface="Nunito" pitchFamily="2" charset="77"/>
            </a:endParaRPr>
          </a:p>
          <a:p>
            <a:pPr algn="just" rtl="0" fontAlgn="base"/>
            <a:r>
              <a:rPr lang="en-IN" dirty="0">
                <a:solidFill>
                  <a:srgbClr val="273239"/>
                </a:solidFill>
                <a:latin typeface="Nunito" pitchFamily="2" charset="77"/>
              </a:rPr>
              <a:t>The proof of Bayes’ Theorem is given as, according to the conditional probability formula,</a:t>
            </a:r>
          </a:p>
          <a:p>
            <a:pPr algn="just" rtl="0" fontAlgn="base"/>
            <a:endParaRPr lang="en-IN" dirty="0">
              <a:solidFill>
                <a:srgbClr val="273239"/>
              </a:solidFill>
              <a:latin typeface="Nunito" pitchFamily="2" charset="77"/>
            </a:endParaRPr>
          </a:p>
          <a:p>
            <a:pPr algn="just" rtl="0" fontAlgn="base"/>
            <a:r>
              <a:rPr lang="en-IN" b="1" dirty="0">
                <a:solidFill>
                  <a:srgbClr val="273239"/>
                </a:solidFill>
                <a:latin typeface="Nunito" pitchFamily="2" charset="77"/>
              </a:rPr>
              <a:t>P(</a:t>
            </a:r>
            <a:r>
              <a:rPr lang="en-IN" b="1" dirty="0" err="1">
                <a:solidFill>
                  <a:srgbClr val="273239"/>
                </a:solidFill>
                <a:latin typeface="Nunito" pitchFamily="2" charset="77"/>
              </a:rPr>
              <a:t>E</a:t>
            </a:r>
            <a:r>
              <a:rPr lang="en-IN" b="1" baseline="-25000" dirty="0" err="1">
                <a:solidFill>
                  <a:srgbClr val="273239"/>
                </a:solidFill>
                <a:latin typeface="Nunito" pitchFamily="2" charset="77"/>
              </a:rPr>
              <a:t>i</a:t>
            </a:r>
            <a:r>
              <a:rPr lang="en-IN" b="1" dirty="0" err="1">
                <a:solidFill>
                  <a:srgbClr val="273239"/>
                </a:solidFill>
                <a:latin typeface="Nunito" pitchFamily="2" charset="77"/>
              </a:rPr>
              <a:t>|A</a:t>
            </a:r>
            <a:r>
              <a:rPr lang="en-IN" b="1" dirty="0">
                <a:solidFill>
                  <a:srgbClr val="273239"/>
                </a:solidFill>
                <a:latin typeface="Nunito" pitchFamily="2" charset="77"/>
              </a:rPr>
              <a:t>) = P(</a:t>
            </a:r>
            <a:r>
              <a:rPr lang="en-IN" b="1" dirty="0" err="1">
                <a:solidFill>
                  <a:srgbClr val="273239"/>
                </a:solidFill>
                <a:latin typeface="Nunito" pitchFamily="2" charset="77"/>
              </a:rPr>
              <a:t>E</a:t>
            </a:r>
            <a:r>
              <a:rPr lang="en-IN" b="1" baseline="-25000" dirty="0" err="1">
                <a:solidFill>
                  <a:srgbClr val="273239"/>
                </a:solidFill>
                <a:latin typeface="Nunito" pitchFamily="2" charset="77"/>
              </a:rPr>
              <a:t>i</a:t>
            </a:r>
            <a:r>
              <a:rPr lang="en-IN" b="1" dirty="0" err="1">
                <a:solidFill>
                  <a:srgbClr val="273239"/>
                </a:solidFill>
                <a:latin typeface="Nunito" pitchFamily="2" charset="77"/>
              </a:rPr>
              <a:t>∩A</a:t>
            </a:r>
            <a:r>
              <a:rPr lang="en-IN" b="1" dirty="0">
                <a:solidFill>
                  <a:srgbClr val="273239"/>
                </a:solidFill>
                <a:latin typeface="Nunito" pitchFamily="2" charset="77"/>
              </a:rPr>
              <a:t>) / P(A)…..(</a:t>
            </a:r>
            <a:r>
              <a:rPr lang="en-IN" b="1" dirty="0" err="1">
                <a:solidFill>
                  <a:srgbClr val="273239"/>
                </a:solidFill>
                <a:latin typeface="Nunito" pitchFamily="2" charset="77"/>
              </a:rPr>
              <a:t>i</a:t>
            </a:r>
            <a:r>
              <a:rPr lang="en-IN" b="1" dirty="0">
                <a:solidFill>
                  <a:srgbClr val="273239"/>
                </a:solidFill>
                <a:latin typeface="Nunito" pitchFamily="2" charset="77"/>
              </a:rPr>
              <a:t>)</a:t>
            </a:r>
            <a:endParaRPr lang="en-IN" dirty="0">
              <a:solidFill>
                <a:srgbClr val="273239"/>
              </a:solidFill>
              <a:latin typeface="Nunito" pitchFamily="2" charset="77"/>
            </a:endParaRPr>
          </a:p>
          <a:p>
            <a:pPr algn="just" rtl="0" fontAlgn="base"/>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Then, by using the multiplication rule of probability, we get</a:t>
            </a:r>
          </a:p>
          <a:p>
            <a:pPr algn="l" fontAlgn="base"/>
            <a:endParaRPr lang="en-IN" b="1" dirty="0">
              <a:solidFill>
                <a:srgbClr val="273239"/>
              </a:solidFill>
              <a:latin typeface="Nunito" pitchFamily="2" charset="77"/>
            </a:endParaRPr>
          </a:p>
          <a:p>
            <a:pPr algn="l" fontAlgn="base"/>
            <a:r>
              <a:rPr lang="en-IN" b="1" dirty="0">
                <a:solidFill>
                  <a:srgbClr val="273239"/>
                </a:solidFill>
                <a:latin typeface="Nunito" pitchFamily="2" charset="77"/>
              </a:rPr>
              <a:t>P(</a:t>
            </a:r>
            <a:r>
              <a:rPr lang="en-IN" b="1" dirty="0" err="1">
                <a:solidFill>
                  <a:srgbClr val="273239"/>
                </a:solidFill>
                <a:latin typeface="Nunito" pitchFamily="2" charset="77"/>
              </a:rPr>
              <a:t>E</a:t>
            </a:r>
            <a:r>
              <a:rPr lang="en-IN" b="1" baseline="-25000" dirty="0" err="1">
                <a:solidFill>
                  <a:srgbClr val="273239"/>
                </a:solidFill>
                <a:latin typeface="Nunito" pitchFamily="2" charset="77"/>
              </a:rPr>
              <a:t>i</a:t>
            </a:r>
            <a:r>
              <a:rPr lang="en-IN" b="1" dirty="0" err="1">
                <a:solidFill>
                  <a:srgbClr val="273239"/>
                </a:solidFill>
                <a:latin typeface="Nunito" pitchFamily="2" charset="77"/>
              </a:rPr>
              <a:t>∩A</a:t>
            </a:r>
            <a:r>
              <a:rPr lang="en-IN" b="1" dirty="0">
                <a:solidFill>
                  <a:srgbClr val="273239"/>
                </a:solidFill>
                <a:latin typeface="Nunito" pitchFamily="2" charset="77"/>
              </a:rPr>
              <a:t>) = P(</a:t>
            </a:r>
            <a:r>
              <a:rPr lang="en-IN" b="1" dirty="0" err="1">
                <a:solidFill>
                  <a:srgbClr val="273239"/>
                </a:solidFill>
                <a:latin typeface="Nunito" pitchFamily="2" charset="77"/>
              </a:rPr>
              <a:t>E</a:t>
            </a:r>
            <a:r>
              <a:rPr lang="en-IN" b="1" baseline="-25000" dirty="0" err="1">
                <a:solidFill>
                  <a:srgbClr val="273239"/>
                </a:solidFill>
                <a:latin typeface="Nunito" pitchFamily="2" charset="77"/>
              </a:rPr>
              <a:t>i</a:t>
            </a:r>
            <a:r>
              <a:rPr lang="en-IN" b="1" dirty="0">
                <a:solidFill>
                  <a:srgbClr val="273239"/>
                </a:solidFill>
                <a:latin typeface="Nunito" pitchFamily="2" charset="77"/>
              </a:rPr>
              <a:t>)P(</a:t>
            </a:r>
            <a:r>
              <a:rPr lang="en-IN" b="1" dirty="0" err="1">
                <a:solidFill>
                  <a:srgbClr val="273239"/>
                </a:solidFill>
                <a:latin typeface="Nunito" pitchFamily="2" charset="77"/>
              </a:rPr>
              <a:t>A|E</a:t>
            </a:r>
            <a:r>
              <a:rPr lang="en-IN" b="1" baseline="-25000" dirty="0" err="1">
                <a:solidFill>
                  <a:srgbClr val="273239"/>
                </a:solidFill>
                <a:latin typeface="Nunito" pitchFamily="2" charset="77"/>
              </a:rPr>
              <a:t>i</a:t>
            </a:r>
            <a:r>
              <a:rPr lang="en-IN" b="1" dirty="0">
                <a:solidFill>
                  <a:srgbClr val="273239"/>
                </a:solidFill>
                <a:latin typeface="Nunito" pitchFamily="2" charset="77"/>
              </a:rPr>
              <a:t>)……(ii)</a:t>
            </a:r>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Now, by the total probability theorem,</a:t>
            </a:r>
          </a:p>
          <a:p>
            <a:pPr algn="just" rtl="0" fontAlgn="base"/>
            <a:endParaRPr lang="en-IN" b="1" dirty="0">
              <a:solidFill>
                <a:srgbClr val="273239"/>
              </a:solidFill>
              <a:latin typeface="Nunito" pitchFamily="2" charset="77"/>
            </a:endParaRPr>
          </a:p>
          <a:p>
            <a:pPr algn="just" rtl="0" fontAlgn="base"/>
            <a:r>
              <a:rPr lang="en-IN" b="1" dirty="0">
                <a:solidFill>
                  <a:srgbClr val="273239"/>
                </a:solidFill>
                <a:latin typeface="Nunito" pitchFamily="2" charset="77"/>
              </a:rPr>
              <a:t>P(A) =</a:t>
            </a:r>
            <a:r>
              <a:rPr lang="en-IN" dirty="0">
                <a:solidFill>
                  <a:srgbClr val="273239"/>
                </a:solidFill>
                <a:latin typeface="Nunito" pitchFamily="2" charset="77"/>
              </a:rPr>
              <a:t> </a:t>
            </a:r>
            <a:r>
              <a:rPr lang="en-IN" b="1" dirty="0">
                <a:solidFill>
                  <a:srgbClr val="273239"/>
                </a:solidFill>
                <a:latin typeface="Nunito" pitchFamily="2" charset="77"/>
              </a:rPr>
              <a:t>∑ P(E</a:t>
            </a:r>
            <a:r>
              <a:rPr lang="en-IN" b="1" baseline="-25000" dirty="0">
                <a:solidFill>
                  <a:srgbClr val="273239"/>
                </a:solidFill>
                <a:latin typeface="Nunito" pitchFamily="2" charset="77"/>
              </a:rPr>
              <a:t>k</a:t>
            </a:r>
            <a:r>
              <a:rPr lang="en-IN" b="1" dirty="0">
                <a:solidFill>
                  <a:srgbClr val="273239"/>
                </a:solidFill>
                <a:latin typeface="Nunito" pitchFamily="2" charset="77"/>
              </a:rPr>
              <a:t>)P(</a:t>
            </a:r>
            <a:r>
              <a:rPr lang="en-IN" b="1" dirty="0" err="1">
                <a:solidFill>
                  <a:srgbClr val="273239"/>
                </a:solidFill>
                <a:latin typeface="Nunito" pitchFamily="2" charset="77"/>
              </a:rPr>
              <a:t>A|E</a:t>
            </a:r>
            <a:r>
              <a:rPr lang="en-IN" b="1" baseline="-25000" dirty="0" err="1">
                <a:solidFill>
                  <a:srgbClr val="273239"/>
                </a:solidFill>
                <a:latin typeface="Nunito" pitchFamily="2" charset="77"/>
              </a:rPr>
              <a:t>k</a:t>
            </a:r>
            <a:r>
              <a:rPr lang="en-IN" b="1" dirty="0">
                <a:solidFill>
                  <a:srgbClr val="273239"/>
                </a:solidFill>
                <a:latin typeface="Nunito" pitchFamily="2" charset="77"/>
              </a:rPr>
              <a:t>)…..(iii)</a:t>
            </a:r>
            <a:endParaRPr lang="en-IN" dirty="0">
              <a:solidFill>
                <a:srgbClr val="273239"/>
              </a:solidFill>
              <a:latin typeface="Nunito" pitchFamily="2" charset="77"/>
            </a:endParaRPr>
          </a:p>
          <a:p>
            <a:pPr algn="just" rtl="0" fontAlgn="base"/>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Substituting the value of P(</a:t>
            </a:r>
            <a:r>
              <a:rPr lang="en-IN" dirty="0" err="1">
                <a:solidFill>
                  <a:srgbClr val="273239"/>
                </a:solidFill>
                <a:latin typeface="Nunito" pitchFamily="2" charset="77"/>
              </a:rPr>
              <a:t>E</a:t>
            </a:r>
            <a:r>
              <a:rPr lang="en-IN" baseline="-25000" dirty="0" err="1">
                <a:solidFill>
                  <a:srgbClr val="273239"/>
                </a:solidFill>
                <a:latin typeface="Nunito" pitchFamily="2" charset="77"/>
              </a:rPr>
              <a:t>i</a:t>
            </a:r>
            <a:r>
              <a:rPr lang="en-IN" dirty="0" err="1">
                <a:solidFill>
                  <a:srgbClr val="273239"/>
                </a:solidFill>
                <a:latin typeface="Nunito" pitchFamily="2" charset="77"/>
              </a:rPr>
              <a:t>∩A</a:t>
            </a:r>
            <a:r>
              <a:rPr lang="en-IN" dirty="0">
                <a:solidFill>
                  <a:srgbClr val="273239"/>
                </a:solidFill>
                <a:latin typeface="Nunito" pitchFamily="2" charset="77"/>
              </a:rPr>
              <a:t>) and P(A) from </a:t>
            </a:r>
            <a:r>
              <a:rPr lang="en-IN" dirty="0" err="1">
                <a:solidFill>
                  <a:srgbClr val="273239"/>
                </a:solidFill>
                <a:latin typeface="Nunito" pitchFamily="2" charset="77"/>
              </a:rPr>
              <a:t>eq</a:t>
            </a:r>
            <a:r>
              <a:rPr lang="en-IN" dirty="0">
                <a:solidFill>
                  <a:srgbClr val="273239"/>
                </a:solidFill>
                <a:latin typeface="Nunito" pitchFamily="2" charset="77"/>
              </a:rPr>
              <a:t> (ii) and </a:t>
            </a:r>
            <a:r>
              <a:rPr lang="en-IN" dirty="0" err="1">
                <a:solidFill>
                  <a:srgbClr val="273239"/>
                </a:solidFill>
                <a:latin typeface="Nunito" pitchFamily="2" charset="77"/>
              </a:rPr>
              <a:t>eq</a:t>
            </a:r>
            <a:r>
              <a:rPr lang="en-IN" dirty="0">
                <a:solidFill>
                  <a:srgbClr val="273239"/>
                </a:solidFill>
                <a:latin typeface="Nunito" pitchFamily="2" charset="77"/>
              </a:rPr>
              <a:t>(iii) in </a:t>
            </a:r>
            <a:r>
              <a:rPr lang="en-IN" dirty="0" err="1">
                <a:solidFill>
                  <a:srgbClr val="273239"/>
                </a:solidFill>
                <a:latin typeface="Nunito" pitchFamily="2" charset="77"/>
              </a:rPr>
              <a:t>eq</a:t>
            </a:r>
            <a:r>
              <a:rPr lang="en-IN" dirty="0">
                <a:solidFill>
                  <a:srgbClr val="273239"/>
                </a:solidFill>
                <a:latin typeface="Nunito" pitchFamily="2" charset="77"/>
              </a:rPr>
              <a:t>(</a:t>
            </a:r>
            <a:r>
              <a:rPr lang="en-IN" dirty="0" err="1">
                <a:solidFill>
                  <a:srgbClr val="273239"/>
                </a:solidFill>
                <a:latin typeface="Nunito" pitchFamily="2" charset="77"/>
              </a:rPr>
              <a:t>i</a:t>
            </a:r>
            <a:r>
              <a:rPr lang="en-IN" dirty="0">
                <a:solidFill>
                  <a:srgbClr val="273239"/>
                </a:solidFill>
                <a:latin typeface="Nunito" pitchFamily="2" charset="77"/>
              </a:rPr>
              <a:t>) we get,</a:t>
            </a:r>
          </a:p>
        </p:txBody>
      </p:sp>
      <p:sp>
        <p:nvSpPr>
          <p:cNvPr id="5" name="TextBox 4">
            <a:extLst>
              <a:ext uri="{FF2B5EF4-FFF2-40B4-BE49-F238E27FC236}">
                <a16:creationId xmlns:a16="http://schemas.microsoft.com/office/drawing/2014/main" id="{2001DB69-DC12-8513-F76A-BB47AE149A39}"/>
              </a:ext>
            </a:extLst>
          </p:cNvPr>
          <p:cNvSpPr txBox="1"/>
          <p:nvPr/>
        </p:nvSpPr>
        <p:spPr>
          <a:xfrm>
            <a:off x="2164080" y="5491146"/>
            <a:ext cx="4572000" cy="369332"/>
          </a:xfrm>
          <a:prstGeom prst="rect">
            <a:avLst/>
          </a:prstGeom>
          <a:noFill/>
        </p:spPr>
        <p:txBody>
          <a:bodyPr wrap="square">
            <a:spAutoFit/>
          </a:bodyPr>
          <a:lstStyle/>
          <a:p>
            <a:r>
              <a:rPr lang="en-IN" b="1" i="1" dirty="0">
                <a:solidFill>
                  <a:srgbClr val="273239"/>
                </a:solidFill>
                <a:latin typeface="Nunito" pitchFamily="2" charset="77"/>
              </a:rPr>
              <a:t>P(</a:t>
            </a:r>
            <a:r>
              <a:rPr lang="en-IN" b="1" i="1" dirty="0" err="1">
                <a:solidFill>
                  <a:srgbClr val="273239"/>
                </a:solidFill>
                <a:latin typeface="Nunito" pitchFamily="2" charset="77"/>
              </a:rPr>
              <a:t>E</a:t>
            </a:r>
            <a:r>
              <a:rPr lang="en-IN" b="1" i="1" baseline="-25000" dirty="0" err="1">
                <a:solidFill>
                  <a:srgbClr val="273239"/>
                </a:solidFill>
                <a:latin typeface="Nunito" pitchFamily="2" charset="77"/>
              </a:rPr>
              <a:t>i</a:t>
            </a:r>
            <a:r>
              <a:rPr lang="en-IN" b="1" i="1" dirty="0" err="1">
                <a:solidFill>
                  <a:srgbClr val="273239"/>
                </a:solidFill>
                <a:latin typeface="Nunito" pitchFamily="2" charset="77"/>
              </a:rPr>
              <a:t>|A</a:t>
            </a:r>
            <a:r>
              <a:rPr lang="en-IN" b="1" i="1" dirty="0">
                <a:solidFill>
                  <a:srgbClr val="273239"/>
                </a:solidFill>
                <a:latin typeface="Nunito" pitchFamily="2" charset="77"/>
              </a:rPr>
              <a:t>) = P(</a:t>
            </a:r>
            <a:r>
              <a:rPr lang="en-IN" b="1" i="1" dirty="0" err="1">
                <a:solidFill>
                  <a:srgbClr val="273239"/>
                </a:solidFill>
                <a:latin typeface="Nunito" pitchFamily="2" charset="77"/>
              </a:rPr>
              <a:t>E</a:t>
            </a:r>
            <a:r>
              <a:rPr lang="en-IN" b="1" i="1" baseline="-25000" dirty="0" err="1">
                <a:solidFill>
                  <a:srgbClr val="273239"/>
                </a:solidFill>
                <a:latin typeface="Nunito" pitchFamily="2" charset="77"/>
              </a:rPr>
              <a:t>i</a:t>
            </a:r>
            <a:r>
              <a:rPr lang="en-IN" b="1" i="1" dirty="0">
                <a:solidFill>
                  <a:srgbClr val="273239"/>
                </a:solidFill>
                <a:latin typeface="Nunito" pitchFamily="2" charset="77"/>
              </a:rPr>
              <a:t>)P(</a:t>
            </a:r>
            <a:r>
              <a:rPr lang="en-IN" b="1" i="1" dirty="0" err="1">
                <a:solidFill>
                  <a:srgbClr val="273239"/>
                </a:solidFill>
                <a:latin typeface="Nunito" pitchFamily="2" charset="77"/>
              </a:rPr>
              <a:t>A|E</a:t>
            </a:r>
            <a:r>
              <a:rPr lang="en-IN" b="1" i="1" baseline="-25000" dirty="0" err="1">
                <a:solidFill>
                  <a:srgbClr val="273239"/>
                </a:solidFill>
                <a:latin typeface="Nunito" pitchFamily="2" charset="77"/>
              </a:rPr>
              <a:t>i</a:t>
            </a:r>
            <a:r>
              <a:rPr lang="en-IN" b="1" i="1" dirty="0">
                <a:solidFill>
                  <a:srgbClr val="273239"/>
                </a:solidFill>
                <a:latin typeface="Nunito" pitchFamily="2" charset="77"/>
              </a:rPr>
              <a:t>) / ∑ P(E</a:t>
            </a:r>
            <a:r>
              <a:rPr lang="en-IN" b="1" i="1" baseline="-25000" dirty="0">
                <a:solidFill>
                  <a:srgbClr val="273239"/>
                </a:solidFill>
                <a:latin typeface="Nunito" pitchFamily="2" charset="77"/>
              </a:rPr>
              <a:t>k</a:t>
            </a:r>
            <a:r>
              <a:rPr lang="en-IN" b="1" i="1" dirty="0">
                <a:solidFill>
                  <a:srgbClr val="273239"/>
                </a:solidFill>
                <a:latin typeface="Nunito" pitchFamily="2" charset="77"/>
              </a:rPr>
              <a:t>)P(</a:t>
            </a:r>
            <a:r>
              <a:rPr lang="en-IN" b="1" i="1" dirty="0" err="1">
                <a:solidFill>
                  <a:srgbClr val="273239"/>
                </a:solidFill>
                <a:latin typeface="Nunito" pitchFamily="2" charset="77"/>
              </a:rPr>
              <a:t>A|E</a:t>
            </a:r>
            <a:r>
              <a:rPr lang="en-IN" b="1" i="1" baseline="-25000" dirty="0" err="1">
                <a:solidFill>
                  <a:srgbClr val="273239"/>
                </a:solidFill>
                <a:latin typeface="Nunito" pitchFamily="2" charset="77"/>
              </a:rPr>
              <a:t>k</a:t>
            </a:r>
            <a:r>
              <a:rPr lang="en-IN" b="1" i="1" dirty="0">
                <a:solidFill>
                  <a:srgbClr val="273239"/>
                </a:solidFill>
                <a:latin typeface="Nunito" pitchFamily="2" charset="77"/>
              </a:rPr>
              <a:t>)</a:t>
            </a:r>
            <a:endParaRPr lang="en-US" dirty="0"/>
          </a:p>
        </p:txBody>
      </p:sp>
    </p:spTree>
    <p:extLst>
      <p:ext uri="{BB962C8B-B14F-4D97-AF65-F5344CB8AC3E}">
        <p14:creationId xmlns:p14="http://schemas.microsoft.com/office/powerpoint/2010/main" val="3889164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5BB147-8C85-EA0F-0FFF-94E039848494}"/>
              </a:ext>
            </a:extLst>
          </p:cNvPr>
          <p:cNvSpPr txBox="1"/>
          <p:nvPr/>
        </p:nvSpPr>
        <p:spPr>
          <a:xfrm>
            <a:off x="3810000" y="370505"/>
            <a:ext cx="4572000" cy="369332"/>
          </a:xfrm>
          <a:prstGeom prst="rect">
            <a:avLst/>
          </a:prstGeom>
          <a:noFill/>
        </p:spPr>
        <p:txBody>
          <a:bodyPr wrap="square">
            <a:spAutoFit/>
          </a:bodyPr>
          <a:lstStyle/>
          <a:p>
            <a:pPr algn="ctr"/>
            <a:r>
              <a:rPr lang="en-IN" dirty="0">
                <a:solidFill>
                  <a:srgbClr val="000000"/>
                </a:solidFill>
                <a:latin typeface="Arial" panose="020B0604020202020204" pitchFamily="34" charset="0"/>
              </a:rPr>
              <a:t>Naïve Bayes Classification</a:t>
            </a:r>
            <a:endParaRPr lang="en-US" dirty="0"/>
          </a:p>
        </p:txBody>
      </p:sp>
      <p:sp>
        <p:nvSpPr>
          <p:cNvPr id="5" name="TextBox 4">
            <a:extLst>
              <a:ext uri="{FF2B5EF4-FFF2-40B4-BE49-F238E27FC236}">
                <a16:creationId xmlns:a16="http://schemas.microsoft.com/office/drawing/2014/main" id="{4521C91A-1D4D-68CE-B9E7-3C93691EB2B7}"/>
              </a:ext>
            </a:extLst>
          </p:cNvPr>
          <p:cNvSpPr txBox="1"/>
          <p:nvPr/>
        </p:nvSpPr>
        <p:spPr>
          <a:xfrm>
            <a:off x="2059578" y="1049774"/>
            <a:ext cx="4572000" cy="369332"/>
          </a:xfrm>
          <a:prstGeom prst="rect">
            <a:avLst/>
          </a:prstGeom>
          <a:noFill/>
        </p:spPr>
        <p:txBody>
          <a:bodyPr wrap="square">
            <a:spAutoFit/>
          </a:bodyPr>
          <a:lstStyle/>
          <a:p>
            <a:pPr algn="l" fontAlgn="base"/>
            <a:r>
              <a:rPr lang="en-IN" b="1" dirty="0">
                <a:solidFill>
                  <a:srgbClr val="273239"/>
                </a:solidFill>
                <a:latin typeface="Source Sans 3"/>
              </a:rPr>
              <a:t>Naive Bayes Classifiers</a:t>
            </a:r>
          </a:p>
        </p:txBody>
      </p:sp>
      <p:sp>
        <p:nvSpPr>
          <p:cNvPr id="7" name="TextBox 6">
            <a:extLst>
              <a:ext uri="{FF2B5EF4-FFF2-40B4-BE49-F238E27FC236}">
                <a16:creationId xmlns:a16="http://schemas.microsoft.com/office/drawing/2014/main" id="{D6721F88-7E7D-26F6-8545-1B61DC4D8D2E}"/>
              </a:ext>
            </a:extLst>
          </p:cNvPr>
          <p:cNvSpPr txBox="1"/>
          <p:nvPr/>
        </p:nvSpPr>
        <p:spPr>
          <a:xfrm>
            <a:off x="1670958" y="1521188"/>
            <a:ext cx="9921240" cy="1200329"/>
          </a:xfrm>
          <a:prstGeom prst="rect">
            <a:avLst/>
          </a:prstGeom>
          <a:noFill/>
        </p:spPr>
        <p:txBody>
          <a:bodyPr wrap="square">
            <a:spAutoFit/>
          </a:bodyPr>
          <a:lstStyle/>
          <a:p>
            <a:pPr algn="just"/>
            <a:r>
              <a:rPr lang="en-IN" dirty="0">
                <a:solidFill>
                  <a:srgbClr val="273239"/>
                </a:solidFill>
                <a:latin typeface="Nunito" pitchFamily="2" charset="77"/>
              </a:rPr>
              <a:t>A Naive Bayes classifiers, a family of algorithms based on Bayes’ Theorem. Despite the “naive” assumption of feature independence, these classifiers are widely utilized for their simplicity and efficiency in machine learning. The article delves into theory, implementation, and applications, shedding light on their practical utility despite oversimplified assumptions.</a:t>
            </a:r>
            <a:endParaRPr lang="en-US" dirty="0"/>
          </a:p>
        </p:txBody>
      </p:sp>
      <p:sp>
        <p:nvSpPr>
          <p:cNvPr id="9" name="TextBox 8">
            <a:extLst>
              <a:ext uri="{FF2B5EF4-FFF2-40B4-BE49-F238E27FC236}">
                <a16:creationId xmlns:a16="http://schemas.microsoft.com/office/drawing/2014/main" id="{3A8BC560-2A10-FE8F-30A4-8FA63162A3F7}"/>
              </a:ext>
            </a:extLst>
          </p:cNvPr>
          <p:cNvSpPr txBox="1"/>
          <p:nvPr/>
        </p:nvSpPr>
        <p:spPr>
          <a:xfrm>
            <a:off x="1952898" y="2823599"/>
            <a:ext cx="4572000" cy="369332"/>
          </a:xfrm>
          <a:prstGeom prst="rect">
            <a:avLst/>
          </a:prstGeom>
          <a:noFill/>
        </p:spPr>
        <p:txBody>
          <a:bodyPr wrap="square">
            <a:spAutoFit/>
          </a:bodyPr>
          <a:lstStyle/>
          <a:p>
            <a:pPr algn="l" fontAlgn="base"/>
            <a:r>
              <a:rPr lang="en-IN" b="1" dirty="0">
                <a:solidFill>
                  <a:srgbClr val="273239"/>
                </a:solidFill>
                <a:latin typeface="Nunito" pitchFamily="2" charset="77"/>
              </a:rPr>
              <a:t>What is Naive Bayes Classifiers?</a:t>
            </a:r>
          </a:p>
        </p:txBody>
      </p:sp>
      <p:sp>
        <p:nvSpPr>
          <p:cNvPr id="11" name="TextBox 10">
            <a:extLst>
              <a:ext uri="{FF2B5EF4-FFF2-40B4-BE49-F238E27FC236}">
                <a16:creationId xmlns:a16="http://schemas.microsoft.com/office/drawing/2014/main" id="{3AE86CFC-0384-2A15-88A7-ABEA951C3F2B}"/>
              </a:ext>
            </a:extLst>
          </p:cNvPr>
          <p:cNvSpPr txBox="1"/>
          <p:nvPr/>
        </p:nvSpPr>
        <p:spPr>
          <a:xfrm>
            <a:off x="1670958" y="3429000"/>
            <a:ext cx="10033362" cy="2031325"/>
          </a:xfrm>
          <a:prstGeom prst="rect">
            <a:avLst/>
          </a:prstGeom>
          <a:noFill/>
        </p:spPr>
        <p:txBody>
          <a:bodyPr wrap="square">
            <a:spAutoFit/>
          </a:bodyPr>
          <a:lstStyle/>
          <a:p>
            <a:pPr algn="just" rtl="0" fontAlgn="base"/>
            <a:r>
              <a:rPr lang="en-IN" dirty="0">
                <a:solidFill>
                  <a:srgbClr val="273239"/>
                </a:solidFill>
                <a:latin typeface="Nunito" pitchFamily="2" charset="77"/>
              </a:rPr>
              <a:t>Naive Bayes classifiers are a collection of classification algorithms based on Bayes’ Theorem. It is not a single algorithm but a family of algorithms where all of them share a common principle, i.e. every pair of features being classified is independent of each other. To start with, let us consider a dataset.</a:t>
            </a:r>
          </a:p>
          <a:p>
            <a:pPr algn="just" rtl="0" fontAlgn="base"/>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One of the most simple and effective classification algorithms, the Naïve Bayes classifier aids in the rapid development of machine learning models with rapid prediction capabilities.</a:t>
            </a:r>
          </a:p>
        </p:txBody>
      </p:sp>
    </p:spTree>
    <p:extLst>
      <p:ext uri="{BB962C8B-B14F-4D97-AF65-F5344CB8AC3E}">
        <p14:creationId xmlns:p14="http://schemas.microsoft.com/office/powerpoint/2010/main" val="4056164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4BFEFA-6C8F-70B9-C55D-145B0FAC8762}"/>
              </a:ext>
            </a:extLst>
          </p:cNvPr>
          <p:cNvSpPr txBox="1"/>
          <p:nvPr/>
        </p:nvSpPr>
        <p:spPr>
          <a:xfrm>
            <a:off x="731520" y="615854"/>
            <a:ext cx="10927080" cy="1200329"/>
          </a:xfrm>
          <a:prstGeom prst="rect">
            <a:avLst/>
          </a:prstGeom>
          <a:noFill/>
        </p:spPr>
        <p:txBody>
          <a:bodyPr wrap="square">
            <a:spAutoFit/>
          </a:bodyPr>
          <a:lstStyle/>
          <a:p>
            <a:pPr algn="just"/>
            <a:r>
              <a:rPr lang="en-IN" dirty="0">
                <a:solidFill>
                  <a:srgbClr val="273239"/>
                </a:solidFill>
                <a:latin typeface="Nunito" pitchFamily="2" charset="77"/>
              </a:rPr>
              <a:t>Naïve Bayes algorithm is used for classification problems. It is highly used in text classification. In text classification tasks, data contains high dimension (as each word represent one feature in the data). It is used in spam filtering, sentiment detection, rating classification etc. The advantage of using naïve Bayes is its speed. It is fast and making prediction is easy with high dimension of data.</a:t>
            </a:r>
            <a:endParaRPr lang="en-US" dirty="0"/>
          </a:p>
        </p:txBody>
      </p:sp>
      <p:sp>
        <p:nvSpPr>
          <p:cNvPr id="5" name="TextBox 4">
            <a:extLst>
              <a:ext uri="{FF2B5EF4-FFF2-40B4-BE49-F238E27FC236}">
                <a16:creationId xmlns:a16="http://schemas.microsoft.com/office/drawing/2014/main" id="{2BD15735-FB79-66E0-03AE-E79102001F6B}"/>
              </a:ext>
            </a:extLst>
          </p:cNvPr>
          <p:cNvSpPr txBox="1"/>
          <p:nvPr/>
        </p:nvSpPr>
        <p:spPr>
          <a:xfrm>
            <a:off x="731520" y="2081853"/>
            <a:ext cx="11094720" cy="1477328"/>
          </a:xfrm>
          <a:prstGeom prst="rect">
            <a:avLst/>
          </a:prstGeom>
          <a:noFill/>
        </p:spPr>
        <p:txBody>
          <a:bodyPr wrap="square">
            <a:spAutoFit/>
          </a:bodyPr>
          <a:lstStyle/>
          <a:p>
            <a:pPr algn="just"/>
            <a:r>
              <a:rPr lang="en-IN" dirty="0">
                <a:solidFill>
                  <a:srgbClr val="273239"/>
                </a:solidFill>
                <a:latin typeface="Nunito" pitchFamily="2" charset="77"/>
              </a:rPr>
              <a:t>This model predicts the probability of an instance belongs to a class with a given set of feature value. It is a probabilistic classifier. It is because it assumes that one feature in the model is independent of existence of another feature. In other words, each feature contributes to the predictions with no relation between each other. In real world, this condition satisfies rarely. It uses Bayes theorem in the algorithm for training and prediction</a:t>
            </a:r>
            <a:endParaRPr lang="en-US" dirty="0"/>
          </a:p>
        </p:txBody>
      </p:sp>
      <p:sp>
        <p:nvSpPr>
          <p:cNvPr id="7" name="TextBox 6">
            <a:extLst>
              <a:ext uri="{FF2B5EF4-FFF2-40B4-BE49-F238E27FC236}">
                <a16:creationId xmlns:a16="http://schemas.microsoft.com/office/drawing/2014/main" id="{5B763F2E-8F03-14F7-7562-F0868E034EB2}"/>
              </a:ext>
            </a:extLst>
          </p:cNvPr>
          <p:cNvSpPr txBox="1"/>
          <p:nvPr/>
        </p:nvSpPr>
        <p:spPr>
          <a:xfrm>
            <a:off x="731520" y="3640185"/>
            <a:ext cx="4572000" cy="369332"/>
          </a:xfrm>
          <a:prstGeom prst="rect">
            <a:avLst/>
          </a:prstGeom>
          <a:noFill/>
        </p:spPr>
        <p:txBody>
          <a:bodyPr wrap="square">
            <a:spAutoFit/>
          </a:bodyPr>
          <a:lstStyle/>
          <a:p>
            <a:pPr algn="l" fontAlgn="base"/>
            <a:r>
              <a:rPr lang="en-IN" b="1" dirty="0">
                <a:solidFill>
                  <a:srgbClr val="273239"/>
                </a:solidFill>
                <a:latin typeface="Nunito" pitchFamily="2" charset="77"/>
              </a:rPr>
              <a:t>Why it is Called Naive Bayes?</a:t>
            </a:r>
          </a:p>
        </p:txBody>
      </p:sp>
      <p:sp>
        <p:nvSpPr>
          <p:cNvPr id="9" name="TextBox 8">
            <a:extLst>
              <a:ext uri="{FF2B5EF4-FFF2-40B4-BE49-F238E27FC236}">
                <a16:creationId xmlns:a16="http://schemas.microsoft.com/office/drawing/2014/main" id="{75EE7243-E31E-F058-9199-197399992DCA}"/>
              </a:ext>
            </a:extLst>
          </p:cNvPr>
          <p:cNvSpPr txBox="1"/>
          <p:nvPr/>
        </p:nvSpPr>
        <p:spPr>
          <a:xfrm>
            <a:off x="731520" y="4090521"/>
            <a:ext cx="11094720" cy="2031325"/>
          </a:xfrm>
          <a:prstGeom prst="rect">
            <a:avLst/>
          </a:prstGeom>
          <a:noFill/>
        </p:spPr>
        <p:txBody>
          <a:bodyPr wrap="square">
            <a:spAutoFit/>
          </a:bodyPr>
          <a:lstStyle/>
          <a:p>
            <a:pPr algn="just" rtl="0" fontAlgn="base"/>
            <a:r>
              <a:rPr lang="en-IN" dirty="0">
                <a:solidFill>
                  <a:srgbClr val="273239"/>
                </a:solidFill>
                <a:latin typeface="Nunito" pitchFamily="2" charset="77"/>
              </a:rPr>
              <a:t>The “Naive” part of the name indicates the simplifying assumption made by the Naïve Bayes classifier. The classifier assumes that the features used to describe an observation are conditionally independent, given the class label. The “Bayes” part of the name refers to Reverend Thomas Bayes, an 18th-century statistician and theologian who formulated Bayes’ theorem.</a:t>
            </a:r>
          </a:p>
          <a:p>
            <a:pPr algn="just" rtl="0" fontAlgn="base"/>
            <a:r>
              <a:rPr lang="en-IN" dirty="0">
                <a:solidFill>
                  <a:srgbClr val="273239"/>
                </a:solidFill>
                <a:latin typeface="Nunito" pitchFamily="2" charset="77"/>
              </a:rPr>
              <a:t>Consider a fictional dataset that describes the weather conditions for playing a game of golf. Given the weather conditions, each tuple classifies the conditions as fit(“Yes”) or unfit(“No”) for playing </a:t>
            </a:r>
            <a:r>
              <a:rPr lang="en-IN" dirty="0" err="1">
                <a:solidFill>
                  <a:srgbClr val="273239"/>
                </a:solidFill>
                <a:latin typeface="Nunito" pitchFamily="2" charset="77"/>
              </a:rPr>
              <a:t>golf.Here</a:t>
            </a:r>
            <a:r>
              <a:rPr lang="en-IN" dirty="0">
                <a:solidFill>
                  <a:srgbClr val="273239"/>
                </a:solidFill>
                <a:latin typeface="Nunito" pitchFamily="2" charset="77"/>
              </a:rPr>
              <a:t> is a tabular representation of our dataset.</a:t>
            </a:r>
          </a:p>
        </p:txBody>
      </p:sp>
    </p:spTree>
    <p:extLst>
      <p:ext uri="{BB962C8B-B14F-4D97-AF65-F5344CB8AC3E}">
        <p14:creationId xmlns:p14="http://schemas.microsoft.com/office/powerpoint/2010/main" val="3238379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BCBEF28-5831-11D2-11DD-AE3BA8EBD7FD}"/>
              </a:ext>
            </a:extLst>
          </p:cNvPr>
          <p:cNvGraphicFramePr>
            <a:graphicFrameLocks noGrp="1"/>
          </p:cNvGraphicFramePr>
          <p:nvPr>
            <p:extLst>
              <p:ext uri="{D42A27DB-BD31-4B8C-83A1-F6EECF244321}">
                <p14:modId xmlns:p14="http://schemas.microsoft.com/office/powerpoint/2010/main" val="1781461520"/>
              </p:ext>
            </p:extLst>
          </p:nvPr>
        </p:nvGraphicFramePr>
        <p:xfrm>
          <a:off x="2978970" y="483478"/>
          <a:ext cx="6234060" cy="5258051"/>
        </p:xfrm>
        <a:graphic>
          <a:graphicData uri="http://schemas.openxmlformats.org/drawingml/2006/table">
            <a:tbl>
              <a:tblPr/>
              <a:tblGrid>
                <a:gridCol w="870219">
                  <a:extLst>
                    <a:ext uri="{9D8B030D-6E8A-4147-A177-3AD203B41FA5}">
                      <a16:colId xmlns:a16="http://schemas.microsoft.com/office/drawing/2014/main" val="3888690407"/>
                    </a:ext>
                  </a:extLst>
                </a:gridCol>
                <a:gridCol w="966651">
                  <a:extLst>
                    <a:ext uri="{9D8B030D-6E8A-4147-A177-3AD203B41FA5}">
                      <a16:colId xmlns:a16="http://schemas.microsoft.com/office/drawing/2014/main" val="3836577033"/>
                    </a:ext>
                  </a:extLst>
                </a:gridCol>
                <a:gridCol w="1280160">
                  <a:extLst>
                    <a:ext uri="{9D8B030D-6E8A-4147-A177-3AD203B41FA5}">
                      <a16:colId xmlns:a16="http://schemas.microsoft.com/office/drawing/2014/main" val="429252492"/>
                    </a:ext>
                  </a:extLst>
                </a:gridCol>
                <a:gridCol w="1039010">
                  <a:extLst>
                    <a:ext uri="{9D8B030D-6E8A-4147-A177-3AD203B41FA5}">
                      <a16:colId xmlns:a16="http://schemas.microsoft.com/office/drawing/2014/main" val="3675507489"/>
                    </a:ext>
                  </a:extLst>
                </a:gridCol>
                <a:gridCol w="1039010">
                  <a:extLst>
                    <a:ext uri="{9D8B030D-6E8A-4147-A177-3AD203B41FA5}">
                      <a16:colId xmlns:a16="http://schemas.microsoft.com/office/drawing/2014/main" val="1194605054"/>
                    </a:ext>
                  </a:extLst>
                </a:gridCol>
                <a:gridCol w="1039010">
                  <a:extLst>
                    <a:ext uri="{9D8B030D-6E8A-4147-A177-3AD203B41FA5}">
                      <a16:colId xmlns:a16="http://schemas.microsoft.com/office/drawing/2014/main" val="1934373725"/>
                    </a:ext>
                  </a:extLst>
                </a:gridCol>
              </a:tblGrid>
              <a:tr h="382691">
                <a:tc>
                  <a:txBody>
                    <a:bodyPr/>
                    <a:lstStyle/>
                    <a:p>
                      <a:pPr algn="ctr" fontAlgn="base"/>
                      <a:endParaRPr lang="en-IN" sz="1400" b="1" dirty="0">
                        <a:effectLst/>
                      </a:endParaRPr>
                    </a:p>
                  </a:txBody>
                  <a:tcPr marL="59057" marR="59057" marT="59057" marB="590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400" b="1" dirty="0">
                          <a:effectLst/>
                        </a:rPr>
                        <a:t>Outlook</a:t>
                      </a:r>
                    </a:p>
                  </a:txBody>
                  <a:tcPr marL="59057" marR="59057" marT="59057" marB="590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400" b="1" dirty="0">
                          <a:effectLst/>
                        </a:rPr>
                        <a:t>Temperature</a:t>
                      </a:r>
                    </a:p>
                  </a:txBody>
                  <a:tcPr marL="59057" marR="59057" marT="59057" marB="590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400" b="1" dirty="0">
                          <a:effectLst/>
                        </a:rPr>
                        <a:t>Humidity</a:t>
                      </a:r>
                    </a:p>
                  </a:txBody>
                  <a:tcPr marL="59057" marR="59057" marT="59057" marB="590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400" b="1" dirty="0">
                          <a:effectLst/>
                        </a:rPr>
                        <a:t>Windy</a:t>
                      </a:r>
                    </a:p>
                  </a:txBody>
                  <a:tcPr marL="59057" marR="59057" marT="59057" marB="590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400" b="1" dirty="0">
                          <a:effectLst/>
                        </a:rPr>
                        <a:t>Play Golf</a:t>
                      </a:r>
                    </a:p>
                  </a:txBody>
                  <a:tcPr marL="59057" marR="59057" marT="59057" marB="590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4616458"/>
                  </a:ext>
                </a:extLst>
              </a:tr>
              <a:tr h="283475">
                <a:tc>
                  <a:txBody>
                    <a:bodyPr/>
                    <a:lstStyle/>
                    <a:p>
                      <a:pPr algn="ctr" fontAlgn="ctr"/>
                      <a:r>
                        <a:rPr lang="en-IN" sz="1200" b="0">
                          <a:effectLst/>
                        </a:rPr>
                        <a:t>0</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Rainy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Hot</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High</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False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80574967"/>
                  </a:ext>
                </a:extLst>
              </a:tr>
              <a:tr h="283475">
                <a:tc>
                  <a:txBody>
                    <a:bodyPr/>
                    <a:lstStyle/>
                    <a:p>
                      <a:pPr algn="ctr" fontAlgn="ctr"/>
                      <a:r>
                        <a:rPr lang="en-IN" sz="1200" b="0">
                          <a:effectLst/>
                        </a:rPr>
                        <a:t>1</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Rainy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Hot</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High</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True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04676572"/>
                  </a:ext>
                </a:extLst>
              </a:tr>
              <a:tr h="283475">
                <a:tc>
                  <a:txBody>
                    <a:bodyPr/>
                    <a:lstStyle/>
                    <a:p>
                      <a:pPr algn="ctr" fontAlgn="ctr"/>
                      <a:r>
                        <a:rPr lang="en-IN" sz="1200" b="0">
                          <a:effectLst/>
                        </a:rPr>
                        <a:t>2</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Overcast</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Hot</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High</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False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71523209"/>
                  </a:ext>
                </a:extLst>
              </a:tr>
              <a:tr h="283475">
                <a:tc>
                  <a:txBody>
                    <a:bodyPr/>
                    <a:lstStyle/>
                    <a:p>
                      <a:pPr algn="ctr" fontAlgn="ctr"/>
                      <a:r>
                        <a:rPr lang="en-IN" sz="1200" b="0">
                          <a:effectLst/>
                        </a:rPr>
                        <a:t>3</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Sunny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Mild</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High</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False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30253079"/>
                  </a:ext>
                </a:extLst>
              </a:tr>
              <a:tr h="283475">
                <a:tc>
                  <a:txBody>
                    <a:bodyPr/>
                    <a:lstStyle/>
                    <a:p>
                      <a:pPr algn="ctr" fontAlgn="ctr"/>
                      <a:r>
                        <a:rPr lang="en-IN" sz="1200" b="0">
                          <a:effectLst/>
                        </a:rPr>
                        <a:t>4</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Sunny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Cool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Normal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False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52183264"/>
                  </a:ext>
                </a:extLst>
              </a:tr>
              <a:tr h="283475">
                <a:tc>
                  <a:txBody>
                    <a:bodyPr/>
                    <a:lstStyle/>
                    <a:p>
                      <a:pPr algn="ctr" fontAlgn="ctr"/>
                      <a:r>
                        <a:rPr lang="en-IN" sz="1200" b="0">
                          <a:effectLst/>
                        </a:rPr>
                        <a:t>5</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Sunny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Cool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Normal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True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30101475"/>
                  </a:ext>
                </a:extLst>
              </a:tr>
              <a:tr h="283475">
                <a:tc>
                  <a:txBody>
                    <a:bodyPr/>
                    <a:lstStyle/>
                    <a:p>
                      <a:pPr algn="ctr" fontAlgn="ctr"/>
                      <a:r>
                        <a:rPr lang="en-IN" sz="1200" b="0">
                          <a:effectLst/>
                        </a:rPr>
                        <a:t>6</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Overcast</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dirty="0">
                          <a:effectLst/>
                        </a:rPr>
                        <a:t>Cool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Normal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True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92502880"/>
                  </a:ext>
                </a:extLst>
              </a:tr>
              <a:tr h="283475">
                <a:tc>
                  <a:txBody>
                    <a:bodyPr/>
                    <a:lstStyle/>
                    <a:p>
                      <a:pPr algn="ctr" fontAlgn="ctr"/>
                      <a:r>
                        <a:rPr lang="en-IN" sz="1200" b="0">
                          <a:effectLst/>
                        </a:rPr>
                        <a:t>7</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Rainy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Mild</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High</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False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36176917"/>
                  </a:ext>
                </a:extLst>
              </a:tr>
              <a:tr h="283475">
                <a:tc>
                  <a:txBody>
                    <a:bodyPr/>
                    <a:lstStyle/>
                    <a:p>
                      <a:pPr algn="ctr" fontAlgn="ctr"/>
                      <a:r>
                        <a:rPr lang="en-IN" sz="1200" b="0">
                          <a:effectLst/>
                        </a:rPr>
                        <a:t>8</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Rainy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Cool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Normal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False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45002343"/>
                  </a:ext>
                </a:extLst>
              </a:tr>
              <a:tr h="283475">
                <a:tc>
                  <a:txBody>
                    <a:bodyPr/>
                    <a:lstStyle/>
                    <a:p>
                      <a:pPr algn="ctr" fontAlgn="ctr"/>
                      <a:r>
                        <a:rPr lang="en-IN" sz="1200" b="0">
                          <a:effectLst/>
                        </a:rPr>
                        <a:t>9</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Sunny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Mild</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Normal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False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56700061"/>
                  </a:ext>
                </a:extLst>
              </a:tr>
              <a:tr h="283475">
                <a:tc>
                  <a:txBody>
                    <a:bodyPr/>
                    <a:lstStyle/>
                    <a:p>
                      <a:pPr algn="ctr" fontAlgn="ctr"/>
                      <a:r>
                        <a:rPr lang="en-IN" sz="1200" b="0">
                          <a:effectLst/>
                        </a:rPr>
                        <a:t>10</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Rainy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dirty="0">
                          <a:effectLst/>
                        </a:rPr>
                        <a:t>Mild</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Normal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True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43278772"/>
                  </a:ext>
                </a:extLst>
              </a:tr>
              <a:tr h="283475">
                <a:tc>
                  <a:txBody>
                    <a:bodyPr/>
                    <a:lstStyle/>
                    <a:p>
                      <a:pPr algn="ctr" fontAlgn="ctr"/>
                      <a:r>
                        <a:rPr lang="en-IN" sz="1200" b="0">
                          <a:effectLst/>
                        </a:rPr>
                        <a:t>11</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Overcast</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Mild</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High</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True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4368281"/>
                  </a:ext>
                </a:extLst>
              </a:tr>
              <a:tr h="283475">
                <a:tc>
                  <a:txBody>
                    <a:bodyPr/>
                    <a:lstStyle/>
                    <a:p>
                      <a:pPr algn="ctr" fontAlgn="ctr"/>
                      <a:r>
                        <a:rPr lang="en-IN" sz="1200" b="0">
                          <a:effectLst/>
                        </a:rPr>
                        <a:t>12</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Overcast</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Hot</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Normal</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False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Yes</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76156780"/>
                  </a:ext>
                </a:extLst>
              </a:tr>
              <a:tr h="283475">
                <a:tc>
                  <a:txBody>
                    <a:bodyPr/>
                    <a:lstStyle/>
                    <a:p>
                      <a:pPr algn="ctr" fontAlgn="ctr"/>
                      <a:r>
                        <a:rPr lang="en-IN" sz="1200" b="0">
                          <a:effectLst/>
                        </a:rPr>
                        <a:t>13</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Sunny</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Mild</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High</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a:effectLst/>
                        </a:rPr>
                        <a:t>True</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dirty="0">
                          <a:effectLst/>
                        </a:rPr>
                        <a:t>No</a:t>
                      </a:r>
                    </a:p>
                  </a:txBody>
                  <a:tcPr marL="59057" marR="59057" marT="82680" marB="82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55736038"/>
                  </a:ext>
                </a:extLst>
              </a:tr>
            </a:tbl>
          </a:graphicData>
        </a:graphic>
      </p:graphicFrame>
    </p:spTree>
    <p:extLst>
      <p:ext uri="{BB962C8B-B14F-4D97-AF65-F5344CB8AC3E}">
        <p14:creationId xmlns:p14="http://schemas.microsoft.com/office/powerpoint/2010/main" val="1357564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68FCD2-98D4-5D0A-F401-1951CE861161}"/>
              </a:ext>
            </a:extLst>
          </p:cNvPr>
          <p:cNvSpPr txBox="1"/>
          <p:nvPr/>
        </p:nvSpPr>
        <p:spPr>
          <a:xfrm>
            <a:off x="563880" y="571031"/>
            <a:ext cx="11506200" cy="1815882"/>
          </a:xfrm>
          <a:prstGeom prst="rect">
            <a:avLst/>
          </a:prstGeom>
          <a:noFill/>
        </p:spPr>
        <p:txBody>
          <a:bodyPr wrap="square">
            <a:spAutoFit/>
          </a:bodyPr>
          <a:lstStyle/>
          <a:p>
            <a:pPr algn="just" rtl="0" fontAlgn="base"/>
            <a:r>
              <a:rPr lang="en-IN" sz="1600" dirty="0">
                <a:solidFill>
                  <a:srgbClr val="273239"/>
                </a:solidFill>
                <a:latin typeface="Nunito" pitchFamily="2" charset="77"/>
              </a:rPr>
              <a:t>The dataset is divided into two parts, namely, </a:t>
            </a:r>
            <a:r>
              <a:rPr lang="en-IN" sz="1600" b="1" dirty="0">
                <a:solidFill>
                  <a:srgbClr val="273239"/>
                </a:solidFill>
                <a:latin typeface="Nunito" pitchFamily="2" charset="77"/>
              </a:rPr>
              <a:t>feature matrix</a:t>
            </a:r>
            <a:r>
              <a:rPr lang="en-IN" sz="1600" dirty="0">
                <a:solidFill>
                  <a:srgbClr val="273239"/>
                </a:solidFill>
                <a:latin typeface="Nunito" pitchFamily="2" charset="77"/>
              </a:rPr>
              <a:t> and the </a:t>
            </a:r>
            <a:r>
              <a:rPr lang="en-IN" sz="1600" b="1" dirty="0">
                <a:solidFill>
                  <a:srgbClr val="273239"/>
                </a:solidFill>
                <a:latin typeface="Nunito" pitchFamily="2" charset="77"/>
              </a:rPr>
              <a:t>response vector</a:t>
            </a:r>
            <a:r>
              <a:rPr lang="en-IN" sz="1600" dirty="0">
                <a:solidFill>
                  <a:srgbClr val="273239"/>
                </a:solidFill>
                <a:latin typeface="Nunito" pitchFamily="2" charset="77"/>
              </a:rPr>
              <a:t>.</a:t>
            </a:r>
          </a:p>
          <a:p>
            <a:pPr algn="just" rtl="0" fontAlgn="base"/>
            <a:endParaRPr lang="en-IN" sz="1600" dirty="0">
              <a:solidFill>
                <a:srgbClr val="273239"/>
              </a:solidFill>
              <a:latin typeface="Nunito" pitchFamily="2" charset="77"/>
            </a:endParaRPr>
          </a:p>
          <a:p>
            <a:pPr marL="285750" indent="-285750" algn="just" fontAlgn="base">
              <a:buFont typeface="Arial" panose="020B0604020202020204" pitchFamily="34" charset="0"/>
              <a:buChar char="•"/>
            </a:pPr>
            <a:r>
              <a:rPr lang="en-IN" sz="1600" dirty="0">
                <a:solidFill>
                  <a:srgbClr val="273239"/>
                </a:solidFill>
                <a:latin typeface="Nunito" pitchFamily="2" charset="77"/>
              </a:rPr>
              <a:t>Feature matrix contains all the vectors(rows) of dataset in which each vector consists of the value of </a:t>
            </a:r>
            <a:r>
              <a:rPr lang="en-IN" sz="1600" b="1" dirty="0">
                <a:solidFill>
                  <a:srgbClr val="273239"/>
                </a:solidFill>
                <a:latin typeface="Nunito" pitchFamily="2" charset="77"/>
              </a:rPr>
              <a:t>dependent features</a:t>
            </a:r>
            <a:r>
              <a:rPr lang="en-IN" sz="1600" dirty="0">
                <a:solidFill>
                  <a:srgbClr val="273239"/>
                </a:solidFill>
                <a:latin typeface="Nunito" pitchFamily="2" charset="77"/>
              </a:rPr>
              <a:t>. In above dataset, features are ‘Outlook’, ‘Temperature’, ‘Humidity’ and ‘Windy’.</a:t>
            </a:r>
          </a:p>
          <a:p>
            <a:pPr marL="285750" indent="-285750" algn="just" fontAlgn="base">
              <a:buFont typeface="Arial" panose="020B0604020202020204" pitchFamily="34" charset="0"/>
              <a:buChar char="•"/>
            </a:pPr>
            <a:endParaRPr lang="en-IN" sz="1600" dirty="0">
              <a:solidFill>
                <a:srgbClr val="273239"/>
              </a:solidFill>
              <a:latin typeface="Nunito" pitchFamily="2" charset="77"/>
            </a:endParaRPr>
          </a:p>
          <a:p>
            <a:pPr marL="285750" indent="-285750" algn="just" fontAlgn="base">
              <a:buFont typeface="Arial" panose="020B0604020202020204" pitchFamily="34" charset="0"/>
              <a:buChar char="•"/>
            </a:pPr>
            <a:r>
              <a:rPr lang="en-IN" sz="1600" dirty="0">
                <a:solidFill>
                  <a:srgbClr val="273239"/>
                </a:solidFill>
                <a:latin typeface="Nunito" pitchFamily="2" charset="77"/>
              </a:rPr>
              <a:t>Response vector contains the value of </a:t>
            </a:r>
            <a:r>
              <a:rPr lang="en-IN" sz="1600" b="1" dirty="0">
                <a:solidFill>
                  <a:srgbClr val="273239"/>
                </a:solidFill>
                <a:latin typeface="Nunito" pitchFamily="2" charset="77"/>
              </a:rPr>
              <a:t>class variable</a:t>
            </a:r>
            <a:r>
              <a:rPr lang="en-IN" sz="1600" dirty="0">
                <a:solidFill>
                  <a:srgbClr val="273239"/>
                </a:solidFill>
                <a:latin typeface="Nunito" pitchFamily="2" charset="77"/>
              </a:rPr>
              <a:t>(prediction or output) for each row of feature matrix. In above dataset, the class variable name is ‘Play golf’.</a:t>
            </a:r>
          </a:p>
        </p:txBody>
      </p:sp>
      <p:sp>
        <p:nvSpPr>
          <p:cNvPr id="5" name="TextBox 4">
            <a:extLst>
              <a:ext uri="{FF2B5EF4-FFF2-40B4-BE49-F238E27FC236}">
                <a16:creationId xmlns:a16="http://schemas.microsoft.com/office/drawing/2014/main" id="{BB025101-30FB-1B72-8EE2-2C349558BA10}"/>
              </a:ext>
            </a:extLst>
          </p:cNvPr>
          <p:cNvSpPr txBox="1"/>
          <p:nvPr/>
        </p:nvSpPr>
        <p:spPr>
          <a:xfrm>
            <a:off x="563880" y="2513730"/>
            <a:ext cx="11506200" cy="3539430"/>
          </a:xfrm>
          <a:prstGeom prst="rect">
            <a:avLst/>
          </a:prstGeom>
          <a:noFill/>
        </p:spPr>
        <p:txBody>
          <a:bodyPr wrap="square">
            <a:spAutoFit/>
          </a:bodyPr>
          <a:lstStyle/>
          <a:p>
            <a:pPr algn="l" fontAlgn="base"/>
            <a:r>
              <a:rPr lang="en-IN" sz="1600" b="1" dirty="0">
                <a:solidFill>
                  <a:srgbClr val="273239"/>
                </a:solidFill>
                <a:latin typeface="Nunito" pitchFamily="2" charset="77"/>
              </a:rPr>
              <a:t>Assumption of Naive Bayes</a:t>
            </a:r>
          </a:p>
          <a:p>
            <a:pPr algn="l" rtl="0" fontAlgn="base"/>
            <a:r>
              <a:rPr lang="en-IN" sz="1600" dirty="0">
                <a:solidFill>
                  <a:srgbClr val="273239"/>
                </a:solidFill>
                <a:latin typeface="Nunito" pitchFamily="2" charset="77"/>
              </a:rPr>
              <a:t>The fundamental Naive Bayes assumption is that each feature makes an:</a:t>
            </a:r>
          </a:p>
          <a:p>
            <a:pPr algn="l" rtl="0" fontAlgn="base"/>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600" b="1" dirty="0">
                <a:solidFill>
                  <a:srgbClr val="273239"/>
                </a:solidFill>
                <a:latin typeface="Nunito" pitchFamily="2" charset="77"/>
              </a:rPr>
              <a:t>Feature independence:</a:t>
            </a:r>
            <a:r>
              <a:rPr lang="en-IN" sz="1600" dirty="0">
                <a:solidFill>
                  <a:srgbClr val="273239"/>
                </a:solidFill>
                <a:latin typeface="Nunito" pitchFamily="2" charset="77"/>
              </a:rPr>
              <a:t> The features of the data are conditionally independent of each other, given the class label.</a:t>
            </a:r>
          </a:p>
          <a:p>
            <a:pPr marL="285750" indent="-285750" fontAlgn="base">
              <a:buFont typeface="Arial" panose="020B0604020202020204" pitchFamily="34" charset="0"/>
              <a:buChar char="•"/>
            </a:pPr>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600" b="1" dirty="0">
                <a:solidFill>
                  <a:srgbClr val="273239"/>
                </a:solidFill>
                <a:latin typeface="Nunito" pitchFamily="2" charset="77"/>
              </a:rPr>
              <a:t>Continuous features are normally distributed:</a:t>
            </a:r>
            <a:r>
              <a:rPr lang="en-IN" sz="1600" dirty="0">
                <a:solidFill>
                  <a:srgbClr val="273239"/>
                </a:solidFill>
                <a:latin typeface="Nunito" pitchFamily="2" charset="77"/>
              </a:rPr>
              <a:t> If a feature is continuous, then it is assumed to be normally distributed within each class.</a:t>
            </a:r>
          </a:p>
          <a:p>
            <a:pPr marL="285750" indent="-285750" fontAlgn="base">
              <a:buFont typeface="Arial" panose="020B0604020202020204" pitchFamily="34" charset="0"/>
              <a:buChar char="•"/>
            </a:pPr>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600" b="1" dirty="0">
                <a:solidFill>
                  <a:srgbClr val="273239"/>
                </a:solidFill>
                <a:latin typeface="Nunito" pitchFamily="2" charset="77"/>
              </a:rPr>
              <a:t>Discrete features have multinomial distributions:</a:t>
            </a:r>
            <a:r>
              <a:rPr lang="en-IN" sz="1600" dirty="0">
                <a:solidFill>
                  <a:srgbClr val="273239"/>
                </a:solidFill>
                <a:latin typeface="Nunito" pitchFamily="2" charset="77"/>
              </a:rPr>
              <a:t> If a feature is discrete, then it is assumed to have a multinomial distribution within each class.</a:t>
            </a:r>
          </a:p>
          <a:p>
            <a:pPr marL="285750" indent="-285750" fontAlgn="base">
              <a:buFont typeface="Arial" panose="020B0604020202020204" pitchFamily="34" charset="0"/>
              <a:buChar char="•"/>
            </a:pPr>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600" b="1" dirty="0">
                <a:solidFill>
                  <a:srgbClr val="273239"/>
                </a:solidFill>
                <a:latin typeface="Nunito" pitchFamily="2" charset="77"/>
              </a:rPr>
              <a:t>Features are equally important:</a:t>
            </a:r>
            <a:r>
              <a:rPr lang="en-IN" sz="1600" dirty="0">
                <a:solidFill>
                  <a:srgbClr val="273239"/>
                </a:solidFill>
                <a:latin typeface="Nunito" pitchFamily="2" charset="77"/>
              </a:rPr>
              <a:t> All features are assumed to contribute equally to the prediction of the class label.</a:t>
            </a:r>
          </a:p>
          <a:p>
            <a:pPr marL="285750" indent="-285750" fontAlgn="base">
              <a:buFont typeface="Arial" panose="020B0604020202020204" pitchFamily="34" charset="0"/>
              <a:buChar char="•"/>
            </a:pPr>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600" b="1" dirty="0">
                <a:solidFill>
                  <a:srgbClr val="273239"/>
                </a:solidFill>
                <a:latin typeface="Nunito" pitchFamily="2" charset="77"/>
              </a:rPr>
              <a:t>No missing data:</a:t>
            </a:r>
            <a:r>
              <a:rPr lang="en-IN" sz="1600" dirty="0">
                <a:solidFill>
                  <a:srgbClr val="273239"/>
                </a:solidFill>
                <a:latin typeface="Nunito" pitchFamily="2" charset="77"/>
              </a:rPr>
              <a:t> The data should not contain any missing values.</a:t>
            </a:r>
            <a:endParaRPr lang="en-IN" dirty="0">
              <a:solidFill>
                <a:srgbClr val="273239"/>
              </a:solidFill>
              <a:latin typeface="Nunito" pitchFamily="2" charset="77"/>
            </a:endParaRPr>
          </a:p>
        </p:txBody>
      </p:sp>
    </p:spTree>
    <p:extLst>
      <p:ext uri="{BB962C8B-B14F-4D97-AF65-F5344CB8AC3E}">
        <p14:creationId xmlns:p14="http://schemas.microsoft.com/office/powerpoint/2010/main" val="1049954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2A4D39-32D2-55A0-E140-C56214206E1A}"/>
              </a:ext>
            </a:extLst>
          </p:cNvPr>
          <p:cNvSpPr txBox="1"/>
          <p:nvPr/>
        </p:nvSpPr>
        <p:spPr>
          <a:xfrm>
            <a:off x="886097" y="1727708"/>
            <a:ext cx="10696303" cy="2585323"/>
          </a:xfrm>
          <a:prstGeom prst="rect">
            <a:avLst/>
          </a:prstGeom>
          <a:noFill/>
        </p:spPr>
        <p:txBody>
          <a:bodyPr wrap="square">
            <a:spAutoFit/>
          </a:bodyPr>
          <a:lstStyle/>
          <a:p>
            <a:pPr algn="l" rtl="0" fontAlgn="base"/>
            <a:r>
              <a:rPr lang="en-IN" b="1" dirty="0">
                <a:solidFill>
                  <a:srgbClr val="273239"/>
                </a:solidFill>
                <a:latin typeface="Nunito" pitchFamily="2" charset="77"/>
              </a:rPr>
              <a:t>With relation to our dataset, this concept can be understood as:</a:t>
            </a:r>
          </a:p>
          <a:p>
            <a:pPr algn="l" rtl="0" fontAlgn="base"/>
            <a:endParaRPr lang="en-IN" dirty="0">
              <a:solidFill>
                <a:srgbClr val="273239"/>
              </a:solidFill>
              <a:latin typeface="Nunito" pitchFamily="2" charset="77"/>
            </a:endParaRPr>
          </a:p>
          <a:p>
            <a:pPr algn="just" fontAlgn="base"/>
            <a:r>
              <a:rPr lang="en-IN" dirty="0">
                <a:solidFill>
                  <a:srgbClr val="273239"/>
                </a:solidFill>
                <a:latin typeface="Nunito" pitchFamily="2" charset="77"/>
              </a:rPr>
              <a:t>We assume that no pair of features are dependent. For example, the temperature being ‘Hot’ has nothing to do with the humidity or the outlook being ‘Rainy’ has no effect on the winds. Hence, the features are assumed to be </a:t>
            </a:r>
            <a:r>
              <a:rPr lang="en-IN" b="1" dirty="0">
                <a:solidFill>
                  <a:srgbClr val="273239"/>
                </a:solidFill>
                <a:latin typeface="Nunito" pitchFamily="2" charset="77"/>
              </a:rPr>
              <a:t>independent</a:t>
            </a:r>
            <a:r>
              <a:rPr lang="en-IN" dirty="0">
                <a:solidFill>
                  <a:srgbClr val="273239"/>
                </a:solidFill>
                <a:latin typeface="Nunito" pitchFamily="2" charset="77"/>
              </a:rPr>
              <a:t>.</a:t>
            </a:r>
          </a:p>
          <a:p>
            <a:pPr algn="just" fontAlgn="base"/>
            <a:endParaRPr lang="en-IN" dirty="0">
              <a:solidFill>
                <a:srgbClr val="273239"/>
              </a:solidFill>
              <a:latin typeface="Nunito" pitchFamily="2" charset="77"/>
            </a:endParaRPr>
          </a:p>
          <a:p>
            <a:pPr algn="just" fontAlgn="base"/>
            <a:r>
              <a:rPr lang="en-IN" dirty="0">
                <a:solidFill>
                  <a:srgbClr val="273239"/>
                </a:solidFill>
                <a:latin typeface="Nunito" pitchFamily="2" charset="77"/>
              </a:rPr>
              <a:t>Secondly, each feature is given the same weight(or importance). For example, knowing only temperature and humidity alone can’t predict the outcome accurately. None of the attributes is irrelevant and assumed to be contributing </a:t>
            </a:r>
            <a:r>
              <a:rPr lang="en-IN" b="1" dirty="0">
                <a:solidFill>
                  <a:srgbClr val="273239"/>
                </a:solidFill>
                <a:latin typeface="Nunito" pitchFamily="2" charset="77"/>
              </a:rPr>
              <a:t>equally</a:t>
            </a:r>
            <a:r>
              <a:rPr lang="en-IN" dirty="0">
                <a:solidFill>
                  <a:srgbClr val="273239"/>
                </a:solidFill>
                <a:latin typeface="Nunito" pitchFamily="2" charset="77"/>
              </a:rPr>
              <a:t> to the outcome.</a:t>
            </a:r>
          </a:p>
        </p:txBody>
      </p:sp>
    </p:spTree>
    <p:extLst>
      <p:ext uri="{BB962C8B-B14F-4D97-AF65-F5344CB8AC3E}">
        <p14:creationId xmlns:p14="http://schemas.microsoft.com/office/powerpoint/2010/main" val="144499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F87C9C-2296-1F2C-AE79-B42F383F646F}"/>
              </a:ext>
            </a:extLst>
          </p:cNvPr>
          <p:cNvSpPr txBox="1"/>
          <p:nvPr/>
        </p:nvSpPr>
        <p:spPr>
          <a:xfrm>
            <a:off x="701040" y="889843"/>
            <a:ext cx="11369040" cy="5078313"/>
          </a:xfrm>
          <a:prstGeom prst="rect">
            <a:avLst/>
          </a:prstGeom>
          <a:noFill/>
        </p:spPr>
        <p:txBody>
          <a:bodyPr wrap="square">
            <a:spAutoFit/>
          </a:bodyPr>
          <a:lstStyle/>
          <a:p>
            <a:pPr algn="l" fontAlgn="base"/>
            <a:r>
              <a:rPr lang="en-IN" b="1" dirty="0">
                <a:solidFill>
                  <a:srgbClr val="273239"/>
                </a:solidFill>
                <a:latin typeface="Nunito" pitchFamily="2" charset="77"/>
              </a:rPr>
              <a:t>Bayes’ Theorem</a:t>
            </a:r>
          </a:p>
          <a:p>
            <a:pPr algn="l" fontAlgn="base"/>
            <a:endParaRPr lang="en-IN" b="1" dirty="0">
              <a:solidFill>
                <a:srgbClr val="273239"/>
              </a:solidFill>
              <a:latin typeface="Nunito" pitchFamily="2" charset="77"/>
            </a:endParaRPr>
          </a:p>
          <a:p>
            <a:pPr algn="l" rtl="0" fontAlgn="base"/>
            <a:r>
              <a:rPr lang="en-IN" dirty="0">
                <a:solidFill>
                  <a:srgbClr val="273239"/>
                </a:solidFill>
                <a:latin typeface="Nunito" pitchFamily="2" charset="77"/>
              </a:rPr>
              <a:t>Bayes’ Theorem finds the probability of an event occurring given the probability of another event that has already occurred. Bayes’ theorem is stated mathematically as the following equation:</a:t>
            </a:r>
          </a:p>
          <a:p>
            <a:pPr algn="l" rtl="0" fontAlgn="base"/>
            <a:endParaRPr lang="en-IN" dirty="0">
              <a:solidFill>
                <a:srgbClr val="273239"/>
              </a:solidFill>
              <a:latin typeface="Nunito" pitchFamily="2" charset="77"/>
            </a:endParaRPr>
          </a:p>
          <a:p>
            <a:pPr algn="l" rtl="0" fontAlgn="base"/>
            <a:br>
              <a:rPr lang="en-IN" dirty="0">
                <a:solidFill>
                  <a:srgbClr val="273239"/>
                </a:solidFill>
                <a:latin typeface="KaTeX_Main"/>
              </a:rPr>
            </a:br>
            <a:endParaRPr lang="en-IN" dirty="0">
              <a:solidFill>
                <a:srgbClr val="273239"/>
              </a:solidFill>
              <a:latin typeface="KaTeX_Main"/>
            </a:endParaRPr>
          </a:p>
          <a:p>
            <a:pPr algn="l" rtl="0" fontAlgn="base"/>
            <a:endParaRPr lang="en-IN" dirty="0">
              <a:solidFill>
                <a:srgbClr val="273239"/>
              </a:solidFill>
              <a:latin typeface="KaTeX_Main"/>
            </a:endParaRPr>
          </a:p>
          <a:p>
            <a:pPr algn="l" rtl="0" fontAlgn="base"/>
            <a:r>
              <a:rPr lang="en-IN" dirty="0">
                <a:solidFill>
                  <a:srgbClr val="273239"/>
                </a:solidFill>
                <a:latin typeface="Nunito" pitchFamily="2" charset="77"/>
              </a:rPr>
              <a:t>where A and B are events and P(B) ≠ 0</a:t>
            </a:r>
          </a:p>
          <a:p>
            <a:pPr algn="l" rtl="0" fontAlgn="base"/>
            <a:endParaRPr lang="en-IN" dirty="0">
              <a:solidFill>
                <a:srgbClr val="273239"/>
              </a:solidFill>
              <a:latin typeface="Nunito" pitchFamily="2" charset="77"/>
            </a:endParaRPr>
          </a:p>
          <a:p>
            <a:pPr marL="285750" indent="-285750" fontAlgn="base">
              <a:buFont typeface="Arial" panose="020B0604020202020204" pitchFamily="34" charset="0"/>
              <a:buChar char="•"/>
            </a:pPr>
            <a:r>
              <a:rPr lang="en-IN" sz="1600" dirty="0">
                <a:solidFill>
                  <a:srgbClr val="273239"/>
                </a:solidFill>
                <a:latin typeface="Nunito" pitchFamily="2" charset="77"/>
              </a:rPr>
              <a:t>Basically, we are trying to find probability of event A, given the event B is true. Event B is also termed as </a:t>
            </a:r>
            <a:r>
              <a:rPr lang="en-IN" sz="1600" b="1" dirty="0">
                <a:solidFill>
                  <a:srgbClr val="273239"/>
                </a:solidFill>
                <a:latin typeface="Nunito" pitchFamily="2" charset="77"/>
              </a:rPr>
              <a:t>evidence</a:t>
            </a:r>
            <a:r>
              <a:rPr lang="en-IN" sz="1600" dirty="0">
                <a:solidFill>
                  <a:srgbClr val="273239"/>
                </a:solidFill>
                <a:latin typeface="Nunito" pitchFamily="2" charset="77"/>
              </a:rPr>
              <a:t>.</a:t>
            </a:r>
          </a:p>
          <a:p>
            <a:pPr marL="285750" indent="-285750" fontAlgn="base">
              <a:buFont typeface="Arial" panose="020B0604020202020204" pitchFamily="34" charset="0"/>
              <a:buChar char="•"/>
            </a:pPr>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600" dirty="0">
                <a:solidFill>
                  <a:srgbClr val="273239"/>
                </a:solidFill>
                <a:latin typeface="Nunito" pitchFamily="2" charset="77"/>
              </a:rPr>
              <a:t>P(A) is the </a:t>
            </a:r>
            <a:r>
              <a:rPr lang="en-IN" sz="1600" b="1" dirty="0">
                <a:solidFill>
                  <a:srgbClr val="273239"/>
                </a:solidFill>
                <a:latin typeface="Nunito" pitchFamily="2" charset="77"/>
              </a:rPr>
              <a:t>priori</a:t>
            </a:r>
            <a:r>
              <a:rPr lang="en-IN" sz="1600" dirty="0">
                <a:solidFill>
                  <a:srgbClr val="273239"/>
                </a:solidFill>
                <a:latin typeface="Nunito" pitchFamily="2" charset="77"/>
              </a:rPr>
              <a:t> of A (the prior probability, i.e. Probability of event before evidence is seen). The evidence is an attribute value of an unknown instance(here, it is event B).</a:t>
            </a:r>
          </a:p>
          <a:p>
            <a:pPr marL="285750" indent="-285750" fontAlgn="base">
              <a:buFont typeface="Arial" panose="020B0604020202020204" pitchFamily="34" charset="0"/>
              <a:buChar char="•"/>
            </a:pPr>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600" dirty="0">
                <a:solidFill>
                  <a:srgbClr val="273239"/>
                </a:solidFill>
                <a:latin typeface="Nunito" pitchFamily="2" charset="77"/>
              </a:rPr>
              <a:t>P(B) is Marginal Probability: Probability of Evidence.</a:t>
            </a:r>
          </a:p>
          <a:p>
            <a:pPr marL="285750" indent="-285750" fontAlgn="base">
              <a:buFont typeface="Arial" panose="020B0604020202020204" pitchFamily="34" charset="0"/>
              <a:buChar char="•"/>
            </a:pPr>
            <a:r>
              <a:rPr lang="en-IN" sz="1600" dirty="0">
                <a:solidFill>
                  <a:srgbClr val="273239"/>
                </a:solidFill>
                <a:latin typeface="Nunito" pitchFamily="2" charset="77"/>
              </a:rPr>
              <a:t>P(A|B) is a posteriori probability of B, i.e. probability of event after evidence is seen.</a:t>
            </a:r>
          </a:p>
          <a:p>
            <a:pPr marL="285750" indent="-285750" fontAlgn="base">
              <a:buFont typeface="Arial" panose="020B0604020202020204" pitchFamily="34" charset="0"/>
              <a:buChar char="•"/>
            </a:pPr>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600" dirty="0">
                <a:solidFill>
                  <a:srgbClr val="273239"/>
                </a:solidFill>
                <a:latin typeface="Nunito" pitchFamily="2" charset="77"/>
              </a:rPr>
              <a:t>P(B|A) is Likelihood probability </a:t>
            </a:r>
            <a:r>
              <a:rPr lang="en-IN" sz="1600" dirty="0" err="1">
                <a:solidFill>
                  <a:srgbClr val="273239"/>
                </a:solidFill>
                <a:latin typeface="Nunito" pitchFamily="2" charset="77"/>
              </a:rPr>
              <a:t>i.e</a:t>
            </a:r>
            <a:r>
              <a:rPr lang="en-IN" sz="1600" dirty="0">
                <a:solidFill>
                  <a:srgbClr val="273239"/>
                </a:solidFill>
                <a:latin typeface="Nunito" pitchFamily="2" charset="77"/>
              </a:rPr>
              <a:t> the likelihood that a hypothesis will come true based on the evidence.</a:t>
            </a:r>
          </a:p>
        </p:txBody>
      </p:sp>
      <p:pic>
        <p:nvPicPr>
          <p:cNvPr id="5" name="Picture 4">
            <a:extLst>
              <a:ext uri="{FF2B5EF4-FFF2-40B4-BE49-F238E27FC236}">
                <a16:creationId xmlns:a16="http://schemas.microsoft.com/office/drawing/2014/main" id="{BE8C9659-4F57-DAC8-28BF-0A09EAF20E73}"/>
              </a:ext>
            </a:extLst>
          </p:cNvPr>
          <p:cNvPicPr>
            <a:picLocks noChangeAspect="1"/>
          </p:cNvPicPr>
          <p:nvPr/>
        </p:nvPicPr>
        <p:blipFill rotWithShape="1">
          <a:blip r:embed="rId2"/>
          <a:srcRect l="22353" t="41479" r="37815" b="43463"/>
          <a:stretch/>
        </p:blipFill>
        <p:spPr>
          <a:xfrm>
            <a:off x="4319451" y="2131422"/>
            <a:ext cx="3095897" cy="731520"/>
          </a:xfrm>
          <a:prstGeom prst="rect">
            <a:avLst/>
          </a:prstGeom>
        </p:spPr>
      </p:pic>
    </p:spTree>
    <p:extLst>
      <p:ext uri="{BB962C8B-B14F-4D97-AF65-F5344CB8AC3E}">
        <p14:creationId xmlns:p14="http://schemas.microsoft.com/office/powerpoint/2010/main" val="1301101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F23E7E-0D06-FB4D-1CD9-89B34292C1BA}"/>
              </a:ext>
            </a:extLst>
          </p:cNvPr>
          <p:cNvSpPr txBox="1"/>
          <p:nvPr/>
        </p:nvSpPr>
        <p:spPr>
          <a:xfrm>
            <a:off x="835386" y="652365"/>
            <a:ext cx="10911839" cy="3447098"/>
          </a:xfrm>
          <a:prstGeom prst="rect">
            <a:avLst/>
          </a:prstGeom>
          <a:noFill/>
        </p:spPr>
        <p:txBody>
          <a:bodyPr wrap="square">
            <a:spAutoFit/>
          </a:bodyPr>
          <a:lstStyle/>
          <a:p>
            <a:pPr algn="l" rtl="0" fontAlgn="base"/>
            <a:r>
              <a:rPr lang="en-IN" sz="1600" dirty="0">
                <a:solidFill>
                  <a:srgbClr val="273239"/>
                </a:solidFill>
                <a:latin typeface="Nunito" pitchFamily="2" charset="77"/>
              </a:rPr>
              <a:t>Now, with regards to our dataset, we can apply Bayes’ theorem in following way:</a:t>
            </a:r>
          </a:p>
          <a:p>
            <a:pPr algn="l" rtl="0" fontAlgn="base"/>
            <a:endParaRPr lang="en-IN" sz="1600" dirty="0">
              <a:solidFill>
                <a:srgbClr val="273239"/>
              </a:solidFill>
              <a:latin typeface="KaTeX_Main"/>
            </a:endParaRPr>
          </a:p>
          <a:p>
            <a:pPr algn="l" rtl="0" fontAlgn="base"/>
            <a:endParaRPr lang="en-IN" sz="1600" dirty="0">
              <a:solidFill>
                <a:srgbClr val="273239"/>
              </a:solidFill>
              <a:latin typeface="KaTeX_Main"/>
            </a:endParaRPr>
          </a:p>
          <a:p>
            <a:pPr algn="l" rtl="0" fontAlgn="base"/>
            <a:endParaRPr lang="en-IN" sz="1600" dirty="0">
              <a:solidFill>
                <a:srgbClr val="273239"/>
              </a:solidFill>
              <a:latin typeface="KaTeX_Main"/>
            </a:endParaRPr>
          </a:p>
          <a:p>
            <a:pPr algn="l" rtl="0" fontAlgn="base"/>
            <a:r>
              <a:rPr lang="en-IN" sz="1600" dirty="0">
                <a:solidFill>
                  <a:srgbClr val="273239"/>
                </a:solidFill>
                <a:latin typeface="Nunito" pitchFamily="2" charset="77"/>
              </a:rPr>
              <a:t>where, y is class variable and X is a dependent feature vector (of size </a:t>
            </a:r>
            <a:r>
              <a:rPr lang="en-IN" sz="1600" i="1" dirty="0">
                <a:solidFill>
                  <a:srgbClr val="273239"/>
                </a:solidFill>
                <a:latin typeface="Nunito" pitchFamily="2" charset="77"/>
              </a:rPr>
              <a:t>n</a:t>
            </a:r>
            <a:r>
              <a:rPr lang="en-IN" sz="1600" dirty="0">
                <a:solidFill>
                  <a:srgbClr val="273239"/>
                </a:solidFill>
                <a:latin typeface="Nunito" pitchFamily="2" charset="77"/>
              </a:rPr>
              <a:t>) where:</a:t>
            </a:r>
          </a:p>
          <a:p>
            <a:pPr algn="l" rtl="0" fontAlgn="base"/>
            <a:endParaRPr lang="en-IN" sz="1600" dirty="0">
              <a:solidFill>
                <a:srgbClr val="273239"/>
              </a:solidFill>
              <a:latin typeface="Nunito" pitchFamily="2" charset="77"/>
            </a:endParaRPr>
          </a:p>
          <a:p>
            <a:pPr algn="l" rtl="0" fontAlgn="base"/>
            <a:r>
              <a:rPr lang="en-IN" sz="1600" dirty="0">
                <a:solidFill>
                  <a:srgbClr val="273239"/>
                </a:solidFill>
                <a:latin typeface="KaTeX_Main"/>
              </a:rPr>
              <a:t>𝑋=(𝑥1,𝑥2,𝑥3,…..,𝑥𝑛)</a:t>
            </a:r>
            <a:r>
              <a:rPr lang="en-IN" sz="1600" i="1" dirty="0">
                <a:solidFill>
                  <a:srgbClr val="273239"/>
                </a:solidFill>
                <a:latin typeface="KaTeX_Math"/>
              </a:rPr>
              <a:t>X</a:t>
            </a:r>
            <a:r>
              <a:rPr lang="en-IN" sz="1600" dirty="0">
                <a:solidFill>
                  <a:srgbClr val="273239"/>
                </a:solidFill>
                <a:latin typeface="KaTeX_Main"/>
              </a:rPr>
              <a:t>=(</a:t>
            </a:r>
            <a:r>
              <a:rPr lang="en-IN" sz="1600" i="1" dirty="0">
                <a:solidFill>
                  <a:srgbClr val="273239"/>
                </a:solidFill>
                <a:latin typeface="KaTeX_Math"/>
              </a:rPr>
              <a:t>x</a:t>
            </a:r>
            <a:r>
              <a:rPr lang="en-IN" sz="1600" dirty="0">
                <a:solidFill>
                  <a:srgbClr val="273239"/>
                </a:solidFill>
                <a:latin typeface="KaTeX_Main"/>
              </a:rPr>
              <a:t>1​,</a:t>
            </a:r>
            <a:r>
              <a:rPr lang="en-IN" sz="1600" i="1" dirty="0">
                <a:solidFill>
                  <a:srgbClr val="273239"/>
                </a:solidFill>
                <a:latin typeface="KaTeX_Math"/>
              </a:rPr>
              <a:t>x</a:t>
            </a:r>
            <a:r>
              <a:rPr lang="en-IN" sz="1600" dirty="0">
                <a:solidFill>
                  <a:srgbClr val="273239"/>
                </a:solidFill>
                <a:latin typeface="KaTeX_Main"/>
              </a:rPr>
              <a:t>2​,</a:t>
            </a:r>
            <a:r>
              <a:rPr lang="en-IN" sz="1600" i="1" dirty="0">
                <a:solidFill>
                  <a:srgbClr val="273239"/>
                </a:solidFill>
                <a:latin typeface="KaTeX_Math"/>
              </a:rPr>
              <a:t>x</a:t>
            </a:r>
            <a:r>
              <a:rPr lang="en-IN" sz="1600" dirty="0">
                <a:solidFill>
                  <a:srgbClr val="273239"/>
                </a:solidFill>
                <a:latin typeface="KaTeX_Main"/>
              </a:rPr>
              <a:t>3​,…..,</a:t>
            </a:r>
            <a:r>
              <a:rPr lang="en-IN" sz="1600" i="1" dirty="0" err="1">
                <a:solidFill>
                  <a:srgbClr val="273239"/>
                </a:solidFill>
                <a:latin typeface="KaTeX_Math"/>
              </a:rPr>
              <a:t>xn</a:t>
            </a:r>
            <a:r>
              <a:rPr lang="en-IN" sz="1600" dirty="0">
                <a:solidFill>
                  <a:srgbClr val="273239"/>
                </a:solidFill>
                <a:latin typeface="KaTeX_Main"/>
              </a:rPr>
              <a:t>​)</a:t>
            </a:r>
            <a:r>
              <a:rPr lang="en-IN" sz="1600" dirty="0">
                <a:solidFill>
                  <a:srgbClr val="273239"/>
                </a:solidFill>
                <a:latin typeface="Nunito" pitchFamily="2" charset="77"/>
              </a:rPr>
              <a:t>Just to clear, an example of a feature vector and corresponding class variable can be: (refer 1st row of dataset)</a:t>
            </a:r>
          </a:p>
          <a:p>
            <a:pPr algn="l" rtl="0" fontAlgn="base"/>
            <a:endParaRPr lang="en-IN" sz="1600" dirty="0">
              <a:solidFill>
                <a:srgbClr val="273239"/>
              </a:solidFill>
              <a:latin typeface="Nunito" pitchFamily="2" charset="77"/>
            </a:endParaRPr>
          </a:p>
          <a:p>
            <a:pPr algn="l" rtl="0" fontAlgn="base"/>
            <a:r>
              <a:rPr lang="en-IN" sz="1600" dirty="0"/>
              <a:t>X = (Rainy, Hot, High, False)</a:t>
            </a:r>
            <a:br>
              <a:rPr lang="en-IN" sz="1600" dirty="0"/>
            </a:br>
            <a:r>
              <a:rPr lang="en-IN" sz="1600" dirty="0"/>
              <a:t>y = No</a:t>
            </a:r>
            <a:endParaRPr lang="en-IN" sz="1600" dirty="0">
              <a:solidFill>
                <a:srgbClr val="273239"/>
              </a:solidFill>
              <a:latin typeface="Nunito" pitchFamily="2" charset="77"/>
            </a:endParaRPr>
          </a:p>
          <a:p>
            <a:pPr algn="l" rtl="0" fontAlgn="base"/>
            <a:endParaRPr lang="en-IN" sz="1400" dirty="0">
              <a:solidFill>
                <a:srgbClr val="273239"/>
              </a:solidFill>
              <a:latin typeface="Nunito" pitchFamily="2" charset="77"/>
            </a:endParaRPr>
          </a:p>
          <a:p>
            <a:pPr algn="l" rtl="0" fontAlgn="base"/>
            <a:r>
              <a:rPr lang="en-IN" sz="1400" dirty="0">
                <a:solidFill>
                  <a:srgbClr val="273239"/>
                </a:solidFill>
                <a:latin typeface="Nunito" pitchFamily="2" charset="77"/>
              </a:rPr>
              <a:t>So basically, </a:t>
            </a:r>
            <a:r>
              <a:rPr lang="en-IN" sz="1400" dirty="0">
                <a:solidFill>
                  <a:srgbClr val="273239"/>
                </a:solidFill>
                <a:latin typeface="KaTeX_Main"/>
              </a:rPr>
              <a:t>𝑃(𝑦∣𝑋)</a:t>
            </a:r>
            <a:r>
              <a:rPr lang="en-IN" sz="1400" i="1" dirty="0">
                <a:solidFill>
                  <a:srgbClr val="273239"/>
                </a:solidFill>
                <a:latin typeface="KaTeX_Math"/>
              </a:rPr>
              <a:t>P</a:t>
            </a:r>
            <a:r>
              <a:rPr lang="en-IN" sz="1400" dirty="0">
                <a:solidFill>
                  <a:srgbClr val="273239"/>
                </a:solidFill>
                <a:latin typeface="KaTeX_Main"/>
              </a:rPr>
              <a:t>(</a:t>
            </a:r>
            <a:r>
              <a:rPr lang="en-IN" sz="1400" i="1" dirty="0" err="1">
                <a:solidFill>
                  <a:srgbClr val="273239"/>
                </a:solidFill>
                <a:latin typeface="KaTeX_Math"/>
              </a:rPr>
              <a:t>y</a:t>
            </a:r>
            <a:r>
              <a:rPr lang="en-IN" sz="1400" dirty="0" err="1">
                <a:solidFill>
                  <a:srgbClr val="273239"/>
                </a:solidFill>
                <a:latin typeface="KaTeX_Main"/>
              </a:rPr>
              <a:t>∣</a:t>
            </a:r>
            <a:r>
              <a:rPr lang="en-IN" sz="1400" i="1" dirty="0" err="1">
                <a:solidFill>
                  <a:srgbClr val="273239"/>
                </a:solidFill>
                <a:latin typeface="KaTeX_Math"/>
              </a:rPr>
              <a:t>X</a:t>
            </a:r>
            <a:r>
              <a:rPr lang="en-IN" sz="1400" dirty="0">
                <a:solidFill>
                  <a:srgbClr val="273239"/>
                </a:solidFill>
                <a:latin typeface="KaTeX_Main"/>
              </a:rPr>
              <a:t>)</a:t>
            </a:r>
            <a:r>
              <a:rPr lang="en-IN" sz="1400" dirty="0">
                <a:solidFill>
                  <a:srgbClr val="273239"/>
                </a:solidFill>
                <a:latin typeface="Nunito" pitchFamily="2" charset="77"/>
              </a:rPr>
              <a:t>here means, the probability of “Not playing golf” given that the weather conditions are “Rainy outlook”, “Temperature is hot”, “high humidity” and “no wind”.</a:t>
            </a:r>
          </a:p>
        </p:txBody>
      </p:sp>
      <p:pic>
        <p:nvPicPr>
          <p:cNvPr id="7" name="Picture 6">
            <a:extLst>
              <a:ext uri="{FF2B5EF4-FFF2-40B4-BE49-F238E27FC236}">
                <a16:creationId xmlns:a16="http://schemas.microsoft.com/office/drawing/2014/main" id="{7CE81452-4898-EDBB-9F6F-1869D4B2B648}"/>
              </a:ext>
            </a:extLst>
          </p:cNvPr>
          <p:cNvPicPr>
            <a:picLocks noChangeAspect="1"/>
          </p:cNvPicPr>
          <p:nvPr/>
        </p:nvPicPr>
        <p:blipFill rotWithShape="1">
          <a:blip r:embed="rId2"/>
          <a:srcRect l="21681" t="52481" r="41176" b="31900"/>
          <a:stretch/>
        </p:blipFill>
        <p:spPr>
          <a:xfrm>
            <a:off x="5279252" y="1126162"/>
            <a:ext cx="2024106" cy="531983"/>
          </a:xfrm>
          <a:prstGeom prst="rect">
            <a:avLst/>
          </a:prstGeom>
        </p:spPr>
      </p:pic>
      <p:sp>
        <p:nvSpPr>
          <p:cNvPr id="9" name="TextBox 8">
            <a:extLst>
              <a:ext uri="{FF2B5EF4-FFF2-40B4-BE49-F238E27FC236}">
                <a16:creationId xmlns:a16="http://schemas.microsoft.com/office/drawing/2014/main" id="{0879FBC6-3AD9-36A9-3870-66A15F3B216F}"/>
              </a:ext>
            </a:extLst>
          </p:cNvPr>
          <p:cNvSpPr txBox="1"/>
          <p:nvPr/>
        </p:nvSpPr>
        <p:spPr>
          <a:xfrm>
            <a:off x="670560" y="4326145"/>
            <a:ext cx="11521440" cy="1661993"/>
          </a:xfrm>
          <a:prstGeom prst="rect">
            <a:avLst/>
          </a:prstGeom>
          <a:noFill/>
        </p:spPr>
        <p:txBody>
          <a:bodyPr wrap="square">
            <a:spAutoFit/>
          </a:bodyPr>
          <a:lstStyle/>
          <a:p>
            <a:pPr algn="l" rtl="0" fontAlgn="base"/>
            <a:r>
              <a:rPr lang="en-IN" sz="1600" dirty="0">
                <a:solidFill>
                  <a:srgbClr val="273239"/>
                </a:solidFill>
                <a:latin typeface="Nunito" pitchFamily="2" charset="77"/>
              </a:rPr>
              <a:t>With relation to our dataset, this concept can be understood as:</a:t>
            </a:r>
          </a:p>
          <a:p>
            <a:pPr algn="l" rtl="0" fontAlgn="base"/>
            <a:endParaRPr lang="en-IN" sz="1600" dirty="0">
              <a:solidFill>
                <a:srgbClr val="273239"/>
              </a:solidFill>
              <a:latin typeface="Nunito" pitchFamily="2" charset="77"/>
            </a:endParaRPr>
          </a:p>
          <a:p>
            <a:pPr marL="285750" indent="-285750" fontAlgn="base">
              <a:buFont typeface="Arial" panose="020B0604020202020204" pitchFamily="34" charset="0"/>
              <a:buChar char="•"/>
            </a:pPr>
            <a:r>
              <a:rPr lang="en-IN" sz="1400" dirty="0">
                <a:solidFill>
                  <a:srgbClr val="273239"/>
                </a:solidFill>
                <a:latin typeface="Nunito" pitchFamily="2" charset="77"/>
              </a:rPr>
              <a:t>We assume that no pair of features are dependent. For example, the temperature being ‘Hot’ has nothing to do with the humidity or the outlook being ‘Rainy’ has no effect on the winds. Hence, the features are assumed to be </a:t>
            </a:r>
            <a:r>
              <a:rPr lang="en-IN" sz="1400" b="1" dirty="0">
                <a:solidFill>
                  <a:srgbClr val="273239"/>
                </a:solidFill>
                <a:latin typeface="Nunito" pitchFamily="2" charset="77"/>
              </a:rPr>
              <a:t>independent</a:t>
            </a:r>
            <a:r>
              <a:rPr lang="en-IN" sz="1400" dirty="0">
                <a:solidFill>
                  <a:srgbClr val="273239"/>
                </a:solidFill>
                <a:latin typeface="Nunito" pitchFamily="2" charset="77"/>
              </a:rPr>
              <a:t>.</a:t>
            </a:r>
          </a:p>
          <a:p>
            <a:pPr marL="285750" indent="-285750" fontAlgn="base">
              <a:buFont typeface="Arial" panose="020B0604020202020204" pitchFamily="34" charset="0"/>
              <a:buChar char="•"/>
            </a:pPr>
            <a:endParaRPr lang="en-IN" sz="1400" dirty="0">
              <a:solidFill>
                <a:srgbClr val="273239"/>
              </a:solidFill>
              <a:latin typeface="Nunito" pitchFamily="2" charset="77"/>
            </a:endParaRPr>
          </a:p>
          <a:p>
            <a:pPr marL="285750" indent="-285750" fontAlgn="base">
              <a:buFont typeface="Arial" panose="020B0604020202020204" pitchFamily="34" charset="0"/>
              <a:buChar char="•"/>
            </a:pPr>
            <a:r>
              <a:rPr lang="en-IN" sz="1400" dirty="0">
                <a:solidFill>
                  <a:srgbClr val="273239"/>
                </a:solidFill>
                <a:latin typeface="Nunito" pitchFamily="2" charset="77"/>
              </a:rPr>
              <a:t>Secondly, each feature is given the same weight(or importance). For example, knowing only temperature and humidity alone can’t predict the outcome accurately. None of the attributes is irrelevant and assumed to be contributing </a:t>
            </a:r>
            <a:r>
              <a:rPr lang="en-IN" sz="1400" b="1" dirty="0">
                <a:solidFill>
                  <a:srgbClr val="273239"/>
                </a:solidFill>
                <a:latin typeface="Nunito" pitchFamily="2" charset="77"/>
              </a:rPr>
              <a:t>equally</a:t>
            </a:r>
            <a:r>
              <a:rPr lang="en-IN" sz="1400" dirty="0">
                <a:solidFill>
                  <a:srgbClr val="273239"/>
                </a:solidFill>
                <a:latin typeface="Nunito" pitchFamily="2" charset="77"/>
              </a:rPr>
              <a:t> to the outcome.</a:t>
            </a:r>
          </a:p>
        </p:txBody>
      </p:sp>
    </p:spTree>
    <p:extLst>
      <p:ext uri="{BB962C8B-B14F-4D97-AF65-F5344CB8AC3E}">
        <p14:creationId xmlns:p14="http://schemas.microsoft.com/office/powerpoint/2010/main" val="164702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Slide Number Placeholder 3"/>
          <p:cNvSpPr>
            <a:spLocks noGrp="1"/>
          </p:cNvSpPr>
          <p:nvPr>
            <p:ph type="sldNum" sz="quarter" idx="12"/>
          </p:nvPr>
        </p:nvSpPr>
        <p:spPr/>
        <p:txBody>
          <a:bodyPr/>
          <a:lstStyle/>
          <a:p>
            <a:fld id="{CBABCCC1-BF11-4F37-963E-1BCD5B23FD72}" type="slidenum">
              <a:rPr lang="en-IN" smtClean="0"/>
              <a:pPr/>
              <a:t>2</a:t>
            </a:fld>
            <a:endParaRPr lang="en-IN"/>
          </a:p>
        </p:txBody>
      </p:sp>
      <p:sp>
        <p:nvSpPr>
          <p:cNvPr id="1048616" name="Rounded Rectangle 17"/>
          <p:cNvSpPr/>
          <p:nvPr/>
        </p:nvSpPr>
        <p:spPr>
          <a:xfrm>
            <a:off x="5330319" y="75795"/>
            <a:ext cx="153136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rPr>
              <a:t>AIM</a:t>
            </a:r>
          </a:p>
        </p:txBody>
      </p:sp>
      <p:sp>
        <p:nvSpPr>
          <p:cNvPr id="1048617" name="TextBox 5"/>
          <p:cNvSpPr txBox="1"/>
          <p:nvPr/>
        </p:nvSpPr>
        <p:spPr>
          <a:xfrm>
            <a:off x="1593270" y="561172"/>
            <a:ext cx="9001125" cy="785343"/>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gn="ctr">
              <a:lnSpc>
                <a:spcPct val="150000"/>
              </a:lnSpc>
            </a:pPr>
            <a:r>
              <a:rPr lang="en-US" sz="1600" b="0" i="0" dirty="0">
                <a:effectLst/>
                <a:latin typeface="Poppins"/>
                <a:cs typeface="Poppins"/>
              </a:rPr>
              <a:t>To familiarize students with the concept of </a:t>
            </a:r>
            <a:r>
              <a:rPr lang="en-IN" sz="1600" dirty="0">
                <a:latin typeface=""/>
              </a:rPr>
              <a:t>Probability theory, Bayes Theorem, Naïve Bayes Classification</a:t>
            </a:r>
            <a:r>
              <a:rPr lang="en-IN" sz="1600" b="1" dirty="0">
                <a:latin typeface=""/>
              </a:rPr>
              <a:t> </a:t>
            </a:r>
            <a:endParaRPr lang="en-US" sz="1600" dirty="0">
              <a:latin typeface=""/>
              <a:cs typeface="Poppins"/>
            </a:endParaRPr>
          </a:p>
        </p:txBody>
      </p:sp>
      <p:sp>
        <p:nvSpPr>
          <p:cNvPr id="1048618" name="Rounded Rectangle 17"/>
          <p:cNvSpPr/>
          <p:nvPr/>
        </p:nvSpPr>
        <p:spPr>
          <a:xfrm>
            <a:off x="4158414" y="1623068"/>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Arial" panose="020B0604020202020204" pitchFamily="34" charset="0"/>
              </a:rPr>
              <a:t>INSTRUCTIONAL OBJECTIVES</a:t>
            </a:r>
            <a:endParaRPr lang="en-US"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
        <p:nvSpPr>
          <p:cNvPr id="1048619" name="TextBox 7"/>
          <p:cNvSpPr txBox="1"/>
          <p:nvPr/>
        </p:nvSpPr>
        <p:spPr>
          <a:xfrm>
            <a:off x="1246578" y="2183284"/>
            <a:ext cx="9698843" cy="1354217"/>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AutoNum type="arabicPeriod"/>
            </a:pPr>
            <a:r>
              <a:rPr lang="en-IN" sz="1600" dirty="0"/>
              <a:t>Understanding Probability Basics</a:t>
            </a:r>
            <a:endParaRPr lang="en-US" sz="1600" b="0" i="0" dirty="0">
              <a:effectLst/>
              <a:latin typeface="Arial" panose="020B0604020202020204" pitchFamily="34" charset="0"/>
            </a:endParaRPr>
          </a:p>
          <a:p>
            <a:pPr marL="342900" indent="-342900">
              <a:buFontTx/>
              <a:buAutoNum type="arabicPeriod"/>
            </a:pPr>
            <a:r>
              <a:rPr lang="en-IN" sz="1600" dirty="0"/>
              <a:t>Understanding Uncertainty, Probability and Bayesian Thinking</a:t>
            </a:r>
            <a:endParaRPr lang="en-US" sz="1600" dirty="0">
              <a:latin typeface="Arial" panose="020B0604020202020204" pitchFamily="34" charset="0"/>
            </a:endParaRPr>
          </a:p>
          <a:p>
            <a:pPr marL="342900" indent="-342900">
              <a:buAutoNum type="arabicPeriod"/>
            </a:pPr>
            <a:r>
              <a:rPr lang="en-IN" sz="1600" dirty="0"/>
              <a:t>Understanding Classification, Components of Naïve Bayes</a:t>
            </a:r>
            <a:endParaRPr lang="en-US" sz="1600" dirty="0">
              <a:latin typeface="Arial" panose="020B0604020202020204" pitchFamily="34" charset="0"/>
            </a:endParaRPr>
          </a:p>
        </p:txBody>
      </p:sp>
      <p:pic>
        <p:nvPicPr>
          <p:cNvPr id="2097155" name="Graphic 10" descr="Bullseye outline"/>
          <p:cNvPicPr>
            <a:picLocks noChangeAspect="1"/>
          </p:cNvPicPr>
          <p:nvPr/>
        </p:nvPicPr>
        <p:blipFill>
          <a:blip r:embed="rId2" cstate="print"/>
          <a:stretch>
            <a:fillRect/>
          </a:stretch>
        </p:blipFill>
        <p:spPr>
          <a:xfrm>
            <a:off x="255493" y="655220"/>
            <a:ext cx="914400" cy="914400"/>
          </a:xfrm>
          <a:prstGeom prst="rect">
            <a:avLst/>
          </a:prstGeom>
        </p:spPr>
      </p:pic>
      <p:pic>
        <p:nvPicPr>
          <p:cNvPr id="2097156" name="Graphic 26" descr="Presentation with checklist outline"/>
          <p:cNvPicPr>
            <a:picLocks noChangeAspect="1"/>
          </p:cNvPicPr>
          <p:nvPr/>
        </p:nvPicPr>
        <p:blipFill>
          <a:blip r:embed="rId3" cstate="print"/>
          <a:stretch>
            <a:fillRect/>
          </a:stretch>
        </p:blipFill>
        <p:spPr>
          <a:xfrm>
            <a:off x="287533" y="2449191"/>
            <a:ext cx="914400" cy="914400"/>
          </a:xfrm>
          <a:prstGeom prst="rect">
            <a:avLst/>
          </a:prstGeom>
        </p:spPr>
      </p:pic>
      <p:sp>
        <p:nvSpPr>
          <p:cNvPr id="1048620" name="Rounded Rectangle 17"/>
          <p:cNvSpPr/>
          <p:nvPr/>
        </p:nvSpPr>
        <p:spPr>
          <a:xfrm>
            <a:off x="4160584" y="3743869"/>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Arial" panose="020B0604020202020204" pitchFamily="34" charset="0"/>
              </a:rPr>
              <a:t>LEARNING OUTCOMES</a:t>
            </a:r>
            <a:endParaRPr lang="en-US"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097157" name="Graphic 30" descr="Idea outline"/>
          <p:cNvPicPr>
            <a:picLocks noChangeAspect="1"/>
          </p:cNvPicPr>
          <p:nvPr/>
        </p:nvPicPr>
        <p:blipFill>
          <a:blip r:embed="rId4" cstate="print"/>
          <a:stretch>
            <a:fillRect/>
          </a:stretch>
        </p:blipFill>
        <p:spPr>
          <a:xfrm>
            <a:off x="287533" y="4631029"/>
            <a:ext cx="914400" cy="914400"/>
          </a:xfrm>
          <a:prstGeom prst="rect">
            <a:avLst/>
          </a:prstGeom>
        </p:spPr>
      </p:pic>
      <p:sp>
        <p:nvSpPr>
          <p:cNvPr id="1048621" name="TextBox 12"/>
          <p:cNvSpPr txBox="1"/>
          <p:nvPr/>
        </p:nvSpPr>
        <p:spPr>
          <a:xfrm>
            <a:off x="1244409" y="4411120"/>
            <a:ext cx="9698843" cy="1354217"/>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400" b="0" i="0" dirty="0">
                <a:effectLst/>
                <a:latin typeface="Arial"/>
                <a:cs typeface="Arial"/>
              </a:rPr>
              <a:t>At the end of this </a:t>
            </a:r>
            <a:r>
              <a:rPr lang="en-US" sz="1400" dirty="0">
                <a:latin typeface="Arial"/>
                <a:cs typeface="Arial"/>
              </a:rPr>
              <a:t>session</a:t>
            </a:r>
            <a:r>
              <a:rPr lang="en-US" sz="1400" b="0" i="0" dirty="0">
                <a:effectLst/>
                <a:latin typeface="Arial"/>
                <a:cs typeface="Arial"/>
              </a:rPr>
              <a:t>, you should be able to:</a:t>
            </a:r>
          </a:p>
          <a:p>
            <a:pPr marL="342900" indent="-342900">
              <a:buAutoNum type="arabicPeriod"/>
            </a:pPr>
            <a:r>
              <a:rPr lang="en-IN" sz="1400" dirty="0"/>
              <a:t>Deep understanding of fundamental concepts in probability theory, including sample spaces, events, and probability measures.</a:t>
            </a:r>
          </a:p>
          <a:p>
            <a:pPr marL="342900" indent="-342900">
              <a:buAutoNum type="arabicPeriod"/>
            </a:pPr>
            <a:r>
              <a:rPr lang="en-IN" sz="1400" dirty="0"/>
              <a:t>Bayes' Theorem and its significance in probabilistic reasoning and decision-making.</a:t>
            </a:r>
          </a:p>
          <a:p>
            <a:pPr marL="342900" indent="-342900">
              <a:buAutoNum type="arabicPeriod"/>
            </a:pPr>
            <a:r>
              <a:rPr lang="en-IN" sz="1400" dirty="0"/>
              <a:t>Naïve Bayes Classification as a simple and effective probabilistic classifier based on Bayes' Theorem.</a:t>
            </a:r>
            <a:endParaRPr lang="en-US" sz="1400" dirty="0">
              <a:latin typeface="Arial" panose="020B0604020202020204" pitchFamily="34" charset="0"/>
            </a:endParaRPr>
          </a:p>
          <a:p>
            <a:pPr marL="342900" indent="-342900">
              <a:buAutoNum type="arabicPeriod"/>
            </a:pPr>
            <a:endParaRPr lang="en-US" sz="12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16"/>
                                        </p:tgtEl>
                                        <p:attrNameLst>
                                          <p:attrName>style.visibility</p:attrName>
                                        </p:attrNameLst>
                                      </p:cBhvr>
                                      <p:to>
                                        <p:strVal val="visible"/>
                                      </p:to>
                                    </p:set>
                                    <p:animEffect transition="in" filter="fade">
                                      <p:cBhvr>
                                        <p:cTn id="7" dur="500"/>
                                        <p:tgtEl>
                                          <p:spTgt spid="10486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7155"/>
                                        </p:tgtEl>
                                        <p:attrNameLst>
                                          <p:attrName>style.visibility</p:attrName>
                                        </p:attrNameLst>
                                      </p:cBhvr>
                                      <p:to>
                                        <p:strVal val="visible"/>
                                      </p:to>
                                    </p:set>
                                    <p:animEffect transition="in" filter="fade">
                                      <p:cBhvr>
                                        <p:cTn id="12" dur="500"/>
                                        <p:tgtEl>
                                          <p:spTgt spid="209715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48617"/>
                                        </p:tgtEl>
                                        <p:attrNameLst>
                                          <p:attrName>style.visibility</p:attrName>
                                        </p:attrNameLst>
                                      </p:cBhvr>
                                      <p:to>
                                        <p:strVal val="visible"/>
                                      </p:to>
                                    </p:set>
                                    <p:animEffect transition="in" filter="fade">
                                      <p:cBhvr>
                                        <p:cTn id="15" dur="500"/>
                                        <p:tgtEl>
                                          <p:spTgt spid="10486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48618"/>
                                        </p:tgtEl>
                                        <p:attrNameLst>
                                          <p:attrName>style.visibility</p:attrName>
                                        </p:attrNameLst>
                                      </p:cBhvr>
                                      <p:to>
                                        <p:strVal val="visible"/>
                                      </p:to>
                                    </p:set>
                                    <p:animEffect transition="in" filter="fade">
                                      <p:cBhvr>
                                        <p:cTn id="20" dur="500"/>
                                        <p:tgtEl>
                                          <p:spTgt spid="10486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48619"/>
                                        </p:tgtEl>
                                        <p:attrNameLst>
                                          <p:attrName>style.visibility</p:attrName>
                                        </p:attrNameLst>
                                      </p:cBhvr>
                                      <p:to>
                                        <p:strVal val="visible"/>
                                      </p:to>
                                    </p:set>
                                    <p:animEffect transition="in" filter="fade">
                                      <p:cBhvr>
                                        <p:cTn id="25" dur="500"/>
                                        <p:tgtEl>
                                          <p:spTgt spid="1048619"/>
                                        </p:tgtEl>
                                      </p:cBhvr>
                                    </p:animEffect>
                                  </p:childTnLst>
                                </p:cTn>
                              </p:par>
                              <p:par>
                                <p:cTn id="26" presetID="10" presetClass="entr" presetSubtype="0" fill="hold" nodeType="withEffect">
                                  <p:stCondLst>
                                    <p:cond delay="0"/>
                                  </p:stCondLst>
                                  <p:childTnLst>
                                    <p:set>
                                      <p:cBhvr>
                                        <p:cTn id="27" dur="1" fill="hold">
                                          <p:stCondLst>
                                            <p:cond delay="0"/>
                                          </p:stCondLst>
                                        </p:cTn>
                                        <p:tgtEl>
                                          <p:spTgt spid="2097156"/>
                                        </p:tgtEl>
                                        <p:attrNameLst>
                                          <p:attrName>style.visibility</p:attrName>
                                        </p:attrNameLst>
                                      </p:cBhvr>
                                      <p:to>
                                        <p:strVal val="visible"/>
                                      </p:to>
                                    </p:set>
                                    <p:animEffect transition="in" filter="fade">
                                      <p:cBhvr>
                                        <p:cTn id="28" dur="500"/>
                                        <p:tgtEl>
                                          <p:spTgt spid="209715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48620"/>
                                        </p:tgtEl>
                                        <p:attrNameLst>
                                          <p:attrName>style.visibility</p:attrName>
                                        </p:attrNameLst>
                                      </p:cBhvr>
                                      <p:to>
                                        <p:strVal val="visible"/>
                                      </p:to>
                                    </p:set>
                                    <p:animEffect transition="in" filter="fade">
                                      <p:cBhvr>
                                        <p:cTn id="33" dur="500"/>
                                        <p:tgtEl>
                                          <p:spTgt spid="10486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48621"/>
                                        </p:tgtEl>
                                        <p:attrNameLst>
                                          <p:attrName>style.visibility</p:attrName>
                                        </p:attrNameLst>
                                      </p:cBhvr>
                                      <p:to>
                                        <p:strVal val="visible"/>
                                      </p:to>
                                    </p:set>
                                    <p:animEffect transition="in" filter="fade">
                                      <p:cBhvr>
                                        <p:cTn id="38" dur="500"/>
                                        <p:tgtEl>
                                          <p:spTgt spid="1048621"/>
                                        </p:tgtEl>
                                      </p:cBhvr>
                                    </p:animEffect>
                                  </p:childTnLst>
                                </p:cTn>
                              </p:par>
                              <p:par>
                                <p:cTn id="39" presetID="10" presetClass="entr" presetSubtype="0" fill="hold" nodeType="withEffect">
                                  <p:stCondLst>
                                    <p:cond delay="0"/>
                                  </p:stCondLst>
                                  <p:childTnLst>
                                    <p:set>
                                      <p:cBhvr>
                                        <p:cTn id="40" dur="1" fill="hold">
                                          <p:stCondLst>
                                            <p:cond delay="0"/>
                                          </p:stCondLst>
                                        </p:cTn>
                                        <p:tgtEl>
                                          <p:spTgt spid="2097157"/>
                                        </p:tgtEl>
                                        <p:attrNameLst>
                                          <p:attrName>style.visibility</p:attrName>
                                        </p:attrNameLst>
                                      </p:cBhvr>
                                      <p:to>
                                        <p:strVal val="visible"/>
                                      </p:to>
                                    </p:set>
                                    <p:animEffect transition="in" filter="fade">
                                      <p:cBhvr>
                                        <p:cTn id="41" dur="500"/>
                                        <p:tgtEl>
                                          <p:spTgt spid="209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6" grpId="0" animBg="1"/>
      <p:bldP spid="1048617" grpId="0" animBg="1"/>
      <p:bldP spid="1048618" grpId="0" animBg="1"/>
      <p:bldP spid="1048619" grpId="0" animBg="1"/>
      <p:bldP spid="1048620" grpId="0" animBg="1"/>
      <p:bldP spid="10486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5E4675-EAE5-9818-3B68-B20FBDE56DB7}"/>
              </a:ext>
            </a:extLst>
          </p:cNvPr>
          <p:cNvSpPr txBox="1"/>
          <p:nvPr/>
        </p:nvSpPr>
        <p:spPr>
          <a:xfrm>
            <a:off x="1863635" y="453909"/>
            <a:ext cx="8347165" cy="2308324"/>
          </a:xfrm>
          <a:prstGeom prst="rect">
            <a:avLst/>
          </a:prstGeom>
          <a:noFill/>
        </p:spPr>
        <p:txBody>
          <a:bodyPr wrap="square">
            <a:spAutoFit/>
          </a:bodyPr>
          <a:lstStyle/>
          <a:p>
            <a:pPr algn="just" rtl="0" fontAlgn="base"/>
            <a:r>
              <a:rPr lang="en-IN" dirty="0">
                <a:solidFill>
                  <a:srgbClr val="273239"/>
                </a:solidFill>
                <a:latin typeface="Nunito" pitchFamily="2" charset="77"/>
              </a:rPr>
              <a:t>Now, its time to put a naive assumption to the Bayes’ theorem, which is, </a:t>
            </a:r>
            <a:r>
              <a:rPr lang="en-IN" b="1" dirty="0">
                <a:solidFill>
                  <a:srgbClr val="273239"/>
                </a:solidFill>
                <a:latin typeface="Nunito" pitchFamily="2" charset="77"/>
              </a:rPr>
              <a:t>independence</a:t>
            </a:r>
            <a:r>
              <a:rPr lang="en-IN" dirty="0">
                <a:solidFill>
                  <a:srgbClr val="273239"/>
                </a:solidFill>
                <a:latin typeface="Nunito" pitchFamily="2" charset="77"/>
              </a:rPr>
              <a:t> among the features. So now, we split </a:t>
            </a:r>
            <a:r>
              <a:rPr lang="en-IN" b="1" dirty="0">
                <a:solidFill>
                  <a:srgbClr val="273239"/>
                </a:solidFill>
                <a:latin typeface="Nunito" pitchFamily="2" charset="77"/>
              </a:rPr>
              <a:t>evidence</a:t>
            </a:r>
            <a:r>
              <a:rPr lang="en-IN" dirty="0">
                <a:solidFill>
                  <a:srgbClr val="273239"/>
                </a:solidFill>
                <a:latin typeface="Nunito" pitchFamily="2" charset="77"/>
              </a:rPr>
              <a:t> into the independent parts.</a:t>
            </a:r>
          </a:p>
          <a:p>
            <a:pPr algn="just" rtl="0" fontAlgn="base"/>
            <a:r>
              <a:rPr lang="en-IN" dirty="0">
                <a:solidFill>
                  <a:srgbClr val="273239"/>
                </a:solidFill>
                <a:latin typeface="Nunito" pitchFamily="2" charset="77"/>
              </a:rPr>
              <a:t>Now, if any two events A and B are independent, then,</a:t>
            </a:r>
          </a:p>
          <a:p>
            <a:pPr algn="just" rtl="0" fontAlgn="base"/>
            <a:endParaRPr lang="en-IN" dirty="0">
              <a:solidFill>
                <a:srgbClr val="273239"/>
              </a:solidFill>
              <a:latin typeface="Nunito" pitchFamily="2" charset="77"/>
            </a:endParaRPr>
          </a:p>
          <a:p>
            <a:pPr algn="just" rtl="0" fontAlgn="base"/>
            <a:r>
              <a:rPr lang="en-IN" dirty="0"/>
              <a:t>P(A,B) = P(A)P(B)</a:t>
            </a:r>
          </a:p>
          <a:p>
            <a:pPr algn="just" rtl="0" fontAlgn="base"/>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Hence, we reach to the result:</a:t>
            </a:r>
          </a:p>
        </p:txBody>
      </p:sp>
      <p:pic>
        <p:nvPicPr>
          <p:cNvPr id="5" name="Picture 4">
            <a:extLst>
              <a:ext uri="{FF2B5EF4-FFF2-40B4-BE49-F238E27FC236}">
                <a16:creationId xmlns:a16="http://schemas.microsoft.com/office/drawing/2014/main" id="{7E3A9010-2A2F-2768-9052-F760C60CA968}"/>
              </a:ext>
            </a:extLst>
          </p:cNvPr>
          <p:cNvPicPr>
            <a:picLocks noChangeAspect="1"/>
          </p:cNvPicPr>
          <p:nvPr/>
        </p:nvPicPr>
        <p:blipFill rotWithShape="1">
          <a:blip r:embed="rId2"/>
          <a:srcRect l="11429" t="37714" r="16639" b="46420"/>
          <a:stretch/>
        </p:blipFill>
        <p:spPr>
          <a:xfrm>
            <a:off x="3470367" y="2762234"/>
            <a:ext cx="4767943" cy="657263"/>
          </a:xfrm>
          <a:prstGeom prst="rect">
            <a:avLst/>
          </a:prstGeom>
        </p:spPr>
      </p:pic>
      <p:pic>
        <p:nvPicPr>
          <p:cNvPr id="7" name="Picture 6">
            <a:extLst>
              <a:ext uri="{FF2B5EF4-FFF2-40B4-BE49-F238E27FC236}">
                <a16:creationId xmlns:a16="http://schemas.microsoft.com/office/drawing/2014/main" id="{F7DA2460-C7C9-5DD5-2C36-6045C0A43307}"/>
              </a:ext>
            </a:extLst>
          </p:cNvPr>
          <p:cNvPicPr>
            <a:picLocks noChangeAspect="1"/>
          </p:cNvPicPr>
          <p:nvPr/>
        </p:nvPicPr>
        <p:blipFill rotWithShape="1">
          <a:blip r:embed="rId2"/>
          <a:srcRect l="11429" t="66219" r="27731" b="11731"/>
          <a:stretch/>
        </p:blipFill>
        <p:spPr>
          <a:xfrm>
            <a:off x="3452065" y="3810049"/>
            <a:ext cx="5170303" cy="822380"/>
          </a:xfrm>
          <a:prstGeom prst="rect">
            <a:avLst/>
          </a:prstGeom>
        </p:spPr>
      </p:pic>
      <p:sp>
        <p:nvSpPr>
          <p:cNvPr id="9" name="TextBox 8">
            <a:extLst>
              <a:ext uri="{FF2B5EF4-FFF2-40B4-BE49-F238E27FC236}">
                <a16:creationId xmlns:a16="http://schemas.microsoft.com/office/drawing/2014/main" id="{3F29EFFD-BEB9-AA82-5929-B00E7F471DC5}"/>
              </a:ext>
            </a:extLst>
          </p:cNvPr>
          <p:cNvSpPr txBox="1"/>
          <p:nvPr/>
        </p:nvSpPr>
        <p:spPr>
          <a:xfrm>
            <a:off x="1863634" y="3514106"/>
            <a:ext cx="4572000" cy="369332"/>
          </a:xfrm>
          <a:prstGeom prst="rect">
            <a:avLst/>
          </a:prstGeom>
          <a:noFill/>
        </p:spPr>
        <p:txBody>
          <a:bodyPr wrap="square">
            <a:spAutoFit/>
          </a:bodyPr>
          <a:lstStyle/>
          <a:p>
            <a:r>
              <a:rPr lang="en-IN" dirty="0">
                <a:solidFill>
                  <a:srgbClr val="273239"/>
                </a:solidFill>
                <a:latin typeface="Nunito" pitchFamily="2" charset="77"/>
              </a:rPr>
              <a:t>which can be expressed as:</a:t>
            </a:r>
            <a:endParaRPr lang="en-US" dirty="0"/>
          </a:p>
        </p:txBody>
      </p:sp>
      <p:sp>
        <p:nvSpPr>
          <p:cNvPr id="11" name="TextBox 10">
            <a:extLst>
              <a:ext uri="{FF2B5EF4-FFF2-40B4-BE49-F238E27FC236}">
                <a16:creationId xmlns:a16="http://schemas.microsoft.com/office/drawing/2014/main" id="{8239BA8C-A8A3-C5D9-A07C-9B9A46FADD4E}"/>
              </a:ext>
            </a:extLst>
          </p:cNvPr>
          <p:cNvSpPr txBox="1"/>
          <p:nvPr/>
        </p:nvSpPr>
        <p:spPr>
          <a:xfrm>
            <a:off x="1863634" y="4636105"/>
            <a:ext cx="7981406" cy="646331"/>
          </a:xfrm>
          <a:prstGeom prst="rect">
            <a:avLst/>
          </a:prstGeom>
          <a:noFill/>
        </p:spPr>
        <p:txBody>
          <a:bodyPr wrap="square">
            <a:spAutoFit/>
          </a:bodyPr>
          <a:lstStyle/>
          <a:p>
            <a:r>
              <a:rPr lang="en-IN" dirty="0">
                <a:solidFill>
                  <a:srgbClr val="273239"/>
                </a:solidFill>
                <a:latin typeface="Nunito" pitchFamily="2" charset="77"/>
              </a:rPr>
              <a:t>Now, as the denominator remains constant for a given input, we can remove that term:</a:t>
            </a:r>
            <a:endParaRPr lang="en-US" dirty="0"/>
          </a:p>
        </p:txBody>
      </p:sp>
      <p:pic>
        <p:nvPicPr>
          <p:cNvPr id="13" name="Picture 12">
            <a:extLst>
              <a:ext uri="{FF2B5EF4-FFF2-40B4-BE49-F238E27FC236}">
                <a16:creationId xmlns:a16="http://schemas.microsoft.com/office/drawing/2014/main" id="{95916BCC-C31E-F04C-89FB-4DA82EE7EB6A}"/>
              </a:ext>
            </a:extLst>
          </p:cNvPr>
          <p:cNvPicPr>
            <a:picLocks noChangeAspect="1"/>
          </p:cNvPicPr>
          <p:nvPr/>
        </p:nvPicPr>
        <p:blipFill rotWithShape="1">
          <a:blip r:embed="rId3"/>
          <a:srcRect l="9832" t="25211" r="25294" b="60475"/>
          <a:stretch/>
        </p:blipFill>
        <p:spPr>
          <a:xfrm>
            <a:off x="3470367" y="5339787"/>
            <a:ext cx="4885507" cy="673699"/>
          </a:xfrm>
          <a:prstGeom prst="rect">
            <a:avLst/>
          </a:prstGeom>
        </p:spPr>
      </p:pic>
    </p:spTree>
    <p:extLst>
      <p:ext uri="{BB962C8B-B14F-4D97-AF65-F5344CB8AC3E}">
        <p14:creationId xmlns:p14="http://schemas.microsoft.com/office/powerpoint/2010/main" val="1041702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46E71B-4F5F-644F-BC4E-4AA56213420F}"/>
              </a:ext>
            </a:extLst>
          </p:cNvPr>
          <p:cNvSpPr txBox="1"/>
          <p:nvPr/>
        </p:nvSpPr>
        <p:spPr>
          <a:xfrm>
            <a:off x="1219200" y="762229"/>
            <a:ext cx="10088880" cy="923330"/>
          </a:xfrm>
          <a:prstGeom prst="rect">
            <a:avLst/>
          </a:prstGeom>
          <a:noFill/>
        </p:spPr>
        <p:txBody>
          <a:bodyPr wrap="square">
            <a:spAutoFit/>
          </a:bodyPr>
          <a:lstStyle/>
          <a:p>
            <a:r>
              <a:rPr lang="en-IN" dirty="0">
                <a:solidFill>
                  <a:srgbClr val="273239"/>
                </a:solidFill>
                <a:latin typeface="Nunito" pitchFamily="2" charset="77"/>
              </a:rPr>
              <a:t>Now, we need to create a classifier model. For this, we find the probability of given set of inputs for all possible values of the class variable </a:t>
            </a:r>
            <a:r>
              <a:rPr lang="en-IN" i="1" dirty="0">
                <a:solidFill>
                  <a:srgbClr val="273239"/>
                </a:solidFill>
                <a:latin typeface="Nunito" pitchFamily="2" charset="77"/>
              </a:rPr>
              <a:t>y</a:t>
            </a:r>
            <a:r>
              <a:rPr lang="en-IN" dirty="0">
                <a:solidFill>
                  <a:srgbClr val="273239"/>
                </a:solidFill>
                <a:latin typeface="Nunito" pitchFamily="2" charset="77"/>
              </a:rPr>
              <a:t> and pick up the output with maximum probability. This can be expressed mathematically as:</a:t>
            </a:r>
            <a:endParaRPr lang="en-US" dirty="0"/>
          </a:p>
        </p:txBody>
      </p:sp>
      <p:sp>
        <p:nvSpPr>
          <p:cNvPr id="5" name="TextBox 4">
            <a:extLst>
              <a:ext uri="{FF2B5EF4-FFF2-40B4-BE49-F238E27FC236}">
                <a16:creationId xmlns:a16="http://schemas.microsoft.com/office/drawing/2014/main" id="{FA39BAFF-E0C2-703A-BC1B-21046CEBF6BC}"/>
              </a:ext>
            </a:extLst>
          </p:cNvPr>
          <p:cNvSpPr txBox="1"/>
          <p:nvPr/>
        </p:nvSpPr>
        <p:spPr>
          <a:xfrm>
            <a:off x="1325881" y="2642949"/>
            <a:ext cx="10088880" cy="3416320"/>
          </a:xfrm>
          <a:prstGeom prst="rect">
            <a:avLst/>
          </a:prstGeom>
          <a:noFill/>
        </p:spPr>
        <p:txBody>
          <a:bodyPr wrap="square">
            <a:spAutoFit/>
          </a:bodyPr>
          <a:lstStyle/>
          <a:p>
            <a:pPr algn="just" rtl="0" fontAlgn="base"/>
            <a:r>
              <a:rPr lang="en-IN" dirty="0">
                <a:solidFill>
                  <a:srgbClr val="273239"/>
                </a:solidFill>
                <a:latin typeface="Nunito" pitchFamily="2" charset="77"/>
              </a:rPr>
              <a:t>So, finally, we are left with the task of calculating </a:t>
            </a:r>
            <a:r>
              <a:rPr lang="en-IN" dirty="0">
                <a:solidFill>
                  <a:srgbClr val="273239"/>
                </a:solidFill>
                <a:latin typeface="KaTeX_Main"/>
              </a:rPr>
              <a:t>𝑃(𝑦)</a:t>
            </a:r>
            <a:r>
              <a:rPr lang="en-IN" i="1" dirty="0">
                <a:solidFill>
                  <a:srgbClr val="273239"/>
                </a:solidFill>
                <a:latin typeface="KaTeX_Math"/>
              </a:rPr>
              <a:t>P</a:t>
            </a:r>
            <a:r>
              <a:rPr lang="en-IN" dirty="0">
                <a:solidFill>
                  <a:srgbClr val="273239"/>
                </a:solidFill>
                <a:latin typeface="KaTeX_Main"/>
              </a:rPr>
              <a:t>(</a:t>
            </a:r>
            <a:r>
              <a:rPr lang="en-IN" i="1" dirty="0">
                <a:solidFill>
                  <a:srgbClr val="273239"/>
                </a:solidFill>
                <a:latin typeface="KaTeX_Math"/>
              </a:rPr>
              <a:t>y</a:t>
            </a:r>
            <a:r>
              <a:rPr lang="en-IN" dirty="0">
                <a:solidFill>
                  <a:srgbClr val="273239"/>
                </a:solidFill>
                <a:latin typeface="KaTeX_Main"/>
              </a:rPr>
              <a:t>)</a:t>
            </a:r>
            <a:r>
              <a:rPr lang="en-IN" dirty="0">
                <a:solidFill>
                  <a:srgbClr val="273239"/>
                </a:solidFill>
                <a:latin typeface="Nunito" pitchFamily="2" charset="77"/>
              </a:rPr>
              <a:t>and </a:t>
            </a:r>
            <a:r>
              <a:rPr lang="en-IN" dirty="0">
                <a:solidFill>
                  <a:srgbClr val="273239"/>
                </a:solidFill>
                <a:latin typeface="KaTeX_Main"/>
              </a:rPr>
              <a:t>𝑃(𝑥𝑖∣𝑦)</a:t>
            </a:r>
            <a:r>
              <a:rPr lang="en-IN" i="1" dirty="0">
                <a:solidFill>
                  <a:srgbClr val="273239"/>
                </a:solidFill>
                <a:latin typeface="KaTeX_Math"/>
              </a:rPr>
              <a:t>P</a:t>
            </a:r>
            <a:r>
              <a:rPr lang="en-IN" dirty="0">
                <a:solidFill>
                  <a:srgbClr val="273239"/>
                </a:solidFill>
                <a:latin typeface="KaTeX_Main"/>
              </a:rPr>
              <a:t>(</a:t>
            </a:r>
            <a:r>
              <a:rPr lang="en-IN" i="1" dirty="0">
                <a:solidFill>
                  <a:srgbClr val="273239"/>
                </a:solidFill>
                <a:latin typeface="KaTeX_Math"/>
              </a:rPr>
              <a:t>xi</a:t>
            </a:r>
            <a:r>
              <a:rPr lang="en-IN" dirty="0">
                <a:solidFill>
                  <a:srgbClr val="273239"/>
                </a:solidFill>
                <a:latin typeface="KaTeX_Main"/>
              </a:rPr>
              <a:t>​∣</a:t>
            </a:r>
            <a:r>
              <a:rPr lang="en-IN" i="1" dirty="0">
                <a:solidFill>
                  <a:srgbClr val="273239"/>
                </a:solidFill>
                <a:latin typeface="KaTeX_Math"/>
              </a:rPr>
              <a:t>y</a:t>
            </a:r>
            <a:r>
              <a:rPr lang="en-IN" dirty="0">
                <a:solidFill>
                  <a:srgbClr val="273239"/>
                </a:solidFill>
                <a:latin typeface="KaTeX_Main"/>
              </a:rPr>
              <a:t>)</a:t>
            </a:r>
            <a:r>
              <a:rPr lang="en-IN" dirty="0">
                <a:solidFill>
                  <a:srgbClr val="273239"/>
                </a:solidFill>
                <a:latin typeface="Nunito" pitchFamily="2" charset="77"/>
              </a:rPr>
              <a:t>.</a:t>
            </a:r>
          </a:p>
          <a:p>
            <a:pPr algn="just" rtl="0" fontAlgn="base"/>
            <a:r>
              <a:rPr lang="en-IN" dirty="0">
                <a:solidFill>
                  <a:srgbClr val="273239"/>
                </a:solidFill>
                <a:latin typeface="Nunito" pitchFamily="2" charset="77"/>
              </a:rPr>
              <a:t>Please note that </a:t>
            </a:r>
            <a:r>
              <a:rPr lang="en-IN" dirty="0">
                <a:solidFill>
                  <a:srgbClr val="273239"/>
                </a:solidFill>
                <a:latin typeface="KaTeX_Main"/>
              </a:rPr>
              <a:t>𝑃(𝑦)</a:t>
            </a:r>
            <a:r>
              <a:rPr lang="en-IN" i="1" dirty="0">
                <a:solidFill>
                  <a:srgbClr val="273239"/>
                </a:solidFill>
                <a:latin typeface="KaTeX_Math"/>
              </a:rPr>
              <a:t>P</a:t>
            </a:r>
            <a:r>
              <a:rPr lang="en-IN" dirty="0">
                <a:solidFill>
                  <a:srgbClr val="273239"/>
                </a:solidFill>
                <a:latin typeface="KaTeX_Main"/>
              </a:rPr>
              <a:t>(</a:t>
            </a:r>
            <a:r>
              <a:rPr lang="en-IN" i="1" dirty="0">
                <a:solidFill>
                  <a:srgbClr val="273239"/>
                </a:solidFill>
                <a:latin typeface="KaTeX_Math"/>
              </a:rPr>
              <a:t>y</a:t>
            </a:r>
            <a:r>
              <a:rPr lang="en-IN" dirty="0">
                <a:solidFill>
                  <a:srgbClr val="273239"/>
                </a:solidFill>
                <a:latin typeface="KaTeX_Main"/>
              </a:rPr>
              <a:t>)</a:t>
            </a:r>
            <a:r>
              <a:rPr lang="en-IN" dirty="0">
                <a:solidFill>
                  <a:srgbClr val="273239"/>
                </a:solidFill>
                <a:latin typeface="Nunito" pitchFamily="2" charset="77"/>
              </a:rPr>
              <a:t> is also called class probability and </a:t>
            </a:r>
            <a:r>
              <a:rPr lang="en-IN" dirty="0">
                <a:solidFill>
                  <a:srgbClr val="273239"/>
                </a:solidFill>
                <a:latin typeface="KaTeX_Main"/>
              </a:rPr>
              <a:t>𝑃(𝑥𝑖∣𝑦)</a:t>
            </a:r>
            <a:r>
              <a:rPr lang="en-IN" i="1" dirty="0">
                <a:solidFill>
                  <a:srgbClr val="273239"/>
                </a:solidFill>
                <a:latin typeface="KaTeX_Math"/>
              </a:rPr>
              <a:t>P</a:t>
            </a:r>
            <a:r>
              <a:rPr lang="en-IN" dirty="0">
                <a:solidFill>
                  <a:srgbClr val="273239"/>
                </a:solidFill>
                <a:latin typeface="KaTeX_Main"/>
              </a:rPr>
              <a:t>(</a:t>
            </a:r>
            <a:r>
              <a:rPr lang="en-IN" i="1" dirty="0">
                <a:solidFill>
                  <a:srgbClr val="273239"/>
                </a:solidFill>
                <a:latin typeface="KaTeX_Math"/>
              </a:rPr>
              <a:t>xi</a:t>
            </a:r>
            <a:r>
              <a:rPr lang="en-IN" dirty="0">
                <a:solidFill>
                  <a:srgbClr val="273239"/>
                </a:solidFill>
                <a:latin typeface="KaTeX_Main"/>
              </a:rPr>
              <a:t>​∣</a:t>
            </a:r>
            <a:r>
              <a:rPr lang="en-IN" i="1" dirty="0">
                <a:solidFill>
                  <a:srgbClr val="273239"/>
                </a:solidFill>
                <a:latin typeface="KaTeX_Math"/>
              </a:rPr>
              <a:t>y</a:t>
            </a:r>
            <a:r>
              <a:rPr lang="en-IN" dirty="0">
                <a:solidFill>
                  <a:srgbClr val="273239"/>
                </a:solidFill>
                <a:latin typeface="KaTeX_Main"/>
              </a:rPr>
              <a:t>)</a:t>
            </a:r>
            <a:r>
              <a:rPr lang="en-IN" dirty="0">
                <a:solidFill>
                  <a:srgbClr val="273239"/>
                </a:solidFill>
                <a:latin typeface="Nunito" pitchFamily="2" charset="77"/>
              </a:rPr>
              <a:t> is called conditional probability.</a:t>
            </a:r>
          </a:p>
          <a:p>
            <a:pPr algn="just" rtl="0" fontAlgn="base"/>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The different naive Bayes classifiers differ mainly by the assumptions they make regarding the distribution of </a:t>
            </a:r>
            <a:r>
              <a:rPr lang="en-IN" dirty="0">
                <a:solidFill>
                  <a:srgbClr val="273239"/>
                </a:solidFill>
                <a:latin typeface="KaTeX_Main"/>
              </a:rPr>
              <a:t>𝑃(𝑥𝑖∣𝑦).</a:t>
            </a:r>
            <a:r>
              <a:rPr lang="en-IN" i="1" dirty="0">
                <a:solidFill>
                  <a:srgbClr val="273239"/>
                </a:solidFill>
                <a:latin typeface="KaTeX_Math"/>
              </a:rPr>
              <a:t>P</a:t>
            </a:r>
            <a:r>
              <a:rPr lang="en-IN" dirty="0">
                <a:solidFill>
                  <a:srgbClr val="273239"/>
                </a:solidFill>
                <a:latin typeface="KaTeX_Main"/>
              </a:rPr>
              <a:t>(</a:t>
            </a:r>
            <a:r>
              <a:rPr lang="en-IN" i="1" dirty="0">
                <a:solidFill>
                  <a:srgbClr val="273239"/>
                </a:solidFill>
                <a:latin typeface="KaTeX_Math"/>
              </a:rPr>
              <a:t>xi</a:t>
            </a:r>
            <a:r>
              <a:rPr lang="en-IN" dirty="0">
                <a:solidFill>
                  <a:srgbClr val="273239"/>
                </a:solidFill>
                <a:latin typeface="KaTeX_Main"/>
              </a:rPr>
              <a:t>​∣</a:t>
            </a:r>
            <a:r>
              <a:rPr lang="en-IN" i="1" dirty="0">
                <a:solidFill>
                  <a:srgbClr val="273239"/>
                </a:solidFill>
                <a:latin typeface="KaTeX_Math"/>
              </a:rPr>
              <a:t>y</a:t>
            </a:r>
            <a:r>
              <a:rPr lang="en-IN" dirty="0">
                <a:solidFill>
                  <a:srgbClr val="273239"/>
                </a:solidFill>
                <a:latin typeface="KaTeX_Main"/>
              </a:rPr>
              <a:t>).</a:t>
            </a:r>
            <a:endParaRPr lang="en-IN" dirty="0">
              <a:solidFill>
                <a:srgbClr val="273239"/>
              </a:solidFill>
              <a:latin typeface="Nunito" pitchFamily="2" charset="77"/>
            </a:endParaRPr>
          </a:p>
          <a:p>
            <a:pPr algn="just" rtl="0" fontAlgn="base"/>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Let us try to apply the above formula manually on our weather dataset. For this, we need to do some precomputations on our dataset.</a:t>
            </a:r>
          </a:p>
          <a:p>
            <a:pPr algn="just" rtl="0" fontAlgn="base"/>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We need to find</a:t>
            </a:r>
            <a:r>
              <a:rPr lang="en-IN" dirty="0">
                <a:solidFill>
                  <a:srgbClr val="273239"/>
                </a:solidFill>
                <a:latin typeface="KaTeX_Main"/>
              </a:rPr>
              <a:t>𝑃(𝑥𝑖∣𝑦𝑗)</a:t>
            </a:r>
            <a:r>
              <a:rPr lang="en-IN" i="1" dirty="0">
                <a:solidFill>
                  <a:srgbClr val="273239"/>
                </a:solidFill>
                <a:latin typeface="KaTeX_Math"/>
              </a:rPr>
              <a:t>P</a:t>
            </a:r>
            <a:r>
              <a:rPr lang="en-IN" dirty="0">
                <a:solidFill>
                  <a:srgbClr val="273239"/>
                </a:solidFill>
                <a:latin typeface="KaTeX_Main"/>
              </a:rPr>
              <a:t>(</a:t>
            </a:r>
            <a:r>
              <a:rPr lang="en-IN" i="1" dirty="0">
                <a:solidFill>
                  <a:srgbClr val="273239"/>
                </a:solidFill>
                <a:latin typeface="KaTeX_Math"/>
              </a:rPr>
              <a:t>xi</a:t>
            </a:r>
            <a:r>
              <a:rPr lang="en-IN" dirty="0">
                <a:solidFill>
                  <a:srgbClr val="273239"/>
                </a:solidFill>
                <a:latin typeface="KaTeX_Main"/>
              </a:rPr>
              <a:t>​∣</a:t>
            </a:r>
            <a:r>
              <a:rPr lang="en-IN" i="1" dirty="0" err="1">
                <a:solidFill>
                  <a:srgbClr val="273239"/>
                </a:solidFill>
                <a:latin typeface="KaTeX_Math"/>
              </a:rPr>
              <a:t>yj</a:t>
            </a:r>
            <a:r>
              <a:rPr lang="en-IN" dirty="0">
                <a:solidFill>
                  <a:srgbClr val="273239"/>
                </a:solidFill>
                <a:latin typeface="KaTeX_Main"/>
              </a:rPr>
              <a:t>​)</a:t>
            </a:r>
            <a:r>
              <a:rPr lang="en-IN" dirty="0">
                <a:solidFill>
                  <a:srgbClr val="273239"/>
                </a:solidFill>
                <a:latin typeface="Nunito" pitchFamily="2" charset="77"/>
              </a:rPr>
              <a:t>for each </a:t>
            </a:r>
            <a:r>
              <a:rPr lang="en-IN" dirty="0">
                <a:solidFill>
                  <a:srgbClr val="273239"/>
                </a:solidFill>
                <a:latin typeface="KaTeX_Main"/>
              </a:rPr>
              <a:t>𝑥𝑖</a:t>
            </a:r>
            <a:r>
              <a:rPr lang="en-IN" i="1" dirty="0">
                <a:solidFill>
                  <a:srgbClr val="273239"/>
                </a:solidFill>
                <a:latin typeface="KaTeX_Math"/>
              </a:rPr>
              <a:t>xi</a:t>
            </a:r>
            <a:r>
              <a:rPr lang="en-IN" dirty="0">
                <a:solidFill>
                  <a:srgbClr val="273239"/>
                </a:solidFill>
                <a:latin typeface="KaTeX_Main"/>
              </a:rPr>
              <a:t>​</a:t>
            </a:r>
            <a:r>
              <a:rPr lang="en-IN" dirty="0">
                <a:solidFill>
                  <a:srgbClr val="273239"/>
                </a:solidFill>
                <a:latin typeface="Nunito" pitchFamily="2" charset="77"/>
              </a:rPr>
              <a:t> in X and</a:t>
            </a:r>
            <a:r>
              <a:rPr lang="en-IN" dirty="0">
                <a:solidFill>
                  <a:srgbClr val="273239"/>
                </a:solidFill>
                <a:latin typeface="KaTeX_Main"/>
              </a:rPr>
              <a:t>𝑦𝑗</a:t>
            </a:r>
            <a:r>
              <a:rPr lang="en-IN" i="1" dirty="0" err="1">
                <a:solidFill>
                  <a:srgbClr val="273239"/>
                </a:solidFill>
                <a:latin typeface="KaTeX_Math"/>
              </a:rPr>
              <a:t>yj</a:t>
            </a:r>
            <a:r>
              <a:rPr lang="en-IN" dirty="0">
                <a:solidFill>
                  <a:srgbClr val="273239"/>
                </a:solidFill>
                <a:latin typeface="KaTeX_Main"/>
              </a:rPr>
              <a:t>​</a:t>
            </a:r>
            <a:r>
              <a:rPr lang="en-IN" dirty="0">
                <a:solidFill>
                  <a:srgbClr val="273239"/>
                </a:solidFill>
                <a:latin typeface="Nunito" pitchFamily="2" charset="77"/>
              </a:rPr>
              <a:t> in y. All these calculations have been demonstrated in the tables below:</a:t>
            </a:r>
          </a:p>
        </p:txBody>
      </p:sp>
      <p:pic>
        <p:nvPicPr>
          <p:cNvPr id="7" name="Picture 6">
            <a:extLst>
              <a:ext uri="{FF2B5EF4-FFF2-40B4-BE49-F238E27FC236}">
                <a16:creationId xmlns:a16="http://schemas.microsoft.com/office/drawing/2014/main" id="{D058C469-05A6-42D1-28F3-726B42973518}"/>
              </a:ext>
            </a:extLst>
          </p:cNvPr>
          <p:cNvPicPr>
            <a:picLocks noChangeAspect="1"/>
          </p:cNvPicPr>
          <p:nvPr/>
        </p:nvPicPr>
        <p:blipFill rotWithShape="1">
          <a:blip r:embed="rId2"/>
          <a:srcRect l="20168" t="54117" r="22185" b="30286"/>
          <a:stretch/>
        </p:blipFill>
        <p:spPr>
          <a:xfrm>
            <a:off x="4371703" y="1828869"/>
            <a:ext cx="3938451" cy="665977"/>
          </a:xfrm>
          <a:prstGeom prst="rect">
            <a:avLst/>
          </a:prstGeom>
        </p:spPr>
      </p:pic>
    </p:spTree>
    <p:extLst>
      <p:ext uri="{BB962C8B-B14F-4D97-AF65-F5344CB8AC3E}">
        <p14:creationId xmlns:p14="http://schemas.microsoft.com/office/powerpoint/2010/main" val="2768907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F8F00D-09AC-F5DF-8972-91516C16D9F9}"/>
              </a:ext>
            </a:extLst>
          </p:cNvPr>
          <p:cNvPicPr>
            <a:picLocks noChangeAspect="1"/>
          </p:cNvPicPr>
          <p:nvPr/>
        </p:nvPicPr>
        <p:blipFill rotWithShape="1">
          <a:blip r:embed="rId2"/>
          <a:srcRect l="38768" t="23912" r="25490" b="9485"/>
          <a:stretch/>
        </p:blipFill>
        <p:spPr>
          <a:xfrm>
            <a:off x="3652375" y="239486"/>
            <a:ext cx="4887250" cy="5691922"/>
          </a:xfrm>
          <a:prstGeom prst="rect">
            <a:avLst/>
          </a:prstGeom>
        </p:spPr>
      </p:pic>
    </p:spTree>
    <p:extLst>
      <p:ext uri="{BB962C8B-B14F-4D97-AF65-F5344CB8AC3E}">
        <p14:creationId xmlns:p14="http://schemas.microsoft.com/office/powerpoint/2010/main" val="1492791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4B5D09-11DD-D1DF-590B-FEC1412D77F4}"/>
              </a:ext>
            </a:extLst>
          </p:cNvPr>
          <p:cNvSpPr txBox="1"/>
          <p:nvPr/>
        </p:nvSpPr>
        <p:spPr>
          <a:xfrm>
            <a:off x="2043830" y="417035"/>
            <a:ext cx="8144172" cy="3385542"/>
          </a:xfrm>
          <a:prstGeom prst="rect">
            <a:avLst/>
          </a:prstGeom>
          <a:noFill/>
        </p:spPr>
        <p:txBody>
          <a:bodyPr wrap="square">
            <a:spAutoFit/>
          </a:bodyPr>
          <a:lstStyle/>
          <a:p>
            <a:pPr algn="l" rtl="0" fontAlgn="base"/>
            <a:r>
              <a:rPr lang="en-IN" sz="1600" dirty="0">
                <a:solidFill>
                  <a:srgbClr val="273239"/>
                </a:solidFill>
                <a:latin typeface="Nunito" pitchFamily="2" charset="77"/>
              </a:rPr>
              <a:t>So, in the figure above, we have calculated </a:t>
            </a:r>
            <a:r>
              <a:rPr lang="en-IN" sz="1600" dirty="0">
                <a:solidFill>
                  <a:srgbClr val="273239"/>
                </a:solidFill>
                <a:latin typeface="KaTeX_Main"/>
              </a:rPr>
              <a:t>𝑃(𝑥𝑖 ∣𝑦𝑗)</a:t>
            </a:r>
            <a:r>
              <a:rPr lang="en-IN" sz="1600" i="1" dirty="0">
                <a:solidFill>
                  <a:srgbClr val="273239"/>
                </a:solidFill>
                <a:latin typeface="KaTeX_Math"/>
              </a:rPr>
              <a:t>P</a:t>
            </a:r>
            <a:r>
              <a:rPr lang="en-IN" sz="1600" dirty="0">
                <a:solidFill>
                  <a:srgbClr val="273239"/>
                </a:solidFill>
                <a:latin typeface="KaTeX_Main"/>
              </a:rPr>
              <a:t>(</a:t>
            </a:r>
            <a:r>
              <a:rPr lang="en-IN" sz="1600" i="1" dirty="0">
                <a:solidFill>
                  <a:srgbClr val="273239"/>
                </a:solidFill>
                <a:latin typeface="KaTeX_Math"/>
              </a:rPr>
              <a:t>xi</a:t>
            </a:r>
            <a:r>
              <a:rPr lang="en-IN" sz="1600" dirty="0">
                <a:solidFill>
                  <a:srgbClr val="273239"/>
                </a:solidFill>
                <a:latin typeface="KaTeX_Main"/>
              </a:rPr>
              <a:t>​ ∣</a:t>
            </a:r>
            <a:r>
              <a:rPr lang="en-IN" sz="1600" i="1" dirty="0" err="1">
                <a:solidFill>
                  <a:srgbClr val="273239"/>
                </a:solidFill>
                <a:latin typeface="KaTeX_Math"/>
              </a:rPr>
              <a:t>yj</a:t>
            </a:r>
            <a:r>
              <a:rPr lang="en-IN" sz="1600" dirty="0">
                <a:solidFill>
                  <a:srgbClr val="273239"/>
                </a:solidFill>
                <a:latin typeface="KaTeX_Main"/>
              </a:rPr>
              <a:t>​)</a:t>
            </a:r>
            <a:r>
              <a:rPr lang="en-IN" sz="1600" dirty="0">
                <a:solidFill>
                  <a:srgbClr val="273239"/>
                </a:solidFill>
                <a:latin typeface="Nunito" pitchFamily="2" charset="77"/>
              </a:rPr>
              <a:t> for each </a:t>
            </a:r>
            <a:r>
              <a:rPr lang="en-IN" sz="1600" dirty="0">
                <a:solidFill>
                  <a:srgbClr val="273239"/>
                </a:solidFill>
                <a:latin typeface="KaTeX_Main"/>
              </a:rPr>
              <a:t>𝑥𝑖</a:t>
            </a:r>
            <a:r>
              <a:rPr lang="en-IN" sz="1600" i="1" dirty="0">
                <a:solidFill>
                  <a:srgbClr val="273239"/>
                </a:solidFill>
                <a:latin typeface="KaTeX_Math"/>
              </a:rPr>
              <a:t>xi</a:t>
            </a:r>
            <a:r>
              <a:rPr lang="en-IN" sz="1600" dirty="0">
                <a:solidFill>
                  <a:srgbClr val="273239"/>
                </a:solidFill>
                <a:latin typeface="KaTeX_Main"/>
              </a:rPr>
              <a:t>​</a:t>
            </a:r>
            <a:r>
              <a:rPr lang="en-IN" sz="1600" dirty="0">
                <a:solidFill>
                  <a:srgbClr val="273239"/>
                </a:solidFill>
                <a:latin typeface="Nunito" pitchFamily="2" charset="77"/>
              </a:rPr>
              <a:t> in X and </a:t>
            </a:r>
            <a:r>
              <a:rPr lang="en-IN" sz="1600" dirty="0">
                <a:solidFill>
                  <a:srgbClr val="273239"/>
                </a:solidFill>
                <a:latin typeface="KaTeX_Main"/>
              </a:rPr>
              <a:t>𝑦𝑗</a:t>
            </a:r>
            <a:r>
              <a:rPr lang="en-IN" sz="1600" i="1" dirty="0" err="1">
                <a:solidFill>
                  <a:srgbClr val="273239"/>
                </a:solidFill>
                <a:latin typeface="KaTeX_Math"/>
              </a:rPr>
              <a:t>yj</a:t>
            </a:r>
            <a:r>
              <a:rPr lang="en-IN" sz="1600" dirty="0">
                <a:solidFill>
                  <a:srgbClr val="273239"/>
                </a:solidFill>
                <a:latin typeface="KaTeX_Main"/>
              </a:rPr>
              <a:t>​</a:t>
            </a:r>
            <a:r>
              <a:rPr lang="en-IN" sz="1600" dirty="0">
                <a:solidFill>
                  <a:srgbClr val="273239"/>
                </a:solidFill>
                <a:latin typeface="Nunito" pitchFamily="2" charset="77"/>
              </a:rPr>
              <a:t> in y manually in the tables 1-4. </a:t>
            </a:r>
          </a:p>
          <a:p>
            <a:pPr algn="l" rtl="0" fontAlgn="base"/>
            <a:endParaRPr lang="en-IN" sz="1600" dirty="0">
              <a:solidFill>
                <a:srgbClr val="273239"/>
              </a:solidFill>
              <a:latin typeface="Nunito" pitchFamily="2" charset="77"/>
            </a:endParaRPr>
          </a:p>
          <a:p>
            <a:pPr algn="l" rtl="0" fontAlgn="base"/>
            <a:r>
              <a:rPr lang="en-IN" sz="1600" dirty="0">
                <a:solidFill>
                  <a:srgbClr val="273239"/>
                </a:solidFill>
                <a:latin typeface="Nunito" pitchFamily="2" charset="77"/>
              </a:rPr>
              <a:t>For example, probability of playing golf given that the temperature is cool, </a:t>
            </a:r>
            <a:r>
              <a:rPr lang="en-IN" sz="1600" dirty="0" err="1">
                <a:solidFill>
                  <a:srgbClr val="273239"/>
                </a:solidFill>
                <a:latin typeface="Nunito" pitchFamily="2" charset="77"/>
              </a:rPr>
              <a:t>i.e</a:t>
            </a:r>
            <a:r>
              <a:rPr lang="en-IN" sz="1600" dirty="0">
                <a:solidFill>
                  <a:srgbClr val="273239"/>
                </a:solidFill>
                <a:latin typeface="Nunito" pitchFamily="2" charset="77"/>
              </a:rPr>
              <a:t> P(temp. = cool | play golf = Yes) = 3/9.</a:t>
            </a:r>
          </a:p>
          <a:p>
            <a:pPr algn="l" rtl="0" fontAlgn="base"/>
            <a:endParaRPr lang="en-IN" sz="1600" dirty="0">
              <a:solidFill>
                <a:srgbClr val="273239"/>
              </a:solidFill>
              <a:latin typeface="Nunito" pitchFamily="2" charset="77"/>
            </a:endParaRPr>
          </a:p>
          <a:p>
            <a:pPr algn="l" rtl="0" fontAlgn="base"/>
            <a:r>
              <a:rPr lang="en-IN" sz="1600" dirty="0">
                <a:solidFill>
                  <a:srgbClr val="273239"/>
                </a:solidFill>
                <a:latin typeface="Nunito" pitchFamily="2" charset="77"/>
              </a:rPr>
              <a:t>Also, we need to find class probabilities </a:t>
            </a:r>
            <a:r>
              <a:rPr lang="en-IN" sz="1600" dirty="0">
                <a:solidFill>
                  <a:srgbClr val="273239"/>
                </a:solidFill>
                <a:latin typeface="KaTeX_Main"/>
              </a:rPr>
              <a:t>𝑃(𝑦)</a:t>
            </a:r>
            <a:r>
              <a:rPr lang="en-IN" sz="1600" i="1" dirty="0">
                <a:solidFill>
                  <a:srgbClr val="273239"/>
                </a:solidFill>
                <a:latin typeface="KaTeX_Math"/>
              </a:rPr>
              <a:t>P</a:t>
            </a:r>
            <a:r>
              <a:rPr lang="en-IN" sz="1600" dirty="0">
                <a:solidFill>
                  <a:srgbClr val="273239"/>
                </a:solidFill>
                <a:latin typeface="KaTeX_Main"/>
              </a:rPr>
              <a:t>(</a:t>
            </a:r>
            <a:r>
              <a:rPr lang="en-IN" sz="1600" i="1" dirty="0">
                <a:solidFill>
                  <a:srgbClr val="273239"/>
                </a:solidFill>
                <a:latin typeface="KaTeX_Math"/>
              </a:rPr>
              <a:t>y</a:t>
            </a:r>
            <a:r>
              <a:rPr lang="en-IN" sz="1600" dirty="0">
                <a:solidFill>
                  <a:srgbClr val="273239"/>
                </a:solidFill>
                <a:latin typeface="KaTeX_Main"/>
              </a:rPr>
              <a:t>)</a:t>
            </a:r>
            <a:r>
              <a:rPr lang="en-IN" sz="1600" dirty="0">
                <a:solidFill>
                  <a:srgbClr val="273239"/>
                </a:solidFill>
                <a:latin typeface="Nunito" pitchFamily="2" charset="77"/>
              </a:rPr>
              <a:t> which has been calculated in the table 5. For example, P(play golf = Yes) = 9/14.</a:t>
            </a:r>
          </a:p>
          <a:p>
            <a:pPr algn="l" rtl="0" fontAlgn="base"/>
            <a:endParaRPr lang="en-IN" sz="1600" dirty="0">
              <a:solidFill>
                <a:srgbClr val="273239"/>
              </a:solidFill>
              <a:latin typeface="Nunito" pitchFamily="2" charset="77"/>
            </a:endParaRPr>
          </a:p>
          <a:p>
            <a:pPr algn="l" rtl="0" fontAlgn="base"/>
            <a:r>
              <a:rPr lang="en-IN" sz="1600" dirty="0">
                <a:solidFill>
                  <a:srgbClr val="273239"/>
                </a:solidFill>
                <a:latin typeface="Nunito" pitchFamily="2" charset="77"/>
              </a:rPr>
              <a:t>So now, we are done with our pre-computations and the classifier is ready!</a:t>
            </a:r>
          </a:p>
          <a:p>
            <a:pPr algn="l" rtl="0" fontAlgn="base"/>
            <a:r>
              <a:rPr lang="en-IN" sz="1600" dirty="0">
                <a:solidFill>
                  <a:srgbClr val="273239"/>
                </a:solidFill>
                <a:latin typeface="Nunito" pitchFamily="2" charset="77"/>
              </a:rPr>
              <a:t>Let us test it on a new set of features (let us call it today):</a:t>
            </a:r>
          </a:p>
          <a:p>
            <a:br>
              <a:rPr lang="en-IN" sz="1600" dirty="0"/>
            </a:br>
            <a:endParaRPr lang="en-US" sz="1600" dirty="0"/>
          </a:p>
        </p:txBody>
      </p:sp>
      <p:sp>
        <p:nvSpPr>
          <p:cNvPr id="5" name="TextBox 4">
            <a:extLst>
              <a:ext uri="{FF2B5EF4-FFF2-40B4-BE49-F238E27FC236}">
                <a16:creationId xmlns:a16="http://schemas.microsoft.com/office/drawing/2014/main" id="{64D5AA53-01A2-EDA0-D8DF-39002DBB0C42}"/>
              </a:ext>
            </a:extLst>
          </p:cNvPr>
          <p:cNvSpPr txBox="1"/>
          <p:nvPr/>
        </p:nvSpPr>
        <p:spPr>
          <a:xfrm>
            <a:off x="2043830" y="3402468"/>
            <a:ext cx="4572000" cy="369332"/>
          </a:xfrm>
          <a:prstGeom prst="rect">
            <a:avLst/>
          </a:prstGeom>
          <a:noFill/>
        </p:spPr>
        <p:txBody>
          <a:bodyPr wrap="square">
            <a:spAutoFit/>
          </a:bodyPr>
          <a:lstStyle/>
          <a:p>
            <a:r>
              <a:rPr lang="en-IN" b="1" dirty="0"/>
              <a:t>today = (Sunny, Hot, Normal, False)</a:t>
            </a:r>
            <a:endParaRPr lang="en-US" b="1" dirty="0"/>
          </a:p>
        </p:txBody>
      </p:sp>
      <p:pic>
        <p:nvPicPr>
          <p:cNvPr id="7" name="Picture 6">
            <a:extLst>
              <a:ext uri="{FF2B5EF4-FFF2-40B4-BE49-F238E27FC236}">
                <a16:creationId xmlns:a16="http://schemas.microsoft.com/office/drawing/2014/main" id="{7D07C741-A711-36E2-ED74-8E636B3E9382}"/>
              </a:ext>
            </a:extLst>
          </p:cNvPr>
          <p:cNvPicPr>
            <a:picLocks noChangeAspect="1"/>
          </p:cNvPicPr>
          <p:nvPr/>
        </p:nvPicPr>
        <p:blipFill rotWithShape="1">
          <a:blip r:embed="rId2"/>
          <a:srcRect l="2529" t="37172" r="2711" b="52198"/>
          <a:stretch/>
        </p:blipFill>
        <p:spPr>
          <a:xfrm>
            <a:off x="2043830" y="3890898"/>
            <a:ext cx="7365306" cy="516318"/>
          </a:xfrm>
          <a:prstGeom prst="rect">
            <a:avLst/>
          </a:prstGeom>
        </p:spPr>
      </p:pic>
      <p:sp>
        <p:nvSpPr>
          <p:cNvPr id="9" name="TextBox 8">
            <a:extLst>
              <a:ext uri="{FF2B5EF4-FFF2-40B4-BE49-F238E27FC236}">
                <a16:creationId xmlns:a16="http://schemas.microsoft.com/office/drawing/2014/main" id="{5AB28F8F-4F1A-9044-7EC3-8ACFCBC8F96D}"/>
              </a:ext>
            </a:extLst>
          </p:cNvPr>
          <p:cNvSpPr txBox="1"/>
          <p:nvPr/>
        </p:nvSpPr>
        <p:spPr>
          <a:xfrm>
            <a:off x="2043830" y="4358448"/>
            <a:ext cx="4572000" cy="338554"/>
          </a:xfrm>
          <a:prstGeom prst="rect">
            <a:avLst/>
          </a:prstGeom>
          <a:noFill/>
        </p:spPr>
        <p:txBody>
          <a:bodyPr wrap="square">
            <a:spAutoFit/>
          </a:bodyPr>
          <a:lstStyle/>
          <a:p>
            <a:r>
              <a:rPr lang="en-IN" sz="1600" dirty="0">
                <a:solidFill>
                  <a:srgbClr val="273239"/>
                </a:solidFill>
                <a:latin typeface="Nunito" pitchFamily="2" charset="77"/>
              </a:rPr>
              <a:t>and probability to not play golf is given by:</a:t>
            </a:r>
            <a:endParaRPr lang="en-US" sz="1600" dirty="0"/>
          </a:p>
        </p:txBody>
      </p:sp>
      <p:pic>
        <p:nvPicPr>
          <p:cNvPr id="13" name="Picture 12">
            <a:extLst>
              <a:ext uri="{FF2B5EF4-FFF2-40B4-BE49-F238E27FC236}">
                <a16:creationId xmlns:a16="http://schemas.microsoft.com/office/drawing/2014/main" id="{476D4204-D756-E10E-A937-70DF84BA1397}"/>
              </a:ext>
            </a:extLst>
          </p:cNvPr>
          <p:cNvPicPr>
            <a:picLocks noChangeAspect="1"/>
          </p:cNvPicPr>
          <p:nvPr/>
        </p:nvPicPr>
        <p:blipFill rotWithShape="1">
          <a:blip r:embed="rId3"/>
          <a:srcRect l="3497" t="59575" r="5239" b="31630"/>
          <a:stretch/>
        </p:blipFill>
        <p:spPr>
          <a:xfrm>
            <a:off x="2043831" y="4684810"/>
            <a:ext cx="7093457" cy="427230"/>
          </a:xfrm>
          <a:prstGeom prst="rect">
            <a:avLst/>
          </a:prstGeom>
        </p:spPr>
      </p:pic>
      <p:sp>
        <p:nvSpPr>
          <p:cNvPr id="15" name="TextBox 14">
            <a:extLst>
              <a:ext uri="{FF2B5EF4-FFF2-40B4-BE49-F238E27FC236}">
                <a16:creationId xmlns:a16="http://schemas.microsoft.com/office/drawing/2014/main" id="{9980457E-3A90-2805-7F20-AC0462CE0BF3}"/>
              </a:ext>
            </a:extLst>
          </p:cNvPr>
          <p:cNvSpPr txBox="1"/>
          <p:nvPr/>
        </p:nvSpPr>
        <p:spPr>
          <a:xfrm>
            <a:off x="2043830" y="5284353"/>
            <a:ext cx="8144172" cy="584775"/>
          </a:xfrm>
          <a:prstGeom prst="rect">
            <a:avLst/>
          </a:prstGeom>
          <a:noFill/>
        </p:spPr>
        <p:txBody>
          <a:bodyPr wrap="square">
            <a:spAutoFit/>
          </a:bodyPr>
          <a:lstStyle/>
          <a:p>
            <a:r>
              <a:rPr lang="en-IN" sz="1600" dirty="0">
                <a:solidFill>
                  <a:srgbClr val="273239"/>
                </a:solidFill>
                <a:latin typeface="Nunito" pitchFamily="2" charset="77"/>
              </a:rPr>
              <a:t>Since, P(today) is common in both probabilities, we can ignore P(today) and find proportional probabilities as:</a:t>
            </a:r>
            <a:endParaRPr lang="en-US" sz="1600" dirty="0"/>
          </a:p>
        </p:txBody>
      </p:sp>
    </p:spTree>
    <p:extLst>
      <p:ext uri="{BB962C8B-B14F-4D97-AF65-F5344CB8AC3E}">
        <p14:creationId xmlns:p14="http://schemas.microsoft.com/office/powerpoint/2010/main" val="1076027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E930F5-770D-B8AA-76B7-C01E442D381F}"/>
              </a:ext>
            </a:extLst>
          </p:cNvPr>
          <p:cNvPicPr>
            <a:picLocks noChangeAspect="1"/>
          </p:cNvPicPr>
          <p:nvPr/>
        </p:nvPicPr>
        <p:blipFill rotWithShape="1">
          <a:blip r:embed="rId2"/>
          <a:srcRect l="3609" t="25129" r="26902" b="59059"/>
          <a:stretch/>
        </p:blipFill>
        <p:spPr>
          <a:xfrm>
            <a:off x="2292096" y="36576"/>
            <a:ext cx="5401056" cy="768096"/>
          </a:xfrm>
          <a:prstGeom prst="rect">
            <a:avLst/>
          </a:prstGeom>
        </p:spPr>
      </p:pic>
      <p:pic>
        <p:nvPicPr>
          <p:cNvPr id="5" name="Picture 4">
            <a:extLst>
              <a:ext uri="{FF2B5EF4-FFF2-40B4-BE49-F238E27FC236}">
                <a16:creationId xmlns:a16="http://schemas.microsoft.com/office/drawing/2014/main" id="{59D89910-29ED-CDD2-0A35-842C1E7A9EFB}"/>
              </a:ext>
            </a:extLst>
          </p:cNvPr>
          <p:cNvPicPr>
            <a:picLocks noChangeAspect="1"/>
          </p:cNvPicPr>
          <p:nvPr/>
        </p:nvPicPr>
        <p:blipFill rotWithShape="1">
          <a:blip r:embed="rId2"/>
          <a:srcRect l="4548" t="55247" r="31609" b="28942"/>
          <a:stretch/>
        </p:blipFill>
        <p:spPr>
          <a:xfrm>
            <a:off x="2292096" y="1024128"/>
            <a:ext cx="4962144" cy="768096"/>
          </a:xfrm>
          <a:prstGeom prst="rect">
            <a:avLst/>
          </a:prstGeom>
        </p:spPr>
      </p:pic>
      <p:sp>
        <p:nvSpPr>
          <p:cNvPr id="7" name="TextBox 6">
            <a:extLst>
              <a:ext uri="{FF2B5EF4-FFF2-40B4-BE49-F238E27FC236}">
                <a16:creationId xmlns:a16="http://schemas.microsoft.com/office/drawing/2014/main" id="{A723319A-586B-8A54-F220-23C56B6D2269}"/>
              </a:ext>
            </a:extLst>
          </p:cNvPr>
          <p:cNvSpPr txBox="1"/>
          <p:nvPr/>
        </p:nvSpPr>
        <p:spPr>
          <a:xfrm>
            <a:off x="2292096" y="766310"/>
            <a:ext cx="4572000" cy="369332"/>
          </a:xfrm>
          <a:prstGeom prst="rect">
            <a:avLst/>
          </a:prstGeom>
          <a:noFill/>
        </p:spPr>
        <p:txBody>
          <a:bodyPr wrap="square">
            <a:spAutoFit/>
          </a:bodyPr>
          <a:lstStyle/>
          <a:p>
            <a:r>
              <a:rPr lang="en-IN" dirty="0">
                <a:solidFill>
                  <a:srgbClr val="273239"/>
                </a:solidFill>
                <a:latin typeface="Nunito" pitchFamily="2" charset="77"/>
              </a:rPr>
              <a:t>and</a:t>
            </a:r>
            <a:endParaRPr lang="en-US" dirty="0"/>
          </a:p>
        </p:txBody>
      </p:sp>
      <p:sp>
        <p:nvSpPr>
          <p:cNvPr id="9" name="TextBox 8">
            <a:extLst>
              <a:ext uri="{FF2B5EF4-FFF2-40B4-BE49-F238E27FC236}">
                <a16:creationId xmlns:a16="http://schemas.microsoft.com/office/drawing/2014/main" id="{6F31778C-E73F-7CA5-0F1C-6B5190419C35}"/>
              </a:ext>
            </a:extLst>
          </p:cNvPr>
          <p:cNvSpPr txBox="1"/>
          <p:nvPr/>
        </p:nvSpPr>
        <p:spPr>
          <a:xfrm>
            <a:off x="2292096" y="1780032"/>
            <a:ext cx="4572000" cy="369332"/>
          </a:xfrm>
          <a:prstGeom prst="rect">
            <a:avLst/>
          </a:prstGeom>
          <a:noFill/>
        </p:spPr>
        <p:txBody>
          <a:bodyPr wrap="square">
            <a:spAutoFit/>
          </a:bodyPr>
          <a:lstStyle/>
          <a:p>
            <a:r>
              <a:rPr lang="en-IN" dirty="0">
                <a:solidFill>
                  <a:srgbClr val="273239"/>
                </a:solidFill>
                <a:latin typeface="Nunito" pitchFamily="2" charset="77"/>
              </a:rPr>
              <a:t>Now, since</a:t>
            </a:r>
            <a:endParaRPr lang="en-US" dirty="0"/>
          </a:p>
        </p:txBody>
      </p:sp>
      <p:sp>
        <p:nvSpPr>
          <p:cNvPr id="11" name="TextBox 10">
            <a:extLst>
              <a:ext uri="{FF2B5EF4-FFF2-40B4-BE49-F238E27FC236}">
                <a16:creationId xmlns:a16="http://schemas.microsoft.com/office/drawing/2014/main" id="{ADF47A32-5600-EE24-82D9-D4450C77F7C9}"/>
              </a:ext>
            </a:extLst>
          </p:cNvPr>
          <p:cNvSpPr txBox="1"/>
          <p:nvPr/>
        </p:nvSpPr>
        <p:spPr>
          <a:xfrm>
            <a:off x="2292096" y="2289658"/>
            <a:ext cx="4572000" cy="369332"/>
          </a:xfrm>
          <a:prstGeom prst="rect">
            <a:avLst/>
          </a:prstGeom>
          <a:noFill/>
        </p:spPr>
        <p:txBody>
          <a:bodyPr wrap="square">
            <a:spAutoFit/>
          </a:bodyPr>
          <a:lstStyle/>
          <a:p>
            <a:r>
              <a:rPr lang="en-IN" i="1" dirty="0">
                <a:solidFill>
                  <a:srgbClr val="273239"/>
                </a:solidFill>
                <a:latin typeface="KaTeX_Math"/>
              </a:rPr>
              <a:t>P</a:t>
            </a:r>
            <a:r>
              <a:rPr lang="en-IN" dirty="0">
                <a:solidFill>
                  <a:srgbClr val="273239"/>
                </a:solidFill>
                <a:latin typeface="KaTeX_Main"/>
              </a:rPr>
              <a:t>(</a:t>
            </a:r>
            <a:r>
              <a:rPr lang="en-IN" i="1" dirty="0" err="1">
                <a:solidFill>
                  <a:srgbClr val="273239"/>
                </a:solidFill>
                <a:latin typeface="KaTeX_Math"/>
              </a:rPr>
              <a:t>Yes</a:t>
            </a:r>
            <a:r>
              <a:rPr lang="en-IN" dirty="0" err="1">
                <a:solidFill>
                  <a:srgbClr val="273239"/>
                </a:solidFill>
                <a:latin typeface="KaTeX_Main"/>
              </a:rPr>
              <a:t>∣</a:t>
            </a:r>
            <a:r>
              <a:rPr lang="en-IN" i="1" dirty="0" err="1">
                <a:solidFill>
                  <a:srgbClr val="273239"/>
                </a:solidFill>
                <a:latin typeface="KaTeX_Math"/>
              </a:rPr>
              <a:t>today</a:t>
            </a:r>
            <a:r>
              <a:rPr lang="en-IN" dirty="0">
                <a:solidFill>
                  <a:srgbClr val="273239"/>
                </a:solidFill>
                <a:latin typeface="KaTeX_Main"/>
              </a:rPr>
              <a:t>)+</a:t>
            </a:r>
            <a:r>
              <a:rPr lang="en-IN" i="1" dirty="0">
                <a:solidFill>
                  <a:srgbClr val="273239"/>
                </a:solidFill>
                <a:latin typeface="KaTeX_Math"/>
              </a:rPr>
              <a:t>P</a:t>
            </a:r>
            <a:r>
              <a:rPr lang="en-IN" dirty="0">
                <a:solidFill>
                  <a:srgbClr val="273239"/>
                </a:solidFill>
                <a:latin typeface="KaTeX_Main"/>
              </a:rPr>
              <a:t>(</a:t>
            </a:r>
            <a:r>
              <a:rPr lang="en-IN" i="1" dirty="0" err="1">
                <a:solidFill>
                  <a:srgbClr val="273239"/>
                </a:solidFill>
                <a:latin typeface="KaTeX_Math"/>
              </a:rPr>
              <a:t>No</a:t>
            </a:r>
            <a:r>
              <a:rPr lang="en-IN" dirty="0" err="1">
                <a:solidFill>
                  <a:srgbClr val="273239"/>
                </a:solidFill>
                <a:latin typeface="KaTeX_Main"/>
              </a:rPr>
              <a:t>∣</a:t>
            </a:r>
            <a:r>
              <a:rPr lang="en-IN" i="1" dirty="0" err="1">
                <a:solidFill>
                  <a:srgbClr val="273239"/>
                </a:solidFill>
                <a:latin typeface="KaTeX_Math"/>
              </a:rPr>
              <a:t>today</a:t>
            </a:r>
            <a:r>
              <a:rPr lang="en-IN" dirty="0">
                <a:solidFill>
                  <a:srgbClr val="273239"/>
                </a:solidFill>
                <a:latin typeface="KaTeX_Main"/>
              </a:rPr>
              <a:t>)=1</a:t>
            </a:r>
            <a:endParaRPr lang="en-US" dirty="0"/>
          </a:p>
        </p:txBody>
      </p:sp>
      <p:sp>
        <p:nvSpPr>
          <p:cNvPr id="13" name="TextBox 12">
            <a:extLst>
              <a:ext uri="{FF2B5EF4-FFF2-40B4-BE49-F238E27FC236}">
                <a16:creationId xmlns:a16="http://schemas.microsoft.com/office/drawing/2014/main" id="{0ED0EE84-D4B4-A529-7EA1-25312FA274FB}"/>
              </a:ext>
            </a:extLst>
          </p:cNvPr>
          <p:cNvSpPr txBox="1"/>
          <p:nvPr/>
        </p:nvSpPr>
        <p:spPr>
          <a:xfrm>
            <a:off x="2292096" y="2819183"/>
            <a:ext cx="7985760" cy="646331"/>
          </a:xfrm>
          <a:prstGeom prst="rect">
            <a:avLst/>
          </a:prstGeom>
          <a:noFill/>
        </p:spPr>
        <p:txBody>
          <a:bodyPr wrap="square">
            <a:spAutoFit/>
          </a:bodyPr>
          <a:lstStyle/>
          <a:p>
            <a:r>
              <a:rPr lang="en-IN" dirty="0">
                <a:solidFill>
                  <a:srgbClr val="273239"/>
                </a:solidFill>
                <a:latin typeface="Nunito" pitchFamily="2" charset="77"/>
              </a:rPr>
              <a:t>These numbers can be converted into a probability by making the sum equal to 1 (normalization):</a:t>
            </a:r>
            <a:endParaRPr lang="en-US" dirty="0"/>
          </a:p>
        </p:txBody>
      </p:sp>
      <p:pic>
        <p:nvPicPr>
          <p:cNvPr id="15" name="Picture 14">
            <a:extLst>
              <a:ext uri="{FF2B5EF4-FFF2-40B4-BE49-F238E27FC236}">
                <a16:creationId xmlns:a16="http://schemas.microsoft.com/office/drawing/2014/main" id="{9F9448F6-E571-673A-225F-F76BF9CA504D}"/>
              </a:ext>
            </a:extLst>
          </p:cNvPr>
          <p:cNvPicPr>
            <a:picLocks noChangeAspect="1"/>
          </p:cNvPicPr>
          <p:nvPr/>
        </p:nvPicPr>
        <p:blipFill rotWithShape="1">
          <a:blip r:embed="rId3"/>
          <a:srcRect l="7686" t="38815" r="25020" b="47734"/>
          <a:stretch/>
        </p:blipFill>
        <p:spPr>
          <a:xfrm>
            <a:off x="2157984" y="3625705"/>
            <a:ext cx="5230368" cy="646332"/>
          </a:xfrm>
          <a:prstGeom prst="rect">
            <a:avLst/>
          </a:prstGeom>
        </p:spPr>
      </p:pic>
      <p:sp>
        <p:nvSpPr>
          <p:cNvPr id="17" name="TextBox 16">
            <a:extLst>
              <a:ext uri="{FF2B5EF4-FFF2-40B4-BE49-F238E27FC236}">
                <a16:creationId xmlns:a16="http://schemas.microsoft.com/office/drawing/2014/main" id="{95FC4927-E05E-8520-D5AE-B8C949FC7B5B}"/>
              </a:ext>
            </a:extLst>
          </p:cNvPr>
          <p:cNvSpPr txBox="1"/>
          <p:nvPr/>
        </p:nvSpPr>
        <p:spPr>
          <a:xfrm>
            <a:off x="2292096" y="4317775"/>
            <a:ext cx="4572000" cy="369332"/>
          </a:xfrm>
          <a:prstGeom prst="rect">
            <a:avLst/>
          </a:prstGeom>
          <a:noFill/>
        </p:spPr>
        <p:txBody>
          <a:bodyPr wrap="square">
            <a:spAutoFit/>
          </a:bodyPr>
          <a:lstStyle/>
          <a:p>
            <a:r>
              <a:rPr lang="en-IN" dirty="0">
                <a:solidFill>
                  <a:srgbClr val="273239"/>
                </a:solidFill>
                <a:latin typeface="Nunito" pitchFamily="2" charset="77"/>
              </a:rPr>
              <a:t>and</a:t>
            </a:r>
            <a:endParaRPr lang="en-US" dirty="0"/>
          </a:p>
        </p:txBody>
      </p:sp>
      <p:pic>
        <p:nvPicPr>
          <p:cNvPr id="19" name="Picture 18">
            <a:extLst>
              <a:ext uri="{FF2B5EF4-FFF2-40B4-BE49-F238E27FC236}">
                <a16:creationId xmlns:a16="http://schemas.microsoft.com/office/drawing/2014/main" id="{9952563D-210F-4FCD-62AB-59243346975E}"/>
              </a:ext>
            </a:extLst>
          </p:cNvPr>
          <p:cNvPicPr>
            <a:picLocks noChangeAspect="1"/>
          </p:cNvPicPr>
          <p:nvPr/>
        </p:nvPicPr>
        <p:blipFill rotWithShape="1">
          <a:blip r:embed="rId3"/>
          <a:srcRect l="8157" t="64113" r="33490" b="26048"/>
          <a:stretch/>
        </p:blipFill>
        <p:spPr>
          <a:xfrm>
            <a:off x="2292096" y="4825032"/>
            <a:ext cx="4535424" cy="477927"/>
          </a:xfrm>
          <a:prstGeom prst="rect">
            <a:avLst/>
          </a:prstGeom>
        </p:spPr>
      </p:pic>
      <p:sp>
        <p:nvSpPr>
          <p:cNvPr id="21" name="TextBox 20">
            <a:extLst>
              <a:ext uri="{FF2B5EF4-FFF2-40B4-BE49-F238E27FC236}">
                <a16:creationId xmlns:a16="http://schemas.microsoft.com/office/drawing/2014/main" id="{E55AC7EA-DD44-3CE8-0F10-1D207F85F7C0}"/>
              </a:ext>
            </a:extLst>
          </p:cNvPr>
          <p:cNvSpPr txBox="1"/>
          <p:nvPr/>
        </p:nvSpPr>
        <p:spPr>
          <a:xfrm>
            <a:off x="600456" y="5425212"/>
            <a:ext cx="12527280" cy="646331"/>
          </a:xfrm>
          <a:prstGeom prst="rect">
            <a:avLst/>
          </a:prstGeom>
          <a:noFill/>
        </p:spPr>
        <p:txBody>
          <a:bodyPr wrap="square">
            <a:spAutoFit/>
          </a:bodyPr>
          <a:lstStyle/>
          <a:p>
            <a:pPr algn="l" rtl="0" fontAlgn="base"/>
            <a:r>
              <a:rPr lang="en-IN" dirty="0">
                <a:solidFill>
                  <a:srgbClr val="273239"/>
                </a:solidFill>
                <a:latin typeface="Nunito" pitchFamily="2" charset="77"/>
              </a:rPr>
              <a:t>Since</a:t>
            </a:r>
          </a:p>
          <a:p>
            <a:pPr algn="l" rtl="0" fontAlgn="base"/>
            <a:r>
              <a:rPr lang="en-IN" dirty="0">
                <a:solidFill>
                  <a:srgbClr val="273239"/>
                </a:solidFill>
                <a:latin typeface="KaTeX_Main"/>
              </a:rPr>
              <a:t>𝑃(𝑌𝑒𝑠∣𝑡𝑜𝑑𝑎𝑦)&gt;𝑃(𝑁𝑜∣𝑡𝑜𝑑𝑎𝑦)</a:t>
            </a:r>
            <a:r>
              <a:rPr lang="en-IN" i="1" dirty="0">
                <a:solidFill>
                  <a:srgbClr val="273239"/>
                </a:solidFill>
                <a:latin typeface="KaTeX_Math"/>
              </a:rPr>
              <a:t>P</a:t>
            </a:r>
            <a:r>
              <a:rPr lang="en-IN" dirty="0">
                <a:solidFill>
                  <a:srgbClr val="273239"/>
                </a:solidFill>
                <a:latin typeface="KaTeX_Main"/>
              </a:rPr>
              <a:t>(</a:t>
            </a:r>
            <a:r>
              <a:rPr lang="en-IN" i="1" dirty="0" err="1">
                <a:solidFill>
                  <a:srgbClr val="273239"/>
                </a:solidFill>
                <a:latin typeface="KaTeX_Math"/>
              </a:rPr>
              <a:t>Yes</a:t>
            </a:r>
            <a:r>
              <a:rPr lang="en-IN" dirty="0" err="1">
                <a:solidFill>
                  <a:srgbClr val="273239"/>
                </a:solidFill>
                <a:latin typeface="KaTeX_Main"/>
              </a:rPr>
              <a:t>∣</a:t>
            </a:r>
            <a:r>
              <a:rPr lang="en-IN" i="1" dirty="0" err="1">
                <a:solidFill>
                  <a:srgbClr val="273239"/>
                </a:solidFill>
                <a:latin typeface="KaTeX_Math"/>
              </a:rPr>
              <a:t>today</a:t>
            </a:r>
            <a:r>
              <a:rPr lang="en-IN" dirty="0">
                <a:solidFill>
                  <a:srgbClr val="273239"/>
                </a:solidFill>
                <a:latin typeface="KaTeX_Main"/>
              </a:rPr>
              <a:t>)&gt;</a:t>
            </a:r>
            <a:r>
              <a:rPr lang="en-IN" i="1" dirty="0">
                <a:solidFill>
                  <a:srgbClr val="273239"/>
                </a:solidFill>
                <a:latin typeface="KaTeX_Math"/>
              </a:rPr>
              <a:t>P</a:t>
            </a:r>
            <a:r>
              <a:rPr lang="en-IN" dirty="0">
                <a:solidFill>
                  <a:srgbClr val="273239"/>
                </a:solidFill>
                <a:latin typeface="KaTeX_Main"/>
              </a:rPr>
              <a:t>(</a:t>
            </a:r>
            <a:r>
              <a:rPr lang="en-IN" i="1" dirty="0" err="1">
                <a:solidFill>
                  <a:srgbClr val="273239"/>
                </a:solidFill>
                <a:latin typeface="KaTeX_Math"/>
              </a:rPr>
              <a:t>No</a:t>
            </a:r>
            <a:r>
              <a:rPr lang="en-IN" dirty="0" err="1">
                <a:solidFill>
                  <a:srgbClr val="273239"/>
                </a:solidFill>
                <a:latin typeface="KaTeX_Main"/>
              </a:rPr>
              <a:t>∣</a:t>
            </a:r>
            <a:r>
              <a:rPr lang="en-IN" i="1" dirty="0" err="1">
                <a:solidFill>
                  <a:srgbClr val="273239"/>
                </a:solidFill>
                <a:latin typeface="KaTeX_Math"/>
              </a:rPr>
              <a:t>today</a:t>
            </a:r>
            <a:r>
              <a:rPr lang="en-IN" dirty="0">
                <a:solidFill>
                  <a:srgbClr val="273239"/>
                </a:solidFill>
                <a:latin typeface="KaTeX_Main"/>
              </a:rPr>
              <a:t>)</a:t>
            </a:r>
            <a:r>
              <a:rPr lang="en-IN" dirty="0">
                <a:solidFill>
                  <a:srgbClr val="273239"/>
                </a:solidFill>
                <a:latin typeface="Nunito" pitchFamily="2" charset="77"/>
              </a:rPr>
              <a:t>So, prediction that golf would be played is ‘Yes’.</a:t>
            </a:r>
          </a:p>
        </p:txBody>
      </p:sp>
    </p:spTree>
    <p:extLst>
      <p:ext uri="{BB962C8B-B14F-4D97-AF65-F5344CB8AC3E}">
        <p14:creationId xmlns:p14="http://schemas.microsoft.com/office/powerpoint/2010/main" val="854079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8DC3D8-C9CB-4EE4-E5C6-AF4574F16824}"/>
              </a:ext>
            </a:extLst>
          </p:cNvPr>
          <p:cNvSpPr txBox="1"/>
          <p:nvPr/>
        </p:nvSpPr>
        <p:spPr>
          <a:xfrm>
            <a:off x="2002536" y="1814590"/>
            <a:ext cx="7882128" cy="1477328"/>
          </a:xfrm>
          <a:prstGeom prst="rect">
            <a:avLst/>
          </a:prstGeom>
          <a:noFill/>
        </p:spPr>
        <p:txBody>
          <a:bodyPr wrap="square">
            <a:spAutoFit/>
          </a:bodyPr>
          <a:lstStyle/>
          <a:p>
            <a:pPr algn="just"/>
            <a:r>
              <a:rPr lang="en-IN" dirty="0">
                <a:solidFill>
                  <a:srgbClr val="273239"/>
                </a:solidFill>
                <a:latin typeface="Nunito" pitchFamily="2" charset="77"/>
              </a:rPr>
              <a:t>The method that we discussed above is applicable for discrete data. In case of continuous data, we need to make some assumptions regarding the distribution of values of each feature. The different naive Bayes classifiers differ mainly by the assumptions they make regarding the distribution of </a:t>
            </a:r>
            <a:r>
              <a:rPr lang="en-IN" dirty="0">
                <a:solidFill>
                  <a:srgbClr val="273239"/>
                </a:solidFill>
                <a:latin typeface="KaTeX_Main"/>
              </a:rPr>
              <a:t>𝑃(𝑥𝑖∣𝑦).</a:t>
            </a:r>
            <a:r>
              <a:rPr lang="en-IN" i="1" dirty="0">
                <a:solidFill>
                  <a:srgbClr val="273239"/>
                </a:solidFill>
                <a:latin typeface="KaTeX_Math"/>
              </a:rPr>
              <a:t>P</a:t>
            </a:r>
            <a:r>
              <a:rPr lang="en-IN" dirty="0">
                <a:solidFill>
                  <a:srgbClr val="273239"/>
                </a:solidFill>
                <a:latin typeface="KaTeX_Main"/>
              </a:rPr>
              <a:t>(</a:t>
            </a:r>
            <a:r>
              <a:rPr lang="en-IN" i="1" dirty="0">
                <a:solidFill>
                  <a:srgbClr val="273239"/>
                </a:solidFill>
                <a:latin typeface="KaTeX_Math"/>
              </a:rPr>
              <a:t>xi</a:t>
            </a:r>
            <a:r>
              <a:rPr lang="en-IN" dirty="0">
                <a:solidFill>
                  <a:srgbClr val="273239"/>
                </a:solidFill>
                <a:latin typeface="KaTeX_Main"/>
              </a:rPr>
              <a:t>​∣</a:t>
            </a:r>
            <a:r>
              <a:rPr lang="en-IN" i="1" dirty="0">
                <a:solidFill>
                  <a:srgbClr val="273239"/>
                </a:solidFill>
                <a:latin typeface="KaTeX_Math"/>
              </a:rPr>
              <a:t>y</a:t>
            </a:r>
            <a:r>
              <a:rPr lang="en-IN" dirty="0">
                <a:solidFill>
                  <a:srgbClr val="273239"/>
                </a:solidFill>
                <a:latin typeface="KaTeX_Main"/>
              </a:rPr>
              <a:t>).</a:t>
            </a:r>
            <a:endParaRPr lang="en-US" dirty="0"/>
          </a:p>
        </p:txBody>
      </p:sp>
    </p:spTree>
    <p:extLst>
      <p:ext uri="{BB962C8B-B14F-4D97-AF65-F5344CB8AC3E}">
        <p14:creationId xmlns:p14="http://schemas.microsoft.com/office/powerpoint/2010/main" val="1875653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Slide Number Placeholder 3"/>
          <p:cNvSpPr>
            <a:spLocks noGrp="1"/>
          </p:cNvSpPr>
          <p:nvPr>
            <p:ph type="sldNum" sz="quarter" idx="12"/>
          </p:nvPr>
        </p:nvSpPr>
        <p:spPr/>
        <p:txBody>
          <a:bodyPr/>
          <a:lstStyle/>
          <a:p>
            <a:fld id="{CBABCCC1-BF11-4F37-963E-1BCD5B23FD72}" type="slidenum">
              <a:rPr lang="en-IN" smtClean="0"/>
              <a:pPr/>
              <a:t>26</a:t>
            </a:fld>
            <a:endParaRPr lang="en-IN"/>
          </a:p>
        </p:txBody>
      </p:sp>
      <p:sp>
        <p:nvSpPr>
          <p:cNvPr id="1048644" name="Slide Number Placeholder 3"/>
          <p:cNvSpPr txBox="1"/>
          <p:nvPr/>
        </p:nvSpPr>
        <p:spPr>
          <a:xfrm>
            <a:off x="5690490" y="6291139"/>
            <a:ext cx="811019" cy="503578"/>
          </a:xfrm>
          <a:prstGeom prst="rect">
            <a:avLst/>
          </a:prstGeom>
        </p:spPr>
        <p:txBody>
          <a:bodyPr vert="horz" lIns="91440" tIns="45720" rIns="91440" bIns="45720" rtlCol="0" anchor="t"/>
          <a:lstStyle>
            <a:defPPr>
              <a:defRPr lang="en-US"/>
            </a:defPPr>
            <a:lvl1pPr marL="0" algn="ctr" defTabSz="457200" rtl="0" eaLnBrk="1" latinLnBrk="0" hangingPunct="1">
              <a:defRPr sz="2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BABCCC1-BF11-4F37-963E-1BCD5B23FD72}" type="slidenum">
              <a:rPr lang="en-IN" smtClean="0"/>
              <a:pPr/>
              <a:t>26</a:t>
            </a:fld>
            <a:endParaRPr lang="en-IN"/>
          </a:p>
        </p:txBody>
      </p:sp>
      <p:sp>
        <p:nvSpPr>
          <p:cNvPr id="1048645"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Poppins" panose="00000500000000000000" pitchFamily="2" charset="0"/>
                <a:cs typeface="Poppins" panose="00000500000000000000" pitchFamily="2" charset="0"/>
              </a:rPr>
              <a:t>Self-Assessment Questions</a:t>
            </a:r>
            <a:endParaRPr lang="en-US" sz="2000">
              <a:solidFill>
                <a:schemeClr val="bg1"/>
              </a:solidFill>
              <a:latin typeface="Poppins" panose="00000500000000000000" pitchFamily="2" charset="0"/>
              <a:cs typeface="Poppins" panose="00000500000000000000" pitchFamily="2" charset="0"/>
            </a:endParaRPr>
          </a:p>
        </p:txBody>
      </p:sp>
      <p:sp>
        <p:nvSpPr>
          <p:cNvPr id="1048646" name="Google Shape;502;p17"/>
          <p:cNvSpPr/>
          <p:nvPr/>
        </p:nvSpPr>
        <p:spPr>
          <a:xfrm>
            <a:off x="1009895" y="648582"/>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lvl="0" indent="-342900">
              <a:buFont typeface="+mj-lt"/>
              <a:buAutoNum type="arabicPeriod"/>
            </a:pPr>
            <a:r>
              <a:rPr lang="en-IN" sz="2000" dirty="0">
                <a:solidFill>
                  <a:schemeClr val="bg1"/>
                </a:solidFill>
              </a:rPr>
              <a:t>What assumption does Naïve Bayes Classification make about the independence of features?</a:t>
            </a:r>
            <a:endParaRPr sz="20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048647" name="Rounded Rectangle 17"/>
          <p:cNvSpPr/>
          <p:nvPr/>
        </p:nvSpPr>
        <p:spPr>
          <a:xfrm>
            <a:off x="1009894" y="1527517"/>
            <a:ext cx="10172209" cy="1520483"/>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R"/>
            </a:pPr>
            <a:r>
              <a:rPr lang="en-IN" sz="1600" dirty="0"/>
              <a:t>Features are completely independent of each other</a:t>
            </a:r>
          </a:p>
          <a:p>
            <a:pPr marL="342900" indent="-342900">
              <a:lnSpc>
                <a:spcPct val="150000"/>
              </a:lnSpc>
              <a:buAutoNum type="alphaLcParenR"/>
            </a:pPr>
            <a:r>
              <a:rPr lang="en-IN" sz="1600" dirty="0"/>
              <a:t>Features are conditionally independent given the class </a:t>
            </a:r>
          </a:p>
          <a:p>
            <a:pPr marL="342900" indent="-342900">
              <a:lnSpc>
                <a:spcPct val="150000"/>
              </a:lnSpc>
              <a:buAutoNum type="alphaLcParenR"/>
            </a:pPr>
            <a:r>
              <a:rPr lang="en-IN" sz="1600" dirty="0"/>
              <a:t>Features are dependent on each other </a:t>
            </a:r>
          </a:p>
          <a:p>
            <a:pPr marL="342900" indent="-342900">
              <a:lnSpc>
                <a:spcPct val="150000"/>
              </a:lnSpc>
              <a:buAutoNum type="alphaLcParenR"/>
            </a:pPr>
            <a:r>
              <a:rPr lang="en-IN" sz="1600" dirty="0"/>
              <a:t>Features are unrelated to the class	                              								Answer: B</a:t>
            </a:r>
            <a:endParaRPr lang="en-US" sz="1600" dirty="0">
              <a:latin typeface="Arial" panose="020B0604020202020204" pitchFamily="34" charset="0"/>
            </a:endParaRPr>
          </a:p>
        </p:txBody>
      </p:sp>
      <p:sp>
        <p:nvSpPr>
          <p:cNvPr id="2" name="Google Shape;502;p17">
            <a:extLst>
              <a:ext uri="{FF2B5EF4-FFF2-40B4-BE49-F238E27FC236}">
                <a16:creationId xmlns:a16="http://schemas.microsoft.com/office/drawing/2014/main" id="{3FE282A1-A9E3-0EF8-A1B8-A331AA2E5E19}"/>
              </a:ext>
            </a:extLst>
          </p:cNvPr>
          <p:cNvSpPr/>
          <p:nvPr/>
        </p:nvSpPr>
        <p:spPr>
          <a:xfrm>
            <a:off x="1009893" y="3161271"/>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r>
              <a:rPr lang="en-IN" sz="2000" dirty="0">
                <a:solidFill>
                  <a:schemeClr val="bg1"/>
                </a:solidFill>
              </a:rPr>
              <a:t>2. What does Bayes' Theorem provide a way to calculate?</a:t>
            </a:r>
            <a:endParaRPr sz="20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3" name="Rounded Rectangle 17">
            <a:extLst>
              <a:ext uri="{FF2B5EF4-FFF2-40B4-BE49-F238E27FC236}">
                <a16:creationId xmlns:a16="http://schemas.microsoft.com/office/drawing/2014/main" id="{CB9497A8-C7AD-06CC-E113-F5CDD1BA56EE}"/>
              </a:ext>
            </a:extLst>
          </p:cNvPr>
          <p:cNvSpPr/>
          <p:nvPr/>
        </p:nvSpPr>
        <p:spPr>
          <a:xfrm>
            <a:off x="1009892" y="3926936"/>
            <a:ext cx="10172209" cy="1857864"/>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R"/>
            </a:pPr>
            <a:r>
              <a:rPr lang="en-IN" sz="1600" dirty="0"/>
              <a:t>The probability of an event given prior knowledge </a:t>
            </a:r>
          </a:p>
          <a:p>
            <a:pPr marL="342900" indent="-342900">
              <a:lnSpc>
                <a:spcPct val="150000"/>
              </a:lnSpc>
              <a:buAutoNum type="alphaLcParenR"/>
            </a:pPr>
            <a:r>
              <a:rPr lang="en-IN" sz="1600" dirty="0"/>
              <a:t>The likelihood of an event occurring without prior knowledge </a:t>
            </a:r>
          </a:p>
          <a:p>
            <a:pPr marL="342900" indent="-342900">
              <a:lnSpc>
                <a:spcPct val="150000"/>
              </a:lnSpc>
              <a:buAutoNum type="alphaLcParenR"/>
            </a:pPr>
            <a:r>
              <a:rPr lang="en-IN" sz="1600" dirty="0"/>
              <a:t>The frequency of an event in a given population </a:t>
            </a:r>
          </a:p>
          <a:p>
            <a:pPr marL="342900" indent="-342900">
              <a:lnSpc>
                <a:spcPct val="150000"/>
              </a:lnSpc>
              <a:buAutoNum type="alphaLcParenR"/>
            </a:pPr>
            <a:r>
              <a:rPr lang="en-IN" sz="1600" dirty="0"/>
              <a:t>d) The variance of a dataset													Answer: B</a:t>
            </a:r>
            <a:endParaRPr lang="en-US" sz="1600" dirty="0">
              <a:latin typeface="Arial" panose="020B0604020202020204" pitchFamily="34" charset="0"/>
            </a:endParaRPr>
          </a:p>
        </p:txBody>
      </p:sp>
    </p:spTree>
    <p:extLst>
      <p:ext uri="{BB962C8B-B14F-4D97-AF65-F5344CB8AC3E}">
        <p14:creationId xmlns:p14="http://schemas.microsoft.com/office/powerpoint/2010/main" val="73071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45"/>
                                        </p:tgtEl>
                                        <p:attrNameLst>
                                          <p:attrName>style.visibility</p:attrName>
                                        </p:attrNameLst>
                                      </p:cBhvr>
                                      <p:to>
                                        <p:strVal val="visible"/>
                                      </p:to>
                                    </p:set>
                                    <p:animEffect transition="in" filter="fade">
                                      <p:cBhvr>
                                        <p:cTn id="7" dur="500"/>
                                        <p:tgtEl>
                                          <p:spTgt spid="10486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8647"/>
                                        </p:tgtEl>
                                        <p:attrNameLst>
                                          <p:attrName>style.visibility</p:attrName>
                                        </p:attrNameLst>
                                      </p:cBhvr>
                                      <p:to>
                                        <p:strVal val="visible"/>
                                      </p:to>
                                    </p:set>
                                    <p:animEffect transition="in" filter="wipe(up)">
                                      <p:cBhvr>
                                        <p:cTn id="12" dur="500"/>
                                        <p:tgtEl>
                                          <p:spTgt spid="10486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48646"/>
                                        </p:tgtEl>
                                        <p:attrNameLst>
                                          <p:attrName>style.visibility</p:attrName>
                                        </p:attrNameLst>
                                      </p:cBhvr>
                                      <p:to>
                                        <p:strVal val="visible"/>
                                      </p:to>
                                    </p:set>
                                    <p:animEffect transition="in" filter="wipe(up)">
                                      <p:cBhvr>
                                        <p:cTn id="17" dur="500"/>
                                        <p:tgtEl>
                                          <p:spTgt spid="10486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5" grpId="0" animBg="1"/>
      <p:bldP spid="1048646" grpId="0" animBg="1"/>
      <p:bldP spid="1048647" grpId="0" animBg="1"/>
      <p:bldP spid="2"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Slide Number Placeholder 3"/>
          <p:cNvSpPr>
            <a:spLocks noGrp="1"/>
          </p:cNvSpPr>
          <p:nvPr>
            <p:ph type="sldNum" sz="quarter" idx="12"/>
          </p:nvPr>
        </p:nvSpPr>
        <p:spPr/>
        <p:txBody>
          <a:bodyPr/>
          <a:lstStyle/>
          <a:p>
            <a:fld id="{CBABCCC1-BF11-4F37-963E-1BCD5B23FD72}" type="slidenum">
              <a:rPr lang="en-IN" smtClean="0"/>
              <a:pPr/>
              <a:t>27</a:t>
            </a:fld>
            <a:endParaRPr lang="en-IN"/>
          </a:p>
        </p:txBody>
      </p:sp>
      <p:sp>
        <p:nvSpPr>
          <p:cNvPr id="1048658" name="Slide Number Placeholder 3"/>
          <p:cNvSpPr txBox="1"/>
          <p:nvPr/>
        </p:nvSpPr>
        <p:spPr>
          <a:xfrm>
            <a:off x="5690490" y="6291139"/>
            <a:ext cx="811019" cy="503578"/>
          </a:xfrm>
          <a:prstGeom prst="rect">
            <a:avLst/>
          </a:prstGeom>
        </p:spPr>
        <p:txBody>
          <a:bodyPr vert="horz" lIns="91440" tIns="45720" rIns="91440" bIns="45720" rtlCol="0" anchor="t"/>
          <a:lstStyle>
            <a:defPPr>
              <a:defRPr lang="en-US"/>
            </a:defPPr>
            <a:lvl1pPr marL="0" algn="ctr" defTabSz="457200" rtl="0" eaLnBrk="1" latinLnBrk="0" hangingPunct="1">
              <a:defRPr sz="2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BABCCC1-BF11-4F37-963E-1BCD5B23FD72}" type="slidenum">
              <a:rPr lang="en-IN" smtClean="0"/>
              <a:pPr/>
              <a:t>27</a:t>
            </a:fld>
            <a:endParaRPr lang="en-IN"/>
          </a:p>
        </p:txBody>
      </p:sp>
      <p:sp>
        <p:nvSpPr>
          <p:cNvPr id="1048659" name="Rounded Rectangle 5"/>
          <p:cNvSpPr/>
          <p:nvPr/>
        </p:nvSpPr>
        <p:spPr>
          <a:xfrm>
            <a:off x="4874771" y="2297076"/>
            <a:ext cx="2373191" cy="518481"/>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Poppins" pitchFamily="2" charset="77"/>
                <a:cs typeface="Poppins" pitchFamily="2" charset="77"/>
              </a:rPr>
              <a:t>THANK YOU</a:t>
            </a:r>
            <a:endParaRPr lang="en-US" sz="2400">
              <a:solidFill>
                <a:schemeClr val="bg1"/>
              </a:solidFill>
              <a:latin typeface="Poppins" pitchFamily="2" charset="77"/>
              <a:cs typeface="Poppins" pitchFamily="2" charset="77"/>
            </a:endParaRPr>
          </a:p>
        </p:txBody>
      </p:sp>
      <p:sp>
        <p:nvSpPr>
          <p:cNvPr id="1048660" name="Rounded Rectangle 6"/>
          <p:cNvSpPr/>
          <p:nvPr/>
        </p:nvSpPr>
        <p:spPr>
          <a:xfrm>
            <a:off x="4908390" y="5020876"/>
            <a:ext cx="2305955" cy="49760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Poppins" pitchFamily="2" charset="77"/>
                <a:cs typeface="Poppins" pitchFamily="2" charset="77"/>
              </a:rPr>
              <a:t>OUR TEAM</a:t>
            </a:r>
            <a:endParaRPr lang="en-US" sz="2400">
              <a:solidFill>
                <a:schemeClr val="bg1"/>
              </a:solidFill>
              <a:latin typeface="Poppins" pitchFamily="2" charset="77"/>
              <a:cs typeface="Poppins" pitchFamily="2" charset="77"/>
            </a:endParaRPr>
          </a:p>
        </p:txBody>
      </p:sp>
      <p:pic>
        <p:nvPicPr>
          <p:cNvPr id="2097161" name="Picture 7"/>
          <p:cNvPicPr>
            <a:picLocks noChangeAspect="1"/>
          </p:cNvPicPr>
          <p:nvPr/>
        </p:nvPicPr>
        <p:blipFill>
          <a:blip r:embed="rId2"/>
          <a:stretch>
            <a:fillRect/>
          </a:stretch>
        </p:blipFill>
        <p:spPr>
          <a:xfrm>
            <a:off x="4910136" y="3055549"/>
            <a:ext cx="2371725" cy="1514475"/>
          </a:xfrm>
          <a:prstGeom prst="rect">
            <a:avLst/>
          </a:prstGeom>
        </p:spPr>
      </p:pic>
    </p:spTree>
    <p:extLst>
      <p:ext uri="{BB962C8B-B14F-4D97-AF65-F5344CB8AC3E}">
        <p14:creationId xmlns:p14="http://schemas.microsoft.com/office/powerpoint/2010/main" val="146070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99ADD5-A56E-7B36-C77B-42F768D9B72C}"/>
              </a:ext>
            </a:extLst>
          </p:cNvPr>
          <p:cNvSpPr txBox="1"/>
          <p:nvPr/>
        </p:nvSpPr>
        <p:spPr>
          <a:xfrm>
            <a:off x="3810000" y="553386"/>
            <a:ext cx="4572000" cy="523220"/>
          </a:xfrm>
          <a:prstGeom prst="rect">
            <a:avLst/>
          </a:prstGeom>
          <a:noFill/>
        </p:spPr>
        <p:txBody>
          <a:bodyPr wrap="square">
            <a:spAutoFit/>
          </a:bodyPr>
          <a:lstStyle/>
          <a:p>
            <a:pPr algn="ctr" fontAlgn="base"/>
            <a:r>
              <a:rPr lang="en-IN" sz="2800" b="1" dirty="0">
                <a:solidFill>
                  <a:srgbClr val="FF0000"/>
                </a:solidFill>
                <a:latin typeface="Source Sans 3"/>
              </a:rPr>
              <a:t>Probability Theory</a:t>
            </a:r>
          </a:p>
        </p:txBody>
      </p:sp>
      <p:sp>
        <p:nvSpPr>
          <p:cNvPr id="5" name="TextBox 4">
            <a:extLst>
              <a:ext uri="{FF2B5EF4-FFF2-40B4-BE49-F238E27FC236}">
                <a16:creationId xmlns:a16="http://schemas.microsoft.com/office/drawing/2014/main" id="{08CA4379-DE01-4B4D-9E14-F63B2441C359}"/>
              </a:ext>
            </a:extLst>
          </p:cNvPr>
          <p:cNvSpPr txBox="1"/>
          <p:nvPr/>
        </p:nvSpPr>
        <p:spPr>
          <a:xfrm>
            <a:off x="1704061" y="1837825"/>
            <a:ext cx="8783877" cy="3477875"/>
          </a:xfrm>
          <a:prstGeom prst="rect">
            <a:avLst/>
          </a:prstGeom>
          <a:noFill/>
        </p:spPr>
        <p:txBody>
          <a:bodyPr wrap="square">
            <a:spAutoFit/>
          </a:bodyPr>
          <a:lstStyle/>
          <a:p>
            <a:pPr algn="just" rtl="0" fontAlgn="base"/>
            <a:r>
              <a:rPr lang="en-IN" sz="2000" b="1" dirty="0">
                <a:solidFill>
                  <a:srgbClr val="273239"/>
                </a:solidFill>
                <a:latin typeface="Nunito" panose="020F0502020204030204" pitchFamily="34" charset="0"/>
              </a:rPr>
              <a:t>Probability Theory: </a:t>
            </a:r>
            <a:r>
              <a:rPr lang="en-IN" sz="2000" dirty="0">
                <a:solidFill>
                  <a:srgbClr val="273239"/>
                </a:solidFill>
                <a:latin typeface="Nunito" panose="020F0502020204030204" pitchFamily="34" charset="0"/>
              </a:rPr>
              <a:t>Probability is defined as the chance of happening or occurrences of an event. Generally, the possibility of </a:t>
            </a:r>
            <a:r>
              <a:rPr lang="en-IN" sz="2000" dirty="0" err="1">
                <a:solidFill>
                  <a:srgbClr val="273239"/>
                </a:solidFill>
                <a:latin typeface="Nunito" panose="020F0502020204030204" pitchFamily="34" charset="0"/>
              </a:rPr>
              <a:t>analyzing</a:t>
            </a:r>
            <a:r>
              <a:rPr lang="en-IN" sz="2000" dirty="0">
                <a:solidFill>
                  <a:srgbClr val="273239"/>
                </a:solidFill>
                <a:latin typeface="Nunito" panose="020F0502020204030204" pitchFamily="34" charset="0"/>
              </a:rPr>
              <a:t> the occurrence of any event concerning previous data is called probability. For example, if a fair coin is tossed, what is the chance that it lands on the head? These types of questions are answered under probability.</a:t>
            </a:r>
          </a:p>
          <a:p>
            <a:pPr algn="just" rtl="0" fontAlgn="base"/>
            <a:endParaRPr lang="en-IN" sz="2000" dirty="0">
              <a:solidFill>
                <a:srgbClr val="273239"/>
              </a:solidFill>
              <a:latin typeface="Nunito" panose="020F0502020204030204" pitchFamily="34" charset="0"/>
            </a:endParaRPr>
          </a:p>
          <a:p>
            <a:pPr algn="just" rtl="0" fontAlgn="base"/>
            <a:endParaRPr lang="en-IN" sz="2000" dirty="0">
              <a:solidFill>
                <a:srgbClr val="273239"/>
              </a:solidFill>
              <a:latin typeface="Nunito" panose="020F0502020204030204" pitchFamily="34" charset="0"/>
            </a:endParaRPr>
          </a:p>
          <a:p>
            <a:pPr algn="just" rtl="0" fontAlgn="base"/>
            <a:r>
              <a:rPr lang="en-IN" sz="2000" dirty="0">
                <a:solidFill>
                  <a:srgbClr val="273239"/>
                </a:solidFill>
                <a:latin typeface="Nunito" pitchFamily="2" charset="77"/>
              </a:rPr>
              <a:t>Probability measures the likelihood of an event’s occurrence. In situations where the outcome of an event is uncertain, we discuss the probability of specific outcomes to understand their chances of happening. The study of events influenced by probability falls under the domain of statistics.</a:t>
            </a:r>
          </a:p>
        </p:txBody>
      </p:sp>
    </p:spTree>
    <p:extLst>
      <p:ext uri="{BB962C8B-B14F-4D97-AF65-F5344CB8AC3E}">
        <p14:creationId xmlns:p14="http://schemas.microsoft.com/office/powerpoint/2010/main" val="332877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6DCB78-D300-1544-A0A7-CA6430DFE29D}"/>
              </a:ext>
            </a:extLst>
          </p:cNvPr>
          <p:cNvSpPr txBox="1"/>
          <p:nvPr/>
        </p:nvSpPr>
        <p:spPr>
          <a:xfrm>
            <a:off x="2111830" y="578007"/>
            <a:ext cx="7824650" cy="2585323"/>
          </a:xfrm>
          <a:prstGeom prst="rect">
            <a:avLst/>
          </a:prstGeom>
          <a:noFill/>
        </p:spPr>
        <p:txBody>
          <a:bodyPr wrap="square">
            <a:spAutoFit/>
          </a:bodyPr>
          <a:lstStyle/>
          <a:p>
            <a:pPr algn="l" fontAlgn="base"/>
            <a:r>
              <a:rPr lang="en-IN" b="1" dirty="0">
                <a:solidFill>
                  <a:srgbClr val="273239"/>
                </a:solidFill>
                <a:latin typeface="Nunito" pitchFamily="2" charset="77"/>
              </a:rPr>
              <a:t>Probability Theory Definition</a:t>
            </a:r>
          </a:p>
          <a:p>
            <a:pPr algn="l" fontAlgn="base"/>
            <a:endParaRPr lang="en-IN" b="1" dirty="0">
              <a:solidFill>
                <a:srgbClr val="273239"/>
              </a:solidFill>
              <a:latin typeface="Nunito" pitchFamily="2" charset="77"/>
            </a:endParaRPr>
          </a:p>
          <a:p>
            <a:pPr algn="just" rtl="0" fontAlgn="base"/>
            <a:r>
              <a:rPr lang="en-IN" dirty="0">
                <a:solidFill>
                  <a:srgbClr val="273239"/>
                </a:solidFill>
                <a:latin typeface="Nunito" pitchFamily="2" charset="77"/>
              </a:rPr>
              <a:t>Probability theory studies random events and tells us about their occurrence. The two main approaches for studying probability theory are.</a:t>
            </a:r>
          </a:p>
          <a:p>
            <a:pPr algn="l" rtl="0" fontAlgn="base"/>
            <a:endParaRPr lang="en-IN" dirty="0">
              <a:solidFill>
                <a:srgbClr val="273239"/>
              </a:solidFill>
              <a:latin typeface="Nunito" pitchFamily="2" charset="77"/>
            </a:endParaRPr>
          </a:p>
          <a:p>
            <a:pPr algn="l" rtl="0" fontAlgn="base"/>
            <a:endParaRPr lang="en-IN" dirty="0">
              <a:solidFill>
                <a:srgbClr val="273239"/>
              </a:solidFill>
              <a:latin typeface="Nunito" pitchFamily="2" charset="77"/>
            </a:endParaRPr>
          </a:p>
          <a:p>
            <a:pPr algn="l" fontAlgn="base"/>
            <a:r>
              <a:rPr lang="en-IN" dirty="0">
                <a:solidFill>
                  <a:srgbClr val="273239"/>
                </a:solidFill>
                <a:latin typeface="Nunito" pitchFamily="2" charset="77"/>
              </a:rPr>
              <a:t>Theoretical Probability</a:t>
            </a:r>
          </a:p>
          <a:p>
            <a:pPr algn="l" fontAlgn="base">
              <a:buFont typeface="Arial" panose="020B0604020202020204" pitchFamily="34" charset="0"/>
              <a:buChar char="•"/>
            </a:pPr>
            <a:endParaRPr lang="en-IN" dirty="0">
              <a:solidFill>
                <a:srgbClr val="273239"/>
              </a:solidFill>
              <a:latin typeface="Nunito" pitchFamily="2" charset="77"/>
            </a:endParaRPr>
          </a:p>
          <a:p>
            <a:pPr algn="l" fontAlgn="base"/>
            <a:r>
              <a:rPr lang="en-IN" dirty="0">
                <a:solidFill>
                  <a:srgbClr val="273239"/>
                </a:solidFill>
                <a:latin typeface="Nunito" pitchFamily="2" charset="77"/>
              </a:rPr>
              <a:t>Experimental Probability</a:t>
            </a:r>
          </a:p>
        </p:txBody>
      </p:sp>
    </p:spTree>
    <p:extLst>
      <p:ext uri="{BB962C8B-B14F-4D97-AF65-F5344CB8AC3E}">
        <p14:creationId xmlns:p14="http://schemas.microsoft.com/office/powerpoint/2010/main" val="114018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1CEE9B-40CA-FBF8-AF43-3237537397A0}"/>
              </a:ext>
            </a:extLst>
          </p:cNvPr>
          <p:cNvSpPr txBox="1"/>
          <p:nvPr/>
        </p:nvSpPr>
        <p:spPr>
          <a:xfrm>
            <a:off x="1981200" y="641982"/>
            <a:ext cx="8464731" cy="2062103"/>
          </a:xfrm>
          <a:prstGeom prst="rect">
            <a:avLst/>
          </a:prstGeom>
          <a:noFill/>
        </p:spPr>
        <p:txBody>
          <a:bodyPr wrap="square">
            <a:spAutoFit/>
          </a:bodyPr>
          <a:lstStyle/>
          <a:p>
            <a:pPr algn="l" fontAlgn="base"/>
            <a:r>
              <a:rPr lang="en-IN" sz="2000" b="1" dirty="0">
                <a:solidFill>
                  <a:srgbClr val="FF0000"/>
                </a:solidFill>
                <a:latin typeface="Nunito" pitchFamily="2" charset="77"/>
              </a:rPr>
              <a:t>Theoretical Probability</a:t>
            </a:r>
          </a:p>
          <a:p>
            <a:pPr algn="l" rtl="0" fontAlgn="base"/>
            <a:r>
              <a:rPr lang="en-IN" dirty="0">
                <a:solidFill>
                  <a:srgbClr val="273239"/>
                </a:solidFill>
                <a:latin typeface="Nunito" pitchFamily="2" charset="77"/>
              </a:rPr>
              <a:t>Theoretical Probability deals with assumptions in order to avoid unfeasible or expensive repetition of experiments. The theoretical Probability for an Event A can be calculated as follows:    </a:t>
            </a:r>
          </a:p>
          <a:p>
            <a:pPr algn="l" rtl="0" fontAlgn="base"/>
            <a:endParaRPr lang="en-IN" dirty="0">
              <a:solidFill>
                <a:srgbClr val="273239"/>
              </a:solidFill>
              <a:latin typeface="Nunito" pitchFamily="2" charset="77"/>
            </a:endParaRPr>
          </a:p>
          <a:p>
            <a:pPr algn="ctr" rtl="0" fontAlgn="base"/>
            <a:r>
              <a:rPr lang="en-IN" b="1" dirty="0"/>
              <a:t>P(A) = (Number of outcomes favourable to Event A) / (Number of all possible outcomes)</a:t>
            </a:r>
            <a:endParaRPr lang="en-IN" dirty="0"/>
          </a:p>
        </p:txBody>
      </p:sp>
      <p:pic>
        <p:nvPicPr>
          <p:cNvPr id="1026" name="Picture 2" descr="Theoretical probability formula">
            <a:extLst>
              <a:ext uri="{FF2B5EF4-FFF2-40B4-BE49-F238E27FC236}">
                <a16:creationId xmlns:a16="http://schemas.microsoft.com/office/drawing/2014/main" id="{52A159B3-7B77-017B-0DC2-C4372B5108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86" t="28087" r="7285" b="30376"/>
          <a:stretch/>
        </p:blipFill>
        <p:spPr bwMode="auto">
          <a:xfrm>
            <a:off x="2144485" y="2930662"/>
            <a:ext cx="7903030" cy="17850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DF0D5F-148E-C312-BFB8-BF37733B8D91}"/>
              </a:ext>
            </a:extLst>
          </p:cNvPr>
          <p:cNvSpPr txBox="1"/>
          <p:nvPr/>
        </p:nvSpPr>
        <p:spPr>
          <a:xfrm>
            <a:off x="3810000" y="4973048"/>
            <a:ext cx="4572000" cy="646331"/>
          </a:xfrm>
          <a:prstGeom prst="rect">
            <a:avLst/>
          </a:prstGeom>
          <a:noFill/>
        </p:spPr>
        <p:txBody>
          <a:bodyPr wrap="square">
            <a:spAutoFit/>
          </a:bodyPr>
          <a:lstStyle/>
          <a:p>
            <a:pPr algn="just" rtl="0" fontAlgn="base"/>
            <a:r>
              <a:rPr lang="en-IN" b="1" dirty="0">
                <a:solidFill>
                  <a:srgbClr val="273239"/>
                </a:solidFill>
                <a:latin typeface="Nunito" pitchFamily="2" charset="77"/>
              </a:rPr>
              <a:t>Note:</a:t>
            </a:r>
            <a:r>
              <a:rPr lang="en-IN" dirty="0">
                <a:solidFill>
                  <a:srgbClr val="273239"/>
                </a:solidFill>
                <a:latin typeface="Nunito" pitchFamily="2" charset="77"/>
              </a:rPr>
              <a:t> Here we assume the outcomes of an event as equally likely.</a:t>
            </a:r>
          </a:p>
        </p:txBody>
      </p:sp>
    </p:spTree>
    <p:extLst>
      <p:ext uri="{BB962C8B-B14F-4D97-AF65-F5344CB8AC3E}">
        <p14:creationId xmlns:p14="http://schemas.microsoft.com/office/powerpoint/2010/main" val="45501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0CB938-1F4C-3625-4B54-A4C0E1676AAD}"/>
              </a:ext>
            </a:extLst>
          </p:cNvPr>
          <p:cNvSpPr txBox="1"/>
          <p:nvPr/>
        </p:nvSpPr>
        <p:spPr>
          <a:xfrm>
            <a:off x="1534885" y="233292"/>
            <a:ext cx="9884229" cy="2769989"/>
          </a:xfrm>
          <a:prstGeom prst="rect">
            <a:avLst/>
          </a:prstGeom>
          <a:noFill/>
        </p:spPr>
        <p:txBody>
          <a:bodyPr wrap="square">
            <a:spAutoFit/>
          </a:bodyPr>
          <a:lstStyle/>
          <a:p>
            <a:pPr algn="just" rtl="0" fontAlgn="base"/>
            <a:r>
              <a:rPr lang="en-IN" dirty="0">
                <a:solidFill>
                  <a:srgbClr val="273239"/>
                </a:solidFill>
                <a:latin typeface="Nunito" pitchFamily="2" charset="77"/>
              </a:rPr>
              <a:t>Now, as we learn the formula, let’s put this formula in our coin-tossing case. In tossing a coin, there are two outcomes: Head or Tail. Hence, The Probability of occurrence of Head on tossing a coin is</a:t>
            </a:r>
          </a:p>
          <a:p>
            <a:pPr algn="just" rtl="0" fontAlgn="base"/>
            <a:r>
              <a:rPr lang="en-IN" dirty="0">
                <a:solidFill>
                  <a:srgbClr val="273239"/>
                </a:solidFill>
                <a:latin typeface="Nunito" pitchFamily="2" charset="77"/>
              </a:rPr>
              <a:t>P(H) = ½</a:t>
            </a:r>
          </a:p>
          <a:p>
            <a:pPr algn="just" rtl="0" fontAlgn="base"/>
            <a:endParaRPr lang="en-IN" sz="1200" dirty="0">
              <a:solidFill>
                <a:srgbClr val="273239"/>
              </a:solidFill>
              <a:latin typeface="Nunito" pitchFamily="2" charset="77"/>
            </a:endParaRPr>
          </a:p>
          <a:p>
            <a:pPr algn="just" rtl="0" fontAlgn="base"/>
            <a:r>
              <a:rPr lang="en-IN" dirty="0">
                <a:solidFill>
                  <a:srgbClr val="273239"/>
                </a:solidFill>
                <a:latin typeface="Nunito" pitchFamily="2" charset="77"/>
              </a:rPr>
              <a:t>Similarly, The Probability of the occurrence of a Tail on tossing a coin is</a:t>
            </a:r>
          </a:p>
          <a:p>
            <a:pPr algn="just" rtl="0" fontAlgn="base"/>
            <a:r>
              <a:rPr lang="en-IN" dirty="0">
                <a:solidFill>
                  <a:srgbClr val="273239"/>
                </a:solidFill>
                <a:latin typeface="Nunito" pitchFamily="2" charset="77"/>
              </a:rPr>
              <a:t>P(T) = ½</a:t>
            </a:r>
          </a:p>
          <a:p>
            <a:pPr algn="just" rtl="0" fontAlgn="base"/>
            <a:endParaRPr lang="en-IN" sz="1200" dirty="0">
              <a:solidFill>
                <a:srgbClr val="273239"/>
              </a:solidFill>
              <a:latin typeface="Nunito" pitchFamily="2" charset="77"/>
            </a:endParaRPr>
          </a:p>
          <a:p>
            <a:pPr algn="just" rtl="0" fontAlgn="base"/>
            <a:r>
              <a:rPr lang="en-IN" dirty="0">
                <a:solidFill>
                  <a:srgbClr val="273239"/>
                </a:solidFill>
                <a:latin typeface="Nunito" pitchFamily="2" charset="77"/>
              </a:rPr>
              <a:t>The following image shows an unbiased coin that has an equal probability of landing both heads and tails</a:t>
            </a:r>
          </a:p>
        </p:txBody>
      </p:sp>
      <p:sp>
        <p:nvSpPr>
          <p:cNvPr id="5" name="TextBox 4">
            <a:extLst>
              <a:ext uri="{FF2B5EF4-FFF2-40B4-BE49-F238E27FC236}">
                <a16:creationId xmlns:a16="http://schemas.microsoft.com/office/drawing/2014/main" id="{67C96C50-EF69-DD2C-7F60-3B7BDB0BB22F}"/>
              </a:ext>
            </a:extLst>
          </p:cNvPr>
          <p:cNvSpPr txBox="1"/>
          <p:nvPr/>
        </p:nvSpPr>
        <p:spPr>
          <a:xfrm>
            <a:off x="1534885" y="3003281"/>
            <a:ext cx="9884229" cy="2215991"/>
          </a:xfrm>
          <a:prstGeom prst="rect">
            <a:avLst/>
          </a:prstGeom>
          <a:noFill/>
        </p:spPr>
        <p:txBody>
          <a:bodyPr wrap="square">
            <a:spAutoFit/>
          </a:bodyPr>
          <a:lstStyle/>
          <a:p>
            <a:pPr algn="l" fontAlgn="base"/>
            <a:r>
              <a:rPr lang="en-IN" b="1" dirty="0">
                <a:solidFill>
                  <a:srgbClr val="273239"/>
                </a:solidFill>
                <a:latin typeface="Nunito" pitchFamily="2" charset="77"/>
              </a:rPr>
              <a:t>Experimental Probability</a:t>
            </a:r>
          </a:p>
          <a:p>
            <a:pPr algn="l" rtl="0" fontAlgn="base"/>
            <a:r>
              <a:rPr lang="en-IN" dirty="0">
                <a:solidFill>
                  <a:srgbClr val="273239"/>
                </a:solidFill>
                <a:latin typeface="Nunito" pitchFamily="2" charset="77"/>
              </a:rPr>
              <a:t>Experimental probability is found by performing a series of experiments and observing their outcomes. These random experiments are also known as trials. The experimental probability for Event A can be calculated as follows:</a:t>
            </a:r>
          </a:p>
          <a:p>
            <a:pPr algn="l" rtl="0" fontAlgn="base"/>
            <a:endParaRPr lang="en-IN" sz="1200" dirty="0">
              <a:solidFill>
                <a:srgbClr val="273239"/>
              </a:solidFill>
              <a:latin typeface="Nunito" pitchFamily="2" charset="77"/>
            </a:endParaRPr>
          </a:p>
          <a:p>
            <a:pPr algn="ctr" rtl="0" fontAlgn="base"/>
            <a:r>
              <a:rPr lang="en-IN" b="1" dirty="0"/>
              <a:t>P(E) = (Number of times event A happened) / (Total number of trials)</a:t>
            </a:r>
            <a:br>
              <a:rPr lang="en-IN" b="1" dirty="0"/>
            </a:br>
            <a:endParaRPr lang="en-IN" dirty="0"/>
          </a:p>
          <a:p>
            <a:pPr algn="l" rtl="0" fontAlgn="base"/>
            <a:r>
              <a:rPr lang="en-IN" dirty="0">
                <a:solidFill>
                  <a:srgbClr val="273239"/>
                </a:solidFill>
                <a:latin typeface="Nunito" pitchFamily="2" charset="77"/>
              </a:rPr>
              <a:t>The following image shows the Experimental Probability Formula,</a:t>
            </a:r>
          </a:p>
        </p:txBody>
      </p:sp>
      <p:pic>
        <p:nvPicPr>
          <p:cNvPr id="2050" name="Picture 2" descr="Experimental Probability Formula">
            <a:extLst>
              <a:ext uri="{FF2B5EF4-FFF2-40B4-BE49-F238E27FC236}">
                <a16:creationId xmlns:a16="http://schemas.microsoft.com/office/drawing/2014/main" id="{019758EA-7D49-8937-07A8-656CBD15D6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43" t="24653" r="9285" b="36439"/>
          <a:stretch/>
        </p:blipFill>
        <p:spPr bwMode="auto">
          <a:xfrm>
            <a:off x="3476897" y="5232787"/>
            <a:ext cx="5238206" cy="93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15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5C1521-120E-3861-6A25-6A67F50B7EFB}"/>
              </a:ext>
            </a:extLst>
          </p:cNvPr>
          <p:cNvSpPr txBox="1"/>
          <p:nvPr/>
        </p:nvSpPr>
        <p:spPr>
          <a:xfrm>
            <a:off x="1360715" y="338857"/>
            <a:ext cx="10069286" cy="2262158"/>
          </a:xfrm>
          <a:prstGeom prst="rect">
            <a:avLst/>
          </a:prstGeom>
          <a:noFill/>
        </p:spPr>
        <p:txBody>
          <a:bodyPr wrap="square">
            <a:spAutoFit/>
          </a:bodyPr>
          <a:lstStyle/>
          <a:p>
            <a:pPr algn="just" rtl="0" fontAlgn="base"/>
            <a:r>
              <a:rPr lang="en-IN" dirty="0">
                <a:solidFill>
                  <a:srgbClr val="273239"/>
                </a:solidFill>
                <a:latin typeface="Nunito" pitchFamily="2" charset="77"/>
              </a:rPr>
              <a:t>Now, as we learn the formula, let’s put this formula in our coin-tossing case. If we tossed a coin 10 times and recorded heads for 4 times and a tail 6 times then the Probability of Occurrence of Head on tossing a coin:</a:t>
            </a:r>
          </a:p>
          <a:p>
            <a:pPr algn="just" rtl="0" fontAlgn="base"/>
            <a:endParaRPr lang="en-IN" sz="1050" dirty="0">
              <a:solidFill>
                <a:srgbClr val="273239"/>
              </a:solidFill>
              <a:latin typeface="Nunito" pitchFamily="2" charset="77"/>
            </a:endParaRPr>
          </a:p>
          <a:p>
            <a:pPr algn="just" rtl="0" fontAlgn="base"/>
            <a:r>
              <a:rPr lang="en-IN" dirty="0">
                <a:solidFill>
                  <a:srgbClr val="273239"/>
                </a:solidFill>
                <a:latin typeface="Nunito" pitchFamily="2" charset="77"/>
              </a:rPr>
              <a:t>P(H) = 4/10</a:t>
            </a:r>
          </a:p>
          <a:p>
            <a:pPr algn="just" rtl="0" fontAlgn="base"/>
            <a:endParaRPr lang="en-IN" sz="1050" dirty="0">
              <a:solidFill>
                <a:srgbClr val="273239"/>
              </a:solidFill>
              <a:latin typeface="Nunito" pitchFamily="2" charset="77"/>
            </a:endParaRPr>
          </a:p>
          <a:p>
            <a:pPr algn="just" rtl="0" fontAlgn="base"/>
            <a:r>
              <a:rPr lang="en-IN" dirty="0">
                <a:solidFill>
                  <a:srgbClr val="273239"/>
                </a:solidFill>
                <a:latin typeface="Nunito" pitchFamily="2" charset="77"/>
              </a:rPr>
              <a:t>Similarly, the Probability of Occurrence of Tails on tossing a coin:</a:t>
            </a:r>
          </a:p>
          <a:p>
            <a:pPr algn="just" rtl="0" fontAlgn="base"/>
            <a:endParaRPr lang="en-IN" sz="1200" dirty="0">
              <a:solidFill>
                <a:srgbClr val="273239"/>
              </a:solidFill>
              <a:latin typeface="Nunito" pitchFamily="2" charset="77"/>
            </a:endParaRPr>
          </a:p>
          <a:p>
            <a:pPr algn="just" rtl="0" fontAlgn="base"/>
            <a:r>
              <a:rPr lang="en-IN" dirty="0">
                <a:solidFill>
                  <a:srgbClr val="273239"/>
                </a:solidFill>
                <a:latin typeface="Nunito" pitchFamily="2" charset="77"/>
              </a:rPr>
              <a:t>P(T) = 6/10</a:t>
            </a:r>
          </a:p>
        </p:txBody>
      </p:sp>
      <p:sp>
        <p:nvSpPr>
          <p:cNvPr id="5" name="TextBox 4">
            <a:extLst>
              <a:ext uri="{FF2B5EF4-FFF2-40B4-BE49-F238E27FC236}">
                <a16:creationId xmlns:a16="http://schemas.microsoft.com/office/drawing/2014/main" id="{D0AE0D89-9644-8C0A-C3DE-EB4F8F212168}"/>
              </a:ext>
            </a:extLst>
          </p:cNvPr>
          <p:cNvSpPr txBox="1"/>
          <p:nvPr/>
        </p:nvSpPr>
        <p:spPr>
          <a:xfrm>
            <a:off x="1360715" y="2673806"/>
            <a:ext cx="9960428" cy="2031325"/>
          </a:xfrm>
          <a:prstGeom prst="rect">
            <a:avLst/>
          </a:prstGeom>
          <a:noFill/>
        </p:spPr>
        <p:txBody>
          <a:bodyPr wrap="square">
            <a:spAutoFit/>
          </a:bodyPr>
          <a:lstStyle/>
          <a:p>
            <a:pPr algn="l" fontAlgn="base"/>
            <a:r>
              <a:rPr lang="en-IN" b="1" dirty="0">
                <a:solidFill>
                  <a:srgbClr val="273239"/>
                </a:solidFill>
                <a:latin typeface="Nunito" pitchFamily="2" charset="77"/>
              </a:rPr>
              <a:t>Probability Theory Examples</a:t>
            </a:r>
          </a:p>
          <a:p>
            <a:pPr algn="l" rtl="0" fontAlgn="base"/>
            <a:r>
              <a:rPr lang="en-IN" dirty="0">
                <a:solidFill>
                  <a:srgbClr val="273239"/>
                </a:solidFill>
                <a:latin typeface="Nunito" pitchFamily="2" charset="77"/>
              </a:rPr>
              <a:t>We can study the concept of probability with the help of the example discussed below,</a:t>
            </a:r>
          </a:p>
          <a:p>
            <a:pPr algn="l" rtl="0" fontAlgn="base"/>
            <a:r>
              <a:rPr lang="en-IN" b="1" dirty="0">
                <a:solidFill>
                  <a:srgbClr val="273239"/>
                </a:solidFill>
                <a:latin typeface="Nunito" pitchFamily="2" charset="77"/>
              </a:rPr>
              <a:t>Example: Let’s take two random dice and roll them randomly, now the probability of getting a total of 10 is calculated.</a:t>
            </a:r>
            <a:endParaRPr lang="en-IN" dirty="0">
              <a:solidFill>
                <a:srgbClr val="273239"/>
              </a:solidFill>
              <a:latin typeface="Nunito" pitchFamily="2" charset="77"/>
            </a:endParaRPr>
          </a:p>
          <a:p>
            <a:pPr algn="l" rtl="0" fontAlgn="base"/>
            <a:r>
              <a:rPr lang="en-IN" b="1" dirty="0">
                <a:solidFill>
                  <a:srgbClr val="273239"/>
                </a:solidFill>
                <a:latin typeface="Nunito" pitchFamily="2" charset="77"/>
              </a:rPr>
              <a:t>Solution:</a:t>
            </a:r>
            <a:endParaRPr lang="en-IN" dirty="0">
              <a:solidFill>
                <a:srgbClr val="273239"/>
              </a:solidFill>
              <a:latin typeface="Nunito" pitchFamily="2" charset="77"/>
            </a:endParaRPr>
          </a:p>
          <a:p>
            <a:br>
              <a:rPr lang="en-IN" dirty="0"/>
            </a:br>
            <a:endParaRPr lang="en-US" dirty="0"/>
          </a:p>
        </p:txBody>
      </p:sp>
      <p:sp>
        <p:nvSpPr>
          <p:cNvPr id="7" name="TextBox 6">
            <a:extLst>
              <a:ext uri="{FF2B5EF4-FFF2-40B4-BE49-F238E27FC236}">
                <a16:creationId xmlns:a16="http://schemas.microsoft.com/office/drawing/2014/main" id="{B27DC756-58F5-3ED9-DCC7-78F942A6FD2D}"/>
              </a:ext>
            </a:extLst>
          </p:cNvPr>
          <p:cNvSpPr txBox="1"/>
          <p:nvPr/>
        </p:nvSpPr>
        <p:spPr>
          <a:xfrm>
            <a:off x="1360715" y="4198595"/>
            <a:ext cx="9601199" cy="1415772"/>
          </a:xfrm>
          <a:prstGeom prst="rect">
            <a:avLst/>
          </a:prstGeom>
          <a:noFill/>
        </p:spPr>
        <p:txBody>
          <a:bodyPr wrap="square">
            <a:spAutoFit/>
          </a:bodyPr>
          <a:lstStyle/>
          <a:p>
            <a:pPr algn="l" rtl="0" fontAlgn="base"/>
            <a:r>
              <a:rPr lang="en-IN" i="1" dirty="0">
                <a:solidFill>
                  <a:srgbClr val="273239"/>
                </a:solidFill>
                <a:latin typeface="Nunito" pitchFamily="2" charset="77"/>
              </a:rPr>
              <a:t>Total Possible events that can occur (sample space) {(1,1), (1,2),…, (1,6),…, (6,6)}. The total spaces are 36.</a:t>
            </a:r>
          </a:p>
          <a:p>
            <a:pPr algn="l" rtl="0" fontAlgn="base"/>
            <a:endParaRPr lang="en-IN" sz="1100" i="1" dirty="0">
              <a:solidFill>
                <a:srgbClr val="273239"/>
              </a:solidFill>
              <a:latin typeface="Nunito" pitchFamily="2" charset="77"/>
            </a:endParaRPr>
          </a:p>
          <a:p>
            <a:pPr algn="l" rtl="0" fontAlgn="base"/>
            <a:r>
              <a:rPr lang="en-IN" i="1" dirty="0">
                <a:solidFill>
                  <a:srgbClr val="273239"/>
                </a:solidFill>
                <a:latin typeface="Nunito" pitchFamily="2" charset="77"/>
              </a:rPr>
              <a:t>Now the required events, {(4,6), (5,5), (6,4)} are all which adds up to 10.</a:t>
            </a:r>
          </a:p>
          <a:p>
            <a:pPr algn="l" rtl="0" fontAlgn="base"/>
            <a:r>
              <a:rPr lang="en-IN" i="1" dirty="0">
                <a:solidFill>
                  <a:srgbClr val="273239"/>
                </a:solidFill>
                <a:latin typeface="Nunito" pitchFamily="2" charset="77"/>
              </a:rPr>
              <a:t>So the probability of getting a total of 10 is = 3/36 = 1/12</a:t>
            </a:r>
          </a:p>
        </p:txBody>
      </p:sp>
    </p:spTree>
    <p:extLst>
      <p:ext uri="{BB962C8B-B14F-4D97-AF65-F5344CB8AC3E}">
        <p14:creationId xmlns:p14="http://schemas.microsoft.com/office/powerpoint/2010/main" val="327238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816CB3-0FF7-2DD0-018D-D3A1EAA3B245}"/>
              </a:ext>
            </a:extLst>
          </p:cNvPr>
          <p:cNvSpPr txBox="1"/>
          <p:nvPr/>
        </p:nvSpPr>
        <p:spPr>
          <a:xfrm>
            <a:off x="653144" y="1148859"/>
            <a:ext cx="11125199" cy="1200329"/>
          </a:xfrm>
          <a:prstGeom prst="rect">
            <a:avLst/>
          </a:prstGeom>
          <a:noFill/>
        </p:spPr>
        <p:txBody>
          <a:bodyPr wrap="square">
            <a:spAutoFit/>
          </a:bodyPr>
          <a:lstStyle/>
          <a:p>
            <a:pPr algn="just"/>
            <a:r>
              <a:rPr lang="en-IN" dirty="0">
                <a:solidFill>
                  <a:srgbClr val="000000"/>
                </a:solidFill>
                <a:latin typeface="-apple-system"/>
              </a:rPr>
              <a:t>Uncertainty plays a significant role in artificial intelligence (AI) and machine learning. It refers to the lack of complete information or the presence of randomness and variability in data or in the outcomes of AI models. Dealing with uncertainty is crucial in AI for making informed decisions, handling noisy data, and building robust and reliable systems. Here are some key aspects of uncertainty in artificial intelligence:</a:t>
            </a:r>
          </a:p>
        </p:txBody>
      </p:sp>
      <p:sp>
        <p:nvSpPr>
          <p:cNvPr id="5" name="TextBox 4">
            <a:extLst>
              <a:ext uri="{FF2B5EF4-FFF2-40B4-BE49-F238E27FC236}">
                <a16:creationId xmlns:a16="http://schemas.microsoft.com/office/drawing/2014/main" id="{7F97F3BC-0D77-FF96-4924-52A5F491C75A}"/>
              </a:ext>
            </a:extLst>
          </p:cNvPr>
          <p:cNvSpPr txBox="1"/>
          <p:nvPr/>
        </p:nvSpPr>
        <p:spPr>
          <a:xfrm>
            <a:off x="3086100" y="435330"/>
            <a:ext cx="6019800" cy="523220"/>
          </a:xfrm>
          <a:prstGeom prst="rect">
            <a:avLst/>
          </a:prstGeom>
          <a:noFill/>
        </p:spPr>
        <p:txBody>
          <a:bodyPr wrap="square">
            <a:spAutoFit/>
          </a:bodyPr>
          <a:lstStyle/>
          <a:p>
            <a:pPr algn="l"/>
            <a:r>
              <a:rPr lang="en-IN" sz="2800" b="1" dirty="0">
                <a:solidFill>
                  <a:srgbClr val="FF0000"/>
                </a:solidFill>
                <a:latin typeface="-apple-system"/>
              </a:rPr>
              <a:t>Uncertainty In Artificial Intelligence</a:t>
            </a:r>
          </a:p>
        </p:txBody>
      </p:sp>
      <p:sp>
        <p:nvSpPr>
          <p:cNvPr id="7" name="TextBox 6">
            <a:extLst>
              <a:ext uri="{FF2B5EF4-FFF2-40B4-BE49-F238E27FC236}">
                <a16:creationId xmlns:a16="http://schemas.microsoft.com/office/drawing/2014/main" id="{82295942-D140-8FF8-B5F6-90B958D45AF1}"/>
              </a:ext>
            </a:extLst>
          </p:cNvPr>
          <p:cNvSpPr txBox="1"/>
          <p:nvPr/>
        </p:nvSpPr>
        <p:spPr>
          <a:xfrm>
            <a:off x="751114" y="2729807"/>
            <a:ext cx="11125199" cy="3293209"/>
          </a:xfrm>
          <a:prstGeom prst="rect">
            <a:avLst/>
          </a:prstGeom>
          <a:noFill/>
        </p:spPr>
        <p:txBody>
          <a:bodyPr wrap="square">
            <a:spAutoFit/>
          </a:bodyPr>
          <a:lstStyle/>
          <a:p>
            <a:pPr algn="just">
              <a:buFont typeface="+mj-lt"/>
              <a:buAutoNum type="arabicPeriod"/>
            </a:pPr>
            <a:r>
              <a:rPr lang="en-IN" sz="1600" b="1" dirty="0">
                <a:solidFill>
                  <a:srgbClr val="000000"/>
                </a:solidFill>
                <a:latin typeface="-apple-system"/>
              </a:rPr>
              <a:t>Types of Uncertainty</a:t>
            </a:r>
            <a:r>
              <a:rPr lang="en-IN" sz="1600" dirty="0">
                <a:solidFill>
                  <a:srgbClr val="000000"/>
                </a:solidFill>
                <a:latin typeface="-apple-system"/>
              </a:rPr>
              <a:t>:</a:t>
            </a:r>
          </a:p>
          <a:p>
            <a:pPr algn="just"/>
            <a:endParaRPr lang="en-IN" sz="1600" dirty="0">
              <a:solidFill>
                <a:srgbClr val="000000"/>
              </a:solidFill>
              <a:latin typeface="-apple-system"/>
            </a:endParaRPr>
          </a:p>
          <a:p>
            <a:pPr algn="just"/>
            <a:r>
              <a:rPr lang="en-IN" sz="1600" dirty="0">
                <a:solidFill>
                  <a:srgbClr val="000000"/>
                </a:solidFill>
                <a:latin typeface="-apple-system"/>
              </a:rPr>
              <a:t>a. </a:t>
            </a:r>
            <a:r>
              <a:rPr lang="en-IN" sz="1600" b="1" dirty="0">
                <a:solidFill>
                  <a:srgbClr val="000000"/>
                </a:solidFill>
                <a:latin typeface="-apple-system"/>
              </a:rPr>
              <a:t>Aleatoric Uncertainty</a:t>
            </a:r>
            <a:r>
              <a:rPr lang="en-IN" sz="1600" dirty="0">
                <a:solidFill>
                  <a:srgbClr val="000000"/>
                </a:solidFill>
                <a:latin typeface="-apple-system"/>
              </a:rPr>
              <a:t>: This type of uncertainty arises from inherent randomness and variability in data. It is often associated with observations that are subject to random noise. For example, in computer vision, the position of an object in an image may have aleatoric uncertainty due to variations in lighting and camera sensor noise.</a:t>
            </a:r>
          </a:p>
          <a:p>
            <a:pPr algn="just"/>
            <a:endParaRPr lang="en-IN" sz="1600" dirty="0">
              <a:solidFill>
                <a:srgbClr val="000000"/>
              </a:solidFill>
              <a:latin typeface="-apple-system"/>
            </a:endParaRPr>
          </a:p>
          <a:p>
            <a:pPr algn="just"/>
            <a:r>
              <a:rPr lang="en-IN" sz="1600" dirty="0">
                <a:solidFill>
                  <a:srgbClr val="000000"/>
                </a:solidFill>
                <a:latin typeface="-apple-system"/>
              </a:rPr>
              <a:t>b. </a:t>
            </a:r>
            <a:r>
              <a:rPr lang="en-IN" sz="1600" b="1" dirty="0">
                <a:solidFill>
                  <a:srgbClr val="000000"/>
                </a:solidFill>
                <a:latin typeface="-apple-system"/>
              </a:rPr>
              <a:t>Epistemic Uncertainty</a:t>
            </a:r>
            <a:r>
              <a:rPr lang="en-IN" sz="1600" dirty="0">
                <a:solidFill>
                  <a:srgbClr val="000000"/>
                </a:solidFill>
                <a:latin typeface="-apple-system"/>
              </a:rPr>
              <a:t>: Epistemic uncertainty is related to the lack of knowledge or information. It represents uncertainty that can be reduced with more data or improved models. For example, a machine learning model may have epistemic uncertainty when trying to make predictions in a data-scarce region.</a:t>
            </a:r>
          </a:p>
          <a:p>
            <a:pPr algn="just"/>
            <a:endParaRPr lang="en-IN" sz="1600" dirty="0">
              <a:solidFill>
                <a:srgbClr val="000000"/>
              </a:solidFill>
              <a:latin typeface="-apple-system"/>
            </a:endParaRPr>
          </a:p>
          <a:p>
            <a:pPr algn="just"/>
            <a:r>
              <a:rPr lang="en-IN" sz="1600" dirty="0">
                <a:solidFill>
                  <a:srgbClr val="000000"/>
                </a:solidFill>
                <a:latin typeface="-apple-system"/>
              </a:rPr>
              <a:t>c. </a:t>
            </a:r>
            <a:r>
              <a:rPr lang="en-IN" sz="1600" b="1" dirty="0">
                <a:solidFill>
                  <a:srgbClr val="000000"/>
                </a:solidFill>
                <a:latin typeface="-apple-system"/>
              </a:rPr>
              <a:t>Model Uncertainty</a:t>
            </a:r>
            <a:r>
              <a:rPr lang="en-IN" sz="1600" dirty="0">
                <a:solidFill>
                  <a:srgbClr val="000000"/>
                </a:solidFill>
                <a:latin typeface="-apple-system"/>
              </a:rPr>
              <a:t>: Model uncertainty encompasses the uncertainty associated with the choice of model architecture and parameters. It reflects the uncertainty in the model’s own internal representation of the data. Techniques like Bayesian neural networks and dropout regularization can help quantify model uncertainty.</a:t>
            </a:r>
          </a:p>
        </p:txBody>
      </p:sp>
    </p:spTree>
    <p:extLst>
      <p:ext uri="{BB962C8B-B14F-4D97-AF65-F5344CB8AC3E}">
        <p14:creationId xmlns:p14="http://schemas.microsoft.com/office/powerpoint/2010/main" val="268518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EC7F41-7CCE-4CAA-29F0-18E03E5AA9C0}"/>
              </a:ext>
            </a:extLst>
          </p:cNvPr>
          <p:cNvSpPr txBox="1"/>
          <p:nvPr/>
        </p:nvSpPr>
        <p:spPr>
          <a:xfrm>
            <a:off x="4509950" y="226814"/>
            <a:ext cx="3172098" cy="523220"/>
          </a:xfrm>
          <a:prstGeom prst="rect">
            <a:avLst/>
          </a:prstGeom>
          <a:noFill/>
        </p:spPr>
        <p:txBody>
          <a:bodyPr wrap="square">
            <a:spAutoFit/>
          </a:bodyPr>
          <a:lstStyle/>
          <a:p>
            <a:pPr algn="ctr" fontAlgn="base"/>
            <a:r>
              <a:rPr lang="en-IN" sz="2800" b="1" dirty="0">
                <a:solidFill>
                  <a:srgbClr val="FF0000"/>
                </a:solidFill>
                <a:latin typeface="Source Sans 3"/>
              </a:rPr>
              <a:t>Bayes’ Theorem</a:t>
            </a:r>
          </a:p>
        </p:txBody>
      </p:sp>
      <p:sp>
        <p:nvSpPr>
          <p:cNvPr id="5" name="TextBox 4">
            <a:extLst>
              <a:ext uri="{FF2B5EF4-FFF2-40B4-BE49-F238E27FC236}">
                <a16:creationId xmlns:a16="http://schemas.microsoft.com/office/drawing/2014/main" id="{61BCA44F-7F4C-1453-91F3-4649FE1035AD}"/>
              </a:ext>
            </a:extLst>
          </p:cNvPr>
          <p:cNvSpPr txBox="1"/>
          <p:nvPr/>
        </p:nvSpPr>
        <p:spPr>
          <a:xfrm>
            <a:off x="838200" y="871754"/>
            <a:ext cx="11005457" cy="1477328"/>
          </a:xfrm>
          <a:prstGeom prst="rect">
            <a:avLst/>
          </a:prstGeom>
          <a:noFill/>
        </p:spPr>
        <p:txBody>
          <a:bodyPr wrap="square">
            <a:spAutoFit/>
          </a:bodyPr>
          <a:lstStyle/>
          <a:p>
            <a:pPr algn="just"/>
            <a:r>
              <a:rPr lang="en-IN" b="1" dirty="0">
                <a:solidFill>
                  <a:srgbClr val="273239"/>
                </a:solidFill>
                <a:latin typeface="Nunito" pitchFamily="2" charset="77"/>
              </a:rPr>
              <a:t>Bayes’ Theorem </a:t>
            </a:r>
            <a:r>
              <a:rPr lang="en-IN" dirty="0">
                <a:solidFill>
                  <a:srgbClr val="273239"/>
                </a:solidFill>
                <a:latin typeface="Nunito" pitchFamily="2" charset="77"/>
              </a:rPr>
              <a:t>is used to determine the conditional probability of an event. It was named after an English statistician, </a:t>
            </a:r>
            <a:r>
              <a:rPr lang="en-IN" b="1" dirty="0">
                <a:solidFill>
                  <a:srgbClr val="273239"/>
                </a:solidFill>
                <a:latin typeface="Nunito" pitchFamily="2" charset="77"/>
              </a:rPr>
              <a:t>Thomas Bayes </a:t>
            </a:r>
            <a:r>
              <a:rPr lang="en-IN" dirty="0">
                <a:solidFill>
                  <a:srgbClr val="273239"/>
                </a:solidFill>
                <a:latin typeface="Nunito" pitchFamily="2" charset="77"/>
              </a:rPr>
              <a:t>who discovered this formula in 1763. Bayes Theorem is a very important theorem in mathematics, that laid the foundation of a unique statistical inference approach called the </a:t>
            </a:r>
            <a:r>
              <a:rPr lang="en-IN" b="1" dirty="0">
                <a:solidFill>
                  <a:srgbClr val="273239"/>
                </a:solidFill>
                <a:latin typeface="Nunito" pitchFamily="2" charset="77"/>
              </a:rPr>
              <a:t>Bayes’ inference. It is used to find the probability of an event, based on prior knowledge of conditions that might be related to that event.</a:t>
            </a:r>
            <a:endParaRPr lang="en-US" dirty="0"/>
          </a:p>
        </p:txBody>
      </p:sp>
      <p:sp>
        <p:nvSpPr>
          <p:cNvPr id="7" name="TextBox 6">
            <a:extLst>
              <a:ext uri="{FF2B5EF4-FFF2-40B4-BE49-F238E27FC236}">
                <a16:creationId xmlns:a16="http://schemas.microsoft.com/office/drawing/2014/main" id="{E71341B0-CC4C-2B60-C3F4-9DF178C7A790}"/>
              </a:ext>
            </a:extLst>
          </p:cNvPr>
          <p:cNvSpPr txBox="1"/>
          <p:nvPr/>
        </p:nvSpPr>
        <p:spPr>
          <a:xfrm>
            <a:off x="838200" y="2470802"/>
            <a:ext cx="10842171" cy="923330"/>
          </a:xfrm>
          <a:prstGeom prst="rect">
            <a:avLst/>
          </a:prstGeom>
          <a:noFill/>
        </p:spPr>
        <p:txBody>
          <a:bodyPr wrap="square">
            <a:spAutoFit/>
          </a:bodyPr>
          <a:lstStyle/>
          <a:p>
            <a:pPr algn="just"/>
            <a:r>
              <a:rPr lang="en-IN" b="1" dirty="0">
                <a:solidFill>
                  <a:srgbClr val="273239"/>
                </a:solidFill>
                <a:latin typeface="Nunito" pitchFamily="2" charset="77"/>
              </a:rPr>
              <a:t>For example,</a:t>
            </a:r>
            <a:r>
              <a:rPr lang="en-IN" dirty="0">
                <a:solidFill>
                  <a:srgbClr val="273239"/>
                </a:solidFill>
                <a:latin typeface="Nunito" pitchFamily="2" charset="77"/>
              </a:rPr>
              <a:t> if we want to find the probability that a white marble drawn at random came from the first bag, given that a white marble has already been drawn, and</a:t>
            </a:r>
            <a:r>
              <a:rPr lang="en-IN" b="1" dirty="0">
                <a:solidFill>
                  <a:srgbClr val="273239"/>
                </a:solidFill>
                <a:latin typeface="Nunito" pitchFamily="2" charset="77"/>
              </a:rPr>
              <a:t> there are three bags each containing some white and black marbles, then we can use Bayes’ Theorem.</a:t>
            </a:r>
            <a:endParaRPr lang="en-US" dirty="0"/>
          </a:p>
        </p:txBody>
      </p:sp>
      <p:sp>
        <p:nvSpPr>
          <p:cNvPr id="9" name="TextBox 8">
            <a:extLst>
              <a:ext uri="{FF2B5EF4-FFF2-40B4-BE49-F238E27FC236}">
                <a16:creationId xmlns:a16="http://schemas.microsoft.com/office/drawing/2014/main" id="{5B72F261-0B48-AEF3-15D0-6C67620DC167}"/>
              </a:ext>
            </a:extLst>
          </p:cNvPr>
          <p:cNvSpPr txBox="1"/>
          <p:nvPr/>
        </p:nvSpPr>
        <p:spPr>
          <a:xfrm>
            <a:off x="838200" y="3657366"/>
            <a:ext cx="10842171" cy="1754326"/>
          </a:xfrm>
          <a:prstGeom prst="rect">
            <a:avLst/>
          </a:prstGeom>
          <a:noFill/>
        </p:spPr>
        <p:txBody>
          <a:bodyPr wrap="square">
            <a:spAutoFit/>
          </a:bodyPr>
          <a:lstStyle/>
          <a:p>
            <a:pPr algn="l" fontAlgn="base"/>
            <a:r>
              <a:rPr lang="en-IN" b="1" dirty="0">
                <a:solidFill>
                  <a:srgbClr val="273239"/>
                </a:solidFill>
                <a:latin typeface="Nunito" pitchFamily="2" charset="77"/>
              </a:rPr>
              <a:t>What is Bayes’ Theorem?</a:t>
            </a:r>
          </a:p>
          <a:p>
            <a:pPr algn="just" rtl="0" fontAlgn="base"/>
            <a:r>
              <a:rPr lang="en-IN" b="1" dirty="0">
                <a:solidFill>
                  <a:srgbClr val="273239"/>
                </a:solidFill>
                <a:latin typeface="Nunito" pitchFamily="2" charset="77"/>
              </a:rPr>
              <a:t>Bayes theorem (also known as the Bayes Rule or Bayes Law) is used to determine the conditional probability of event A when event B has already occurred.</a:t>
            </a:r>
            <a:endParaRPr lang="en-IN" dirty="0">
              <a:solidFill>
                <a:srgbClr val="273239"/>
              </a:solidFill>
              <a:latin typeface="Nunito" pitchFamily="2" charset="77"/>
            </a:endParaRPr>
          </a:p>
          <a:p>
            <a:pPr algn="just" rtl="0" fontAlgn="base"/>
            <a:r>
              <a:rPr lang="en-IN" dirty="0">
                <a:solidFill>
                  <a:srgbClr val="273239"/>
                </a:solidFill>
                <a:latin typeface="Nunito" pitchFamily="2" charset="77"/>
              </a:rPr>
              <a:t>The general statement of Bayes’ theorem is “</a:t>
            </a:r>
            <a:r>
              <a:rPr lang="en-IN" b="1" dirty="0">
                <a:solidFill>
                  <a:srgbClr val="273239"/>
                </a:solidFill>
                <a:latin typeface="Nunito" pitchFamily="2" charset="77"/>
              </a:rPr>
              <a:t>The conditional probability of an event A, given the occurrence of another event B, is equal to the product of the event of B, given A and the probability of A divided by the probability of event B.”</a:t>
            </a:r>
            <a:r>
              <a:rPr lang="en-IN" dirty="0">
                <a:solidFill>
                  <a:srgbClr val="273239"/>
                </a:solidFill>
                <a:latin typeface="Nunito" pitchFamily="2" charset="77"/>
              </a:rPr>
              <a:t> i.e.</a:t>
            </a:r>
          </a:p>
        </p:txBody>
      </p:sp>
    </p:spTree>
    <p:extLst>
      <p:ext uri="{BB962C8B-B14F-4D97-AF65-F5344CB8AC3E}">
        <p14:creationId xmlns:p14="http://schemas.microsoft.com/office/powerpoint/2010/main" val="27272382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940</TotalTime>
  <Words>3744</Words>
  <Application>Microsoft Office PowerPoint</Application>
  <PresentationFormat>Widescreen</PresentationFormat>
  <Paragraphs>328</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mukkapati</dc:creator>
  <cp:lastModifiedBy>Microsoft Office User</cp:lastModifiedBy>
  <cp:revision>96</cp:revision>
  <dcterms:created xsi:type="dcterms:W3CDTF">2023-05-03T12:54:06Z</dcterms:created>
  <dcterms:modified xsi:type="dcterms:W3CDTF">2024-06-18T07:42:27Z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67d966a7a6a54f9ba53735c060d1177f</vt:lpwstr>
  </property>
</Properties>
</file>