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281" r:id="rId2"/>
    <p:sldId id="285" r:id="rId3"/>
    <p:sldId id="292" r:id="rId4"/>
    <p:sldId id="293" r:id="rId5"/>
    <p:sldId id="294" r:id="rId6"/>
    <p:sldId id="295" r:id="rId7"/>
    <p:sldId id="296" r:id="rId8"/>
    <p:sldId id="297" r:id="rId9"/>
    <p:sldId id="298" r:id="rId10"/>
    <p:sldId id="277" r:id="rId11"/>
    <p:sldId id="283"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28E42-124C-46C8-9EBF-541EDDEF7B43}">
          <p14:sldIdLst>
            <p14:sldId id="281"/>
            <p14:sldId id="285"/>
            <p14:sldId id="292"/>
            <p14:sldId id="293"/>
            <p14:sldId id="294"/>
            <p14:sldId id="295"/>
            <p14:sldId id="296"/>
            <p14:sldId id="297"/>
            <p14:sldId id="298"/>
          </p14:sldIdLst>
        </p14:section>
        <p14:section name="Untitled Section" id="{73835AD6-D901-4033-B40A-B48B24DA2886}">
          <p14:sldIdLst>
            <p14:sldId id="277"/>
            <p14:sldId id="283"/>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5" d="100"/>
          <a:sy n="105" d="100"/>
        </p:scale>
        <p:origin x="2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03/06/24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03/06/24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3</a:t>
            </a:fld>
            <a:endParaRPr lang="en-US"/>
          </a:p>
        </p:txBody>
      </p:sp>
    </p:spTree>
    <p:extLst>
      <p:ext uri="{BB962C8B-B14F-4D97-AF65-F5344CB8AC3E}">
        <p14:creationId xmlns:p14="http://schemas.microsoft.com/office/powerpoint/2010/main" val="41492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4</a:t>
            </a:fld>
            <a:endParaRPr lang="en-US"/>
          </a:p>
        </p:txBody>
      </p:sp>
    </p:spTree>
    <p:extLst>
      <p:ext uri="{BB962C8B-B14F-4D97-AF65-F5344CB8AC3E}">
        <p14:creationId xmlns:p14="http://schemas.microsoft.com/office/powerpoint/2010/main" val="66291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5</a:t>
            </a:fld>
            <a:endParaRPr lang="en-US"/>
          </a:p>
        </p:txBody>
      </p:sp>
    </p:spTree>
    <p:extLst>
      <p:ext uri="{BB962C8B-B14F-4D97-AF65-F5344CB8AC3E}">
        <p14:creationId xmlns:p14="http://schemas.microsoft.com/office/powerpoint/2010/main" val="410005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6</a:t>
            </a:fld>
            <a:endParaRPr lang="en-US"/>
          </a:p>
        </p:txBody>
      </p:sp>
    </p:spTree>
    <p:extLst>
      <p:ext uri="{BB962C8B-B14F-4D97-AF65-F5344CB8AC3E}">
        <p14:creationId xmlns:p14="http://schemas.microsoft.com/office/powerpoint/2010/main" val="361657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7</a:t>
            </a:fld>
            <a:endParaRPr lang="en-US"/>
          </a:p>
        </p:txBody>
      </p:sp>
    </p:spTree>
    <p:extLst>
      <p:ext uri="{BB962C8B-B14F-4D97-AF65-F5344CB8AC3E}">
        <p14:creationId xmlns:p14="http://schemas.microsoft.com/office/powerpoint/2010/main" val="3131968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ABE1FE-1C3B-4656-AFE6-D190AFBF1876}" type="slidenum">
              <a:rPr lang="en-US" smtClean="0"/>
              <a:pPr/>
              <a:t>8</a:t>
            </a:fld>
            <a:endParaRPr lang="en-US"/>
          </a:p>
        </p:txBody>
      </p:sp>
    </p:spTree>
    <p:extLst>
      <p:ext uri="{BB962C8B-B14F-4D97-AF65-F5344CB8AC3E}">
        <p14:creationId xmlns:p14="http://schemas.microsoft.com/office/powerpoint/2010/main" val="187599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a-star-a-search-algorithm-eb495fb156bb" TargetMode="External"/><Relationship Id="rId2" Type="http://schemas.openxmlformats.org/officeDocument/2006/relationships/hyperlink" Target="https://www.virtusa.com/digital-themes/heuristic-search-techniq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p:txBody>
          <a:bodyPr>
            <a:normAutofit fontScale="90000"/>
          </a:bodyPr>
          <a:lstStyle/>
          <a:p>
            <a:r>
              <a:rPr lang="en-US" dirty="0"/>
              <a:t>Data Driven Artificial intelligent systems</a:t>
            </a:r>
            <a:endParaRPr lang="en-IN"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p:txBody>
          <a:bodyPr>
            <a:normAutofit/>
          </a:bodyPr>
          <a:lstStyle/>
          <a:p>
            <a:r>
              <a:rPr lang="en-US" dirty="0"/>
              <a:t>Topic: </a:t>
            </a:r>
            <a:r>
              <a:rPr lang="en-IN" dirty="0"/>
              <a:t>Backward chaining</a:t>
            </a:r>
            <a:endParaRPr lang="en-US" dirty="0"/>
          </a:p>
        </p:txBody>
      </p:sp>
    </p:spTree>
    <p:extLst>
      <p:ext uri="{BB962C8B-B14F-4D97-AF65-F5344CB8AC3E}">
        <p14:creationId xmlns:p14="http://schemas.microsoft.com/office/powerpoint/2010/main" val="295830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summary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cs typeface="Times New Roman" pitchFamily="18" charset="0"/>
              </a:rPr>
              <a:t>In this session the concept of forward chaining and backward chaining are discussed in details and shown how forward chaining and backward chaining are used to prove the first order logic statements.</a:t>
            </a:r>
          </a:p>
          <a:p>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
        <p:nvSpPr>
          <p:cNvPr id="5" name="AutoShape 2" descr="https://powerpoint.officeapps.live.com/pods/GetClipboardImage.ashx?Id=292f553b-e2ca-4a17-b214-9b1f6e911ac9&amp;DC=PSG4&amp;pkey=101eabd3-e064-45af-a8d2-4c4660e7f5eb&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powerpoint.officeapps.live.com/pods/GetClipboardImage.ashx?Id=b98e8b29-314c-4363-8e3b-3e3f9b00f6f6&amp;DC=PSG4&amp;pkey=5c11d797-2317-4784-89f7-3b815a96f3d0&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937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02;p17">
            <a:extLst>
              <a:ext uri="{FF2B5EF4-FFF2-40B4-BE49-F238E27FC236}">
                <a16:creationId xmlns:a16="http://schemas.microsoft.com/office/drawing/2014/main" id="{AE3D0AA7-0A5F-7BD6-7BC7-1D38F326B8B4}"/>
              </a:ext>
            </a:extLst>
          </p:cNvPr>
          <p:cNvSpPr/>
          <p:nvPr/>
        </p:nvSpPr>
        <p:spPr>
          <a:xfrm>
            <a:off x="837175" y="93386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dirty="0">
                <a:solidFill>
                  <a:schemeClr val="bg1"/>
                </a:solidFill>
                <a:latin typeface="Book Antiqua" panose="02040602050305030304" pitchFamily="18" charset="0"/>
                <a:ea typeface="Calibri"/>
                <a:cs typeface="Poppins" panose="00000500000000000000" pitchFamily="2" charset="0"/>
                <a:sym typeface="Calibri"/>
              </a:rPr>
              <a:t>Which algorithm will work backward from the goal to solve a problem?</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7" y="1895857"/>
            <a:ext cx="876610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t>Forward chaining</a:t>
            </a:r>
          </a:p>
          <a:p>
            <a:pPr marL="342900" indent="-342900">
              <a:lnSpc>
                <a:spcPct val="150000"/>
              </a:lnSpc>
              <a:buAutoNum type="alphaLcParenBoth"/>
            </a:pPr>
            <a:r>
              <a:rPr lang="en-US" sz="1600" b="1" dirty="0"/>
              <a:t>Backward chaining</a:t>
            </a:r>
          </a:p>
          <a:p>
            <a:pPr marL="342900" indent="-342900">
              <a:lnSpc>
                <a:spcPct val="150000"/>
              </a:lnSpc>
              <a:buAutoNum type="alphaLcParenBoth"/>
            </a:pPr>
            <a:r>
              <a:rPr lang="en-US" sz="1600" dirty="0"/>
              <a:t>Hill-climb algorithm</a:t>
            </a:r>
          </a:p>
          <a:p>
            <a:pPr marL="342900" indent="-342900">
              <a:lnSpc>
                <a:spcPct val="150000"/>
              </a:lnSpc>
              <a:buAutoNum type="alphaLcParenBoth"/>
            </a:pPr>
            <a:r>
              <a:rPr lang="en-US" sz="1600" dirty="0"/>
              <a:t>None of the mentioned</a:t>
            </a:r>
            <a:endParaRPr lang="en-US" sz="1600" dirty="0">
              <a:latin typeface="+mj-lt"/>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837175" y="368316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dirty="0">
                <a:solidFill>
                  <a:schemeClr val="bg1"/>
                </a:solidFill>
                <a:latin typeface="Book Antiqua" panose="02040602050305030304" pitchFamily="18" charset="0"/>
                <a:ea typeface="Calibri"/>
                <a:cs typeface="Poppins" panose="00000500000000000000" pitchFamily="2" charset="0"/>
                <a:sym typeface="Calibri"/>
              </a:rPr>
              <a:t>What is the condition of variables in first-order literals?</a:t>
            </a:r>
            <a:endParaRPr sz="1600" dirty="0">
              <a:solidFill>
                <a:schemeClr val="bg1"/>
              </a:solidFill>
              <a:latin typeface="Book Antiqua" panose="02040602050305030304" pitchFamily="18"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995362" y="4534879"/>
            <a:ext cx="8783034" cy="182033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mj-lt"/>
              </a:rPr>
              <a:t>Existentially quantified</a:t>
            </a:r>
          </a:p>
          <a:p>
            <a:pPr marL="342900" indent="-342900">
              <a:lnSpc>
                <a:spcPct val="150000"/>
              </a:lnSpc>
              <a:buAutoNum type="alphaLcParenBoth"/>
            </a:pPr>
            <a:r>
              <a:rPr lang="en-US" sz="1600" b="1" dirty="0">
                <a:latin typeface="+mj-lt"/>
              </a:rPr>
              <a:t>Universally quantified</a:t>
            </a:r>
          </a:p>
          <a:p>
            <a:pPr marL="342900" indent="-342900">
              <a:lnSpc>
                <a:spcPct val="150000"/>
              </a:lnSpc>
              <a:buAutoNum type="alphaLcParenBoth"/>
            </a:pPr>
            <a:r>
              <a:rPr lang="en-US" sz="1600" dirty="0">
                <a:latin typeface="+mj-lt"/>
              </a:rPr>
              <a:t>Both Existentially &amp; Universally quantified</a:t>
            </a:r>
          </a:p>
          <a:p>
            <a:pPr marL="342900" indent="-342900">
              <a:lnSpc>
                <a:spcPct val="150000"/>
              </a:lnSpc>
              <a:buAutoNum type="alphaLcParenBoth"/>
            </a:pPr>
            <a:r>
              <a:rPr lang="en-US" sz="1600" dirty="0">
                <a:latin typeface="+mj-lt"/>
              </a:rPr>
              <a:t>None of the mentioned</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Rectangle 1"/>
          <p:cNvSpPr/>
          <p:nvPr/>
        </p:nvSpPr>
        <p:spPr>
          <a:xfrm>
            <a:off x="1455313" y="356617"/>
            <a:ext cx="6851560" cy="584775"/>
          </a:xfrm>
          <a:prstGeom prst="rect">
            <a:avLst/>
          </a:prstGeom>
        </p:spPr>
        <p:txBody>
          <a:bodyPr wrap="square">
            <a:spAutoFit/>
          </a:bodyPr>
          <a:lstStyle/>
          <a:p>
            <a:r>
              <a:rPr lang="en-US" sz="3200" b="1" dirty="0"/>
              <a:t>SELF ASSESSMENT QUESTIONS</a:t>
            </a:r>
          </a:p>
        </p:txBody>
      </p:sp>
    </p:spTree>
    <p:extLst>
      <p:ext uri="{BB962C8B-B14F-4D97-AF65-F5344CB8AC3E}">
        <p14:creationId xmlns:p14="http://schemas.microsoft.com/office/powerpoint/2010/main" val="269112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TERMINAL QUESTIONS</a:t>
            </a:r>
          </a:p>
        </p:txBody>
      </p:sp>
      <p:sp>
        <p:nvSpPr>
          <p:cNvPr id="3" name="Content Placeholder 2"/>
          <p:cNvSpPr>
            <a:spLocks noGrp="1"/>
          </p:cNvSpPr>
          <p:nvPr>
            <p:ph idx="1"/>
          </p:nvPr>
        </p:nvSpPr>
        <p:spPr>
          <a:xfrm>
            <a:off x="1294361" y="1817489"/>
            <a:ext cx="9603275" cy="3450613"/>
          </a:xfrm>
        </p:spPr>
        <p:txBody>
          <a:bodyPr vert="horz" lIns="91440" tIns="45720" rIns="91440" bIns="45720" rtlCol="0" anchor="t">
            <a:normAutofit/>
          </a:bodyPr>
          <a:lstStyle/>
          <a:p>
            <a:pPr marL="342900" lvl="0" indent="-342900">
              <a:buFont typeface="+mj-lt"/>
              <a:buAutoNum type="arabicPeriod"/>
            </a:pPr>
            <a:r>
              <a:rPr lang="en-US" sz="1800" dirty="0">
                <a:effectLst/>
                <a:ea typeface="Times New Roman" panose="02020603050405020304" pitchFamily="18" charset="0"/>
              </a:rPr>
              <a:t> Define backward chaining and explain how it differs from forward chaining.</a:t>
            </a:r>
            <a:endParaRPr lang="en-IN" sz="1800" dirty="0">
              <a:effectLst/>
              <a:ea typeface="Times New Roman" panose="02020603050405020304" pitchFamily="18" charset="0"/>
            </a:endParaRPr>
          </a:p>
          <a:p>
            <a:pPr marL="342900" lvl="0" indent="-342900">
              <a:buFont typeface="+mj-lt"/>
              <a:buAutoNum type="arabicPeriod"/>
            </a:pPr>
            <a:r>
              <a:rPr lang="en-US" sz="1800" dirty="0">
                <a:effectLst/>
                <a:ea typeface="Times New Roman" panose="02020603050405020304" pitchFamily="18" charset="0"/>
              </a:rPr>
              <a:t>What are the advantages and disadvantages of using backward chaining in problem-solving?</a:t>
            </a:r>
            <a:endParaRPr lang="en-IN" sz="1800" dirty="0">
              <a:effectLst/>
              <a:ea typeface="Times New Roman" panose="02020603050405020304" pitchFamily="18" charset="0"/>
            </a:endParaRPr>
          </a:p>
          <a:p>
            <a:pPr marL="342900" lvl="0" indent="-342900">
              <a:buFont typeface="+mj-lt"/>
              <a:buAutoNum type="arabicPeriod"/>
            </a:pPr>
            <a:r>
              <a:rPr lang="en-US" sz="1800" dirty="0">
                <a:effectLst/>
                <a:ea typeface="Times New Roman" panose="02020603050405020304" pitchFamily="18" charset="0"/>
              </a:rPr>
              <a:t>Describe at least three real-world applications where backward chaining is commonly used. Provide examples for each application.</a:t>
            </a:r>
            <a:endParaRPr lang="en-IN" sz="1800" dirty="0">
              <a:effectLst/>
              <a:ea typeface="Times New Roman" panose="02020603050405020304" pitchFamily="18" charset="0"/>
            </a:endParaRPr>
          </a:p>
          <a:p>
            <a:pPr marL="342900" lvl="0" indent="-342900">
              <a:buFont typeface="+mj-lt"/>
              <a:buAutoNum type="arabicPeriod"/>
            </a:pPr>
            <a:r>
              <a:rPr lang="en-US" sz="1800" dirty="0">
                <a:effectLst/>
                <a:ea typeface="Times New Roman" panose="02020603050405020304" pitchFamily="18" charset="0"/>
              </a:rPr>
              <a:t>Discuss the importance of the knowledge base in backward chaining systems. How does the quality of the knowledge base impact the effectiveness of the system?</a:t>
            </a:r>
            <a:endParaRPr lang="en-IN" sz="1800" dirty="0">
              <a:effectLst/>
              <a:ea typeface="Times New Roman" panose="02020603050405020304" pitchFamily="18" charset="0"/>
            </a:endParaRPr>
          </a:p>
          <a:p>
            <a:pPr marL="342900" indent="-342900">
              <a:buAutoNum type="arabicPeriod"/>
            </a:pPr>
            <a:r>
              <a:rPr lang="en-US" sz="1800" dirty="0">
                <a:cs typeface="Times New Roman" pitchFamily="18" charset="0"/>
              </a:rPr>
              <a:t>Differentiate between Forward chaining and Backward chaining? </a:t>
            </a:r>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265795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US" b="1" dirty="0"/>
              <a:t>Reference Books:</a:t>
            </a:r>
            <a:endParaRPr lang="en-US" dirty="0"/>
          </a:p>
          <a:p>
            <a:pPr algn="just" fontAlgn="base"/>
            <a:endParaRPr lang="en-IN" dirty="0">
              <a:solidFill>
                <a:srgbClr val="000000"/>
              </a:solidFill>
              <a:latin typeface="Segoe UI" panose="020B0502040204020203" pitchFamily="34" charset="0"/>
            </a:endParaRPr>
          </a:p>
          <a:p>
            <a:r>
              <a:rPr lang="en-US" dirty="0"/>
              <a:t>1. </a:t>
            </a:r>
            <a:r>
              <a:rPr lang="en-US" dirty="0" err="1"/>
              <a:t>Russel</a:t>
            </a:r>
            <a:r>
              <a:rPr lang="en-US" dirty="0"/>
              <a:t> and </a:t>
            </a:r>
            <a:r>
              <a:rPr lang="en-US" dirty="0" err="1"/>
              <a:t>Norvig</a:t>
            </a:r>
            <a:r>
              <a:rPr lang="en-US" dirty="0"/>
              <a:t>, ‘Artificial Intelligence’, third edition, Pearson Education, PHI, (2015)</a:t>
            </a:r>
          </a:p>
          <a:p>
            <a:r>
              <a:rPr lang="en-US" dirty="0"/>
              <a:t>2. Elaine Rich &amp; Kevin Knight, ‘Artificial Intelligence’, 3nd Edition, Tata </a:t>
            </a:r>
            <a:r>
              <a:rPr lang="en-US" dirty="0" err="1"/>
              <a:t>Mc</a:t>
            </a:r>
            <a:r>
              <a:rPr lang="en-US" dirty="0"/>
              <a:t> </a:t>
            </a:r>
            <a:r>
              <a:rPr lang="en-US" dirty="0" err="1"/>
              <a:t>Graw</a:t>
            </a:r>
            <a:r>
              <a:rPr lang="en-US" dirty="0"/>
              <a:t> Hill Edition, Reprint( 2008)</a:t>
            </a:r>
          </a:p>
          <a:p>
            <a:pPr algn="just" fontAlgn="base"/>
            <a:endParaRPr lang="en-IN" dirty="0">
              <a:solidFill>
                <a:srgbClr val="000000"/>
              </a:solidFill>
              <a:latin typeface="Calibri" panose="020F0502020204030204" pitchFamily="34" charset="0"/>
            </a:endParaRPr>
          </a:p>
          <a:p>
            <a:pPr>
              <a:lnSpc>
                <a:spcPct val="150000"/>
              </a:lnSpc>
            </a:pPr>
            <a:r>
              <a:rPr lang="en-US" b="1" dirty="0"/>
              <a:t>Sites and Web links:</a:t>
            </a:r>
          </a:p>
          <a:p>
            <a:pPr marL="342900" indent="-342900">
              <a:lnSpc>
                <a:spcPct val="150000"/>
              </a:lnSpc>
              <a:buAutoNum type="arabicPeriod"/>
            </a:pPr>
            <a:r>
              <a:rPr lang="en-US" dirty="0">
                <a:hlinkClick r:id="rId2"/>
              </a:rPr>
              <a:t>https://www.virtusa.com/digital-themes/heuristic-search-techniques</a:t>
            </a:r>
            <a:endParaRPr lang="en-US" dirty="0"/>
          </a:p>
          <a:p>
            <a:pPr marL="342900" indent="-342900">
              <a:lnSpc>
                <a:spcPct val="150000"/>
              </a:lnSpc>
              <a:buAutoNum type="arabicPeriod"/>
            </a:pPr>
            <a:r>
              <a:rPr lang="en-US" dirty="0">
                <a:hlinkClick r:id="rId3"/>
              </a:rPr>
              <a:t>https://towardsdatascience.com/a-star-a-search-algorithm-eb495fb156bb</a:t>
            </a:r>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530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Backward chaining</a:t>
            </a:r>
            <a:endParaRPr lang="en-US" dirty="0"/>
          </a:p>
        </p:txBody>
      </p:sp>
      <p:sp>
        <p:nvSpPr>
          <p:cNvPr id="3" name="Content Placeholder 2"/>
          <p:cNvSpPr>
            <a:spLocks noGrp="1"/>
          </p:cNvSpPr>
          <p:nvPr>
            <p:ph idx="1"/>
          </p:nvPr>
        </p:nvSpPr>
        <p:spPr/>
        <p:txBody>
          <a:bodyPr>
            <a:noAutofit/>
          </a:bodyPr>
          <a:lstStyle/>
          <a:p>
            <a:r>
              <a:rPr lang="en-US" sz="2400" b="1" dirty="0"/>
              <a:t>Inference engine:</a:t>
            </a:r>
          </a:p>
          <a:p>
            <a:pPr lvl="1" algn="just"/>
            <a:r>
              <a:rPr lang="en-US" sz="2400" dirty="0"/>
              <a:t>The inference engine is the component of the intelligent system in artificial intelligence, which applies logical rules to the knowledge base to infer new information from known facts. The first inference engine was part of the expert system. Inference engine commonly proceeds in two modes, which are:</a:t>
            </a:r>
          </a:p>
          <a:p>
            <a:pPr lvl="2" algn="just"/>
            <a:r>
              <a:rPr lang="en-US" sz="2400" b="1" dirty="0"/>
              <a:t>    Forward chaining</a:t>
            </a:r>
          </a:p>
          <a:p>
            <a:pPr lvl="2" algn="just"/>
            <a:r>
              <a:rPr lang="en-US" sz="2400" b="1" dirty="0"/>
              <a:t>    Backward chaining</a:t>
            </a:r>
          </a:p>
        </p:txBody>
      </p:sp>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Tree>
    <p:extLst>
      <p:ext uri="{BB962C8B-B14F-4D97-AF65-F5344CB8AC3E}">
        <p14:creationId xmlns:p14="http://schemas.microsoft.com/office/powerpoint/2010/main" val="262913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Backward chaining</a:t>
            </a:r>
          </a:p>
        </p:txBody>
      </p:sp>
      <p:pic>
        <p:nvPicPr>
          <p:cNvPr id="37892" name="Picture 4" descr="crime-bc01c"/>
          <p:cNvPicPr>
            <a:picLocks noChangeAspect="1" noChangeArrowheads="1"/>
          </p:cNvPicPr>
          <p:nvPr/>
        </p:nvPicPr>
        <p:blipFill rotWithShape="1">
          <a:blip r:embed="rId3" cstate="print"/>
          <a:srcRect r="1445" b="50592"/>
          <a:stretch/>
        </p:blipFill>
        <p:spPr bwMode="auto">
          <a:xfrm>
            <a:off x="2216330" y="1968138"/>
            <a:ext cx="6683829" cy="1523999"/>
          </a:xfrm>
          <a:prstGeom prst="rect">
            <a:avLst/>
          </a:prstGeom>
          <a:noFill/>
        </p:spPr>
      </p:pic>
      <p:sp>
        <p:nvSpPr>
          <p:cNvPr id="4" name="Rectangle 3"/>
          <p:cNvSpPr txBox="1">
            <a:spLocks noChangeArrowheads="1"/>
          </p:cNvSpPr>
          <p:nvPr/>
        </p:nvSpPr>
        <p:spPr bwMode="auto">
          <a:xfrm>
            <a:off x="1771485" y="4007722"/>
            <a:ext cx="821537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kern="0" dirty="0">
                <a:solidFill>
                  <a:srgbClr val="CC0099"/>
                </a:solidFill>
              </a:rPr>
              <a:t>American(x) </a:t>
            </a:r>
            <a:r>
              <a:rPr lang="en-US" kern="0" dirty="0">
                <a:solidFill>
                  <a:srgbClr val="CC0099"/>
                </a:solidFill>
                <a:sym typeface="Symbol" pitchFamily="18" charset="2"/>
              </a:rPr>
              <a:t></a:t>
            </a:r>
            <a:r>
              <a:rPr lang="en-US" kern="0" dirty="0">
                <a:solidFill>
                  <a:srgbClr val="CC0099"/>
                </a:solidFill>
              </a:rPr>
              <a:t> Weapon(y)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x,y,z</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Hostile(z) </a:t>
            </a:r>
            <a:r>
              <a:rPr lang="en-US" kern="0" dirty="0">
                <a:solidFill>
                  <a:srgbClr val="CC0099"/>
                </a:solidFill>
                <a:sym typeface="Symbol" pitchFamily="18" charset="2"/>
              </a:rPr>
              <a:t></a:t>
            </a:r>
            <a:r>
              <a:rPr lang="en-US" kern="0" dirty="0">
                <a:solidFill>
                  <a:srgbClr val="CC0099"/>
                </a:solidFill>
              </a:rPr>
              <a:t> Criminal(x)</a:t>
            </a:r>
          </a:p>
          <a:p>
            <a:pPr marL="742950" lvl="1" indent="-285750" fontAlgn="base">
              <a:spcBef>
                <a:spcPct val="20000"/>
              </a:spcBef>
              <a:spcAft>
                <a:spcPct val="0"/>
              </a:spcAft>
              <a:defRPr/>
            </a:pPr>
            <a:r>
              <a:rPr lang="en-US" kern="0" dirty="0">
                <a:solidFill>
                  <a:srgbClr val="CC0099"/>
                </a:solidFill>
              </a:rPr>
              <a:t>Owns(Nono,M</a:t>
            </a:r>
            <a:r>
              <a:rPr lang="en-US" kern="0" baseline="-25000" dirty="0">
                <a:solidFill>
                  <a:srgbClr val="CC0099"/>
                </a:solidFill>
              </a:rPr>
              <a:t>1</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Missile(M</a:t>
            </a:r>
            <a:r>
              <a:rPr lang="en-US" kern="0" baseline="-25000" dirty="0">
                <a:solidFill>
                  <a:srgbClr val="CC0099"/>
                </a:solidFill>
              </a:rPr>
              <a:t>1</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Owns(</a:t>
            </a:r>
            <a:r>
              <a:rPr lang="en-US" kern="0" dirty="0" err="1">
                <a:solidFill>
                  <a:srgbClr val="CC0099"/>
                </a:solidFill>
              </a:rPr>
              <a:t>Nono,x</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Sells(</a:t>
            </a:r>
            <a:r>
              <a:rPr lang="en-US" kern="0" dirty="0" err="1">
                <a:solidFill>
                  <a:srgbClr val="CC0099"/>
                </a:solidFill>
              </a:rPr>
              <a:t>West,x,Nono</a:t>
            </a:r>
            <a:r>
              <a:rPr lang="en-US" kern="0" dirty="0">
                <a:solidFill>
                  <a:srgbClr val="CC0099"/>
                </a:solidFill>
              </a:rPr>
              <a:t>)</a:t>
            </a:r>
          </a:p>
          <a:p>
            <a:pPr marL="742950" lvl="1" indent="-285750" fontAlgn="base">
              <a:spcBef>
                <a:spcPct val="20000"/>
              </a:spcBef>
              <a:spcAft>
                <a:spcPct val="0"/>
              </a:spcAft>
              <a:defRPr/>
            </a:pPr>
            <a:r>
              <a:rPr lang="en-US" kern="0" dirty="0">
                <a:solidFill>
                  <a:srgbClr val="CC0099"/>
                </a:solidFill>
              </a:rPr>
              <a:t>Missile(x) </a:t>
            </a:r>
            <a:r>
              <a:rPr lang="en-US" kern="0" dirty="0">
                <a:solidFill>
                  <a:srgbClr val="CC0099"/>
                </a:solidFill>
                <a:sym typeface="Symbol" pitchFamily="18" charset="2"/>
              </a:rPr>
              <a:t></a:t>
            </a:r>
            <a:r>
              <a:rPr lang="en-US" kern="0" dirty="0">
                <a:solidFill>
                  <a:srgbClr val="CC0099"/>
                </a:solidFill>
              </a:rPr>
              <a:t> Weapon(x)		Enemy(</a:t>
            </a:r>
            <a:r>
              <a:rPr lang="en-US" kern="0" dirty="0" err="1">
                <a:solidFill>
                  <a:srgbClr val="CC0099"/>
                </a:solidFill>
              </a:rPr>
              <a:t>x,America</a:t>
            </a:r>
            <a:r>
              <a:rPr lang="en-US" kern="0" dirty="0">
                <a:solidFill>
                  <a:srgbClr val="CC0099"/>
                </a:solidFill>
              </a:rPr>
              <a:t>) </a:t>
            </a:r>
            <a:r>
              <a:rPr lang="en-US" kern="0" dirty="0">
                <a:solidFill>
                  <a:srgbClr val="CC0099"/>
                </a:solidFill>
                <a:sym typeface="Symbol" pitchFamily="18" charset="2"/>
              </a:rPr>
              <a:t></a:t>
            </a:r>
            <a:r>
              <a:rPr lang="en-US" kern="0" dirty="0">
                <a:solidFill>
                  <a:srgbClr val="CC0099"/>
                </a:solidFill>
              </a:rPr>
              <a:t> Hostile(x)</a:t>
            </a:r>
          </a:p>
          <a:p>
            <a:pPr marL="742950" lvl="1" indent="-285750" fontAlgn="base">
              <a:spcBef>
                <a:spcPct val="20000"/>
              </a:spcBef>
              <a:spcAft>
                <a:spcPct val="0"/>
              </a:spcAft>
              <a:defRPr/>
            </a:pPr>
            <a:r>
              <a:rPr lang="en-US" kern="0" dirty="0">
                <a:solidFill>
                  <a:srgbClr val="CC0099"/>
                </a:solidFill>
              </a:rPr>
              <a:t>American(West)		Enemy(</a:t>
            </a:r>
            <a:r>
              <a:rPr lang="en-US" kern="0" dirty="0" err="1">
                <a:solidFill>
                  <a:srgbClr val="CC0099"/>
                </a:solidFill>
              </a:rPr>
              <a:t>Nono,America</a:t>
            </a:r>
            <a:r>
              <a:rPr lang="en-US" kern="0" dirty="0">
                <a:solidFill>
                  <a:srgbClr val="CC0099"/>
                </a:solidFill>
              </a:rPr>
              <a:t>)
</a:t>
            </a:r>
          </a:p>
        </p:txBody>
      </p:sp>
    </p:spTree>
    <p:extLst>
      <p:ext uri="{BB962C8B-B14F-4D97-AF65-F5344CB8AC3E}">
        <p14:creationId xmlns:p14="http://schemas.microsoft.com/office/powerpoint/2010/main" val="349322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Backward chaining Proof</a:t>
            </a:r>
          </a:p>
        </p:txBody>
      </p:sp>
      <p:pic>
        <p:nvPicPr>
          <p:cNvPr id="52229" name="Picture 5" descr="crime-bc02c"/>
          <p:cNvPicPr>
            <a:picLocks noChangeAspect="1" noChangeArrowheads="1"/>
          </p:cNvPicPr>
          <p:nvPr/>
        </p:nvPicPr>
        <p:blipFill rotWithShape="1">
          <a:blip r:embed="rId3" cstate="print"/>
          <a:srcRect r="508" b="32769"/>
          <a:stretch/>
        </p:blipFill>
        <p:spPr bwMode="auto">
          <a:xfrm>
            <a:off x="2590800" y="1996852"/>
            <a:ext cx="6823166" cy="2096177"/>
          </a:xfrm>
          <a:prstGeom prst="rect">
            <a:avLst/>
          </a:prstGeom>
          <a:noFill/>
        </p:spPr>
      </p:pic>
      <p:sp>
        <p:nvSpPr>
          <p:cNvPr id="4" name="Rectangle 3"/>
          <p:cNvSpPr txBox="1">
            <a:spLocks noChangeArrowheads="1"/>
          </p:cNvSpPr>
          <p:nvPr/>
        </p:nvSpPr>
        <p:spPr bwMode="auto">
          <a:xfrm>
            <a:off x="2590800" y="4386944"/>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sz="1600" kern="0" dirty="0">
                <a:solidFill>
                  <a:srgbClr val="CC0099"/>
                </a:solidFill>
              </a:rPr>
              <a:t>American(x) </a:t>
            </a:r>
            <a:r>
              <a:rPr lang="en-US" sz="1600" kern="0" dirty="0">
                <a:solidFill>
                  <a:srgbClr val="CC0099"/>
                </a:solidFill>
                <a:sym typeface="Symbol" pitchFamily="18" charset="2"/>
              </a:rPr>
              <a:t></a:t>
            </a:r>
            <a:r>
              <a:rPr lang="en-US" sz="1600" kern="0" dirty="0">
                <a:solidFill>
                  <a:srgbClr val="CC0099"/>
                </a:solidFill>
              </a:rPr>
              <a:t> Weapon(y) </a:t>
            </a:r>
            <a:r>
              <a:rPr lang="en-US" sz="1600" kern="0" dirty="0">
                <a:solidFill>
                  <a:srgbClr val="CC0099"/>
                </a:solidFill>
                <a:sym typeface="Symbol" pitchFamily="18" charset="2"/>
              </a:rPr>
              <a:t></a:t>
            </a:r>
            <a:r>
              <a:rPr lang="en-US" sz="1600" kern="0" dirty="0">
                <a:solidFill>
                  <a:srgbClr val="CC0099"/>
                </a:solidFill>
              </a:rPr>
              <a:t> Sells(</a:t>
            </a:r>
            <a:r>
              <a:rPr lang="en-US" sz="1600" kern="0" dirty="0" err="1">
                <a:solidFill>
                  <a:srgbClr val="CC0099"/>
                </a:solidFill>
              </a:rPr>
              <a:t>x,y,z</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Hostile(z) </a:t>
            </a:r>
            <a:r>
              <a:rPr lang="en-US" sz="1600" kern="0" dirty="0">
                <a:solidFill>
                  <a:srgbClr val="CC0099"/>
                </a:solidFill>
                <a:sym typeface="Symbol" pitchFamily="18" charset="2"/>
              </a:rPr>
              <a:t></a:t>
            </a:r>
            <a:r>
              <a:rPr lang="en-US" sz="1600" kern="0" dirty="0">
                <a:solidFill>
                  <a:srgbClr val="CC0099"/>
                </a:solidFill>
              </a:rPr>
              <a:t> Criminal(x)</a:t>
            </a:r>
          </a:p>
          <a:p>
            <a:pPr marL="742950" lvl="1" indent="-285750" fontAlgn="base">
              <a:spcBef>
                <a:spcPct val="20000"/>
              </a:spcBef>
              <a:spcAft>
                <a:spcPct val="0"/>
              </a:spcAft>
              <a:defRPr/>
            </a:pPr>
            <a:r>
              <a:rPr lang="en-US" sz="1600" kern="0" dirty="0">
                <a:solidFill>
                  <a:srgbClr val="CC0099"/>
                </a:solidFill>
              </a:rPr>
              <a:t>Owns(Nono,M</a:t>
            </a:r>
            <a:r>
              <a:rPr lang="en-US" sz="1600" kern="0" baseline="-25000" dirty="0">
                <a:solidFill>
                  <a:srgbClr val="CC0099"/>
                </a:solidFill>
              </a:rPr>
              <a:t>1</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Missile(M</a:t>
            </a:r>
            <a:r>
              <a:rPr lang="en-US" sz="1600" kern="0" baseline="-25000" dirty="0">
                <a:solidFill>
                  <a:srgbClr val="CC0099"/>
                </a:solidFill>
              </a:rPr>
              <a:t>1</a:t>
            </a:r>
            <a:r>
              <a:rPr lang="en-US" sz="1600" kern="0" dirty="0">
                <a:solidFill>
                  <a:srgbClr val="CC0099"/>
                </a:solidFill>
              </a:rPr>
              <a:t>)</a:t>
            </a:r>
          </a:p>
          <a:p>
            <a:pPr marL="742950" lvl="1" indent="-285750" fontAlgn="base">
              <a:spcBef>
                <a:spcPct val="20000"/>
              </a:spcBef>
              <a:spcAft>
                <a:spcPct val="0"/>
              </a:spcAft>
              <a:defRPr/>
            </a:pPr>
            <a:r>
              <a:rPr lang="en-US" sz="1600" kern="0" dirty="0">
                <a:solidFill>
                  <a:srgbClr val="CC0099"/>
                </a:solidFill>
              </a:rPr>
              <a:t>Missile(x) </a:t>
            </a:r>
            <a:r>
              <a:rPr lang="en-US" sz="1600" kern="0" dirty="0">
                <a:solidFill>
                  <a:srgbClr val="CC0099"/>
                </a:solidFill>
                <a:sym typeface="Symbol" pitchFamily="18" charset="2"/>
              </a:rPr>
              <a:t></a:t>
            </a:r>
            <a:r>
              <a:rPr lang="en-US" sz="1600" kern="0" dirty="0">
                <a:solidFill>
                  <a:srgbClr val="CC0099"/>
                </a:solidFill>
              </a:rPr>
              <a:t> Owns(</a:t>
            </a:r>
            <a:r>
              <a:rPr lang="en-US" sz="1600" kern="0" dirty="0" err="1">
                <a:solidFill>
                  <a:srgbClr val="CC0099"/>
                </a:solidFill>
              </a:rPr>
              <a:t>Nono,x</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Sells(</a:t>
            </a:r>
            <a:r>
              <a:rPr lang="en-US" sz="1600" kern="0" dirty="0" err="1">
                <a:solidFill>
                  <a:srgbClr val="CC0099"/>
                </a:solidFill>
              </a:rPr>
              <a:t>West,x,Nono</a:t>
            </a:r>
            <a:r>
              <a:rPr lang="en-US" sz="1600" kern="0" dirty="0">
                <a:solidFill>
                  <a:srgbClr val="CC0099"/>
                </a:solidFill>
              </a:rPr>
              <a:t>)</a:t>
            </a:r>
          </a:p>
          <a:p>
            <a:pPr marL="742950" lvl="1" indent="-285750" fontAlgn="base">
              <a:spcBef>
                <a:spcPct val="20000"/>
              </a:spcBef>
              <a:spcAft>
                <a:spcPct val="0"/>
              </a:spcAft>
              <a:defRPr/>
            </a:pPr>
            <a:r>
              <a:rPr lang="en-US" sz="1600" kern="0" dirty="0">
                <a:solidFill>
                  <a:srgbClr val="CC0099"/>
                </a:solidFill>
              </a:rPr>
              <a:t>Missile(x) </a:t>
            </a:r>
            <a:r>
              <a:rPr lang="en-US" sz="1600" kern="0" dirty="0">
                <a:solidFill>
                  <a:srgbClr val="CC0099"/>
                </a:solidFill>
                <a:sym typeface="Symbol" pitchFamily="18" charset="2"/>
              </a:rPr>
              <a:t></a:t>
            </a:r>
            <a:r>
              <a:rPr lang="en-US" sz="1600" kern="0" dirty="0">
                <a:solidFill>
                  <a:srgbClr val="CC0099"/>
                </a:solidFill>
              </a:rPr>
              <a:t> Weapon(x)		Enemy(</a:t>
            </a:r>
            <a:r>
              <a:rPr lang="en-US" sz="1600" kern="0" dirty="0" err="1">
                <a:solidFill>
                  <a:srgbClr val="CC0099"/>
                </a:solidFill>
              </a:rPr>
              <a:t>x,America</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Hostile(x)</a:t>
            </a:r>
          </a:p>
          <a:p>
            <a:pPr marL="742950" lvl="1" indent="-285750" fontAlgn="base">
              <a:spcBef>
                <a:spcPct val="20000"/>
              </a:spcBef>
              <a:spcAft>
                <a:spcPct val="0"/>
              </a:spcAft>
              <a:defRPr/>
            </a:pPr>
            <a:r>
              <a:rPr lang="en-US" sz="1600" kern="0" dirty="0">
                <a:solidFill>
                  <a:srgbClr val="CC0099"/>
                </a:solidFill>
              </a:rPr>
              <a:t>American(West)		Enemy(</a:t>
            </a:r>
            <a:r>
              <a:rPr lang="en-US" sz="1600" kern="0" dirty="0" err="1">
                <a:solidFill>
                  <a:srgbClr val="CC0099"/>
                </a:solidFill>
              </a:rPr>
              <a:t>Nono,America</a:t>
            </a:r>
            <a:r>
              <a:rPr lang="en-US" sz="1600" kern="0" dirty="0">
                <a:solidFill>
                  <a:srgbClr val="CC0099"/>
                </a:solidFill>
              </a:rPr>
              <a:t>)
</a:t>
            </a:r>
          </a:p>
        </p:txBody>
      </p:sp>
    </p:spTree>
    <p:extLst>
      <p:ext uri="{BB962C8B-B14F-4D97-AF65-F5344CB8AC3E}">
        <p14:creationId xmlns:p14="http://schemas.microsoft.com/office/powerpoint/2010/main" val="332037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Backward chaining Proof</a:t>
            </a:r>
          </a:p>
        </p:txBody>
      </p:sp>
      <p:pic>
        <p:nvPicPr>
          <p:cNvPr id="53253" name="Picture 5" descr="crime-bc03c"/>
          <p:cNvPicPr>
            <a:picLocks noChangeAspect="1" noChangeArrowheads="1"/>
          </p:cNvPicPr>
          <p:nvPr/>
        </p:nvPicPr>
        <p:blipFill rotWithShape="1">
          <a:blip r:embed="rId3" cstate="print"/>
          <a:srcRect r="-762" b="34362"/>
          <a:stretch/>
        </p:blipFill>
        <p:spPr bwMode="auto">
          <a:xfrm>
            <a:off x="2590800" y="2081348"/>
            <a:ext cx="6910251" cy="2046514"/>
          </a:xfrm>
          <a:prstGeom prst="rect">
            <a:avLst/>
          </a:prstGeom>
          <a:noFill/>
        </p:spPr>
      </p:pic>
      <p:sp>
        <p:nvSpPr>
          <p:cNvPr id="4" name="Rectangle 3"/>
          <p:cNvSpPr txBox="1">
            <a:spLocks noChangeArrowheads="1"/>
          </p:cNvSpPr>
          <p:nvPr/>
        </p:nvSpPr>
        <p:spPr bwMode="auto">
          <a:xfrm>
            <a:off x="2590800" y="4439195"/>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sz="1600" kern="0" dirty="0">
                <a:solidFill>
                  <a:srgbClr val="CC0099"/>
                </a:solidFill>
              </a:rPr>
              <a:t>American(x) </a:t>
            </a:r>
            <a:r>
              <a:rPr lang="en-US" sz="1600" kern="0" dirty="0">
                <a:solidFill>
                  <a:srgbClr val="CC0099"/>
                </a:solidFill>
                <a:sym typeface="Symbol" pitchFamily="18" charset="2"/>
              </a:rPr>
              <a:t></a:t>
            </a:r>
            <a:r>
              <a:rPr lang="en-US" sz="1600" kern="0" dirty="0">
                <a:solidFill>
                  <a:srgbClr val="CC0099"/>
                </a:solidFill>
              </a:rPr>
              <a:t> Weapon(y) </a:t>
            </a:r>
            <a:r>
              <a:rPr lang="en-US" sz="1600" kern="0" dirty="0">
                <a:solidFill>
                  <a:srgbClr val="CC0099"/>
                </a:solidFill>
                <a:sym typeface="Symbol" pitchFamily="18" charset="2"/>
              </a:rPr>
              <a:t></a:t>
            </a:r>
            <a:r>
              <a:rPr lang="en-US" sz="1600" kern="0" dirty="0">
                <a:solidFill>
                  <a:srgbClr val="CC0099"/>
                </a:solidFill>
              </a:rPr>
              <a:t> Sells(</a:t>
            </a:r>
            <a:r>
              <a:rPr lang="en-US" sz="1600" kern="0" dirty="0" err="1">
                <a:solidFill>
                  <a:srgbClr val="CC0099"/>
                </a:solidFill>
              </a:rPr>
              <a:t>x,y,z</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Hostile(z) </a:t>
            </a:r>
            <a:r>
              <a:rPr lang="en-US" sz="1600" kern="0" dirty="0">
                <a:solidFill>
                  <a:srgbClr val="CC0099"/>
                </a:solidFill>
                <a:sym typeface="Symbol" pitchFamily="18" charset="2"/>
              </a:rPr>
              <a:t></a:t>
            </a:r>
            <a:r>
              <a:rPr lang="en-US" sz="1600" kern="0" dirty="0">
                <a:solidFill>
                  <a:srgbClr val="CC0099"/>
                </a:solidFill>
              </a:rPr>
              <a:t> Criminal(x)</a:t>
            </a:r>
          </a:p>
          <a:p>
            <a:pPr marL="742950" lvl="1" indent="-285750" fontAlgn="base">
              <a:spcBef>
                <a:spcPct val="20000"/>
              </a:spcBef>
              <a:spcAft>
                <a:spcPct val="0"/>
              </a:spcAft>
              <a:defRPr/>
            </a:pPr>
            <a:r>
              <a:rPr lang="en-US" sz="1600" kern="0" dirty="0">
                <a:solidFill>
                  <a:srgbClr val="CC0099"/>
                </a:solidFill>
              </a:rPr>
              <a:t>Owns(Nono,M</a:t>
            </a:r>
            <a:r>
              <a:rPr lang="en-US" sz="1600" kern="0" baseline="-25000" dirty="0">
                <a:solidFill>
                  <a:srgbClr val="CC0099"/>
                </a:solidFill>
              </a:rPr>
              <a:t>1</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Missile(M</a:t>
            </a:r>
            <a:r>
              <a:rPr lang="en-US" sz="1600" kern="0" baseline="-25000" dirty="0">
                <a:solidFill>
                  <a:srgbClr val="CC0099"/>
                </a:solidFill>
              </a:rPr>
              <a:t>1</a:t>
            </a:r>
            <a:r>
              <a:rPr lang="en-US" sz="1600" kern="0" dirty="0">
                <a:solidFill>
                  <a:srgbClr val="CC0099"/>
                </a:solidFill>
              </a:rPr>
              <a:t>)</a:t>
            </a:r>
          </a:p>
          <a:p>
            <a:pPr marL="742950" lvl="1" indent="-285750" fontAlgn="base">
              <a:spcBef>
                <a:spcPct val="20000"/>
              </a:spcBef>
              <a:spcAft>
                <a:spcPct val="0"/>
              </a:spcAft>
              <a:defRPr/>
            </a:pPr>
            <a:r>
              <a:rPr lang="en-US" sz="1600" kern="0" dirty="0">
                <a:solidFill>
                  <a:srgbClr val="CC0099"/>
                </a:solidFill>
              </a:rPr>
              <a:t>Missile(x) </a:t>
            </a:r>
            <a:r>
              <a:rPr lang="en-US" sz="1600" kern="0" dirty="0">
                <a:solidFill>
                  <a:srgbClr val="CC0099"/>
                </a:solidFill>
                <a:sym typeface="Symbol" pitchFamily="18" charset="2"/>
              </a:rPr>
              <a:t></a:t>
            </a:r>
            <a:r>
              <a:rPr lang="en-US" sz="1600" kern="0" dirty="0">
                <a:solidFill>
                  <a:srgbClr val="CC0099"/>
                </a:solidFill>
              </a:rPr>
              <a:t> Owns(</a:t>
            </a:r>
            <a:r>
              <a:rPr lang="en-US" sz="1600" kern="0" dirty="0" err="1">
                <a:solidFill>
                  <a:srgbClr val="CC0099"/>
                </a:solidFill>
              </a:rPr>
              <a:t>Nono,x</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Sells(</a:t>
            </a:r>
            <a:r>
              <a:rPr lang="en-US" sz="1600" kern="0" dirty="0" err="1">
                <a:solidFill>
                  <a:srgbClr val="CC0099"/>
                </a:solidFill>
              </a:rPr>
              <a:t>West,x,Nono</a:t>
            </a:r>
            <a:r>
              <a:rPr lang="en-US" sz="1600" kern="0" dirty="0">
                <a:solidFill>
                  <a:srgbClr val="CC0099"/>
                </a:solidFill>
              </a:rPr>
              <a:t>)</a:t>
            </a:r>
          </a:p>
          <a:p>
            <a:pPr marL="742950" lvl="1" indent="-285750" fontAlgn="base">
              <a:spcBef>
                <a:spcPct val="20000"/>
              </a:spcBef>
              <a:spcAft>
                <a:spcPct val="0"/>
              </a:spcAft>
              <a:defRPr/>
            </a:pPr>
            <a:r>
              <a:rPr lang="en-US" sz="1600" kern="0" dirty="0">
                <a:solidFill>
                  <a:srgbClr val="CC0099"/>
                </a:solidFill>
              </a:rPr>
              <a:t>Missile(x) </a:t>
            </a:r>
            <a:r>
              <a:rPr lang="en-US" sz="1600" kern="0" dirty="0">
                <a:solidFill>
                  <a:srgbClr val="CC0099"/>
                </a:solidFill>
                <a:sym typeface="Symbol" pitchFamily="18" charset="2"/>
              </a:rPr>
              <a:t></a:t>
            </a:r>
            <a:r>
              <a:rPr lang="en-US" sz="1600" kern="0" dirty="0">
                <a:solidFill>
                  <a:srgbClr val="CC0099"/>
                </a:solidFill>
              </a:rPr>
              <a:t> Weapon(x)		Enemy(</a:t>
            </a:r>
            <a:r>
              <a:rPr lang="en-US" sz="1600" kern="0" dirty="0" err="1">
                <a:solidFill>
                  <a:srgbClr val="CC0099"/>
                </a:solidFill>
              </a:rPr>
              <a:t>x,America</a:t>
            </a:r>
            <a:r>
              <a:rPr lang="en-US" sz="1600" kern="0" dirty="0">
                <a:solidFill>
                  <a:srgbClr val="CC0099"/>
                </a:solidFill>
              </a:rPr>
              <a:t>) </a:t>
            </a:r>
            <a:r>
              <a:rPr lang="en-US" sz="1600" kern="0" dirty="0">
                <a:solidFill>
                  <a:srgbClr val="CC0099"/>
                </a:solidFill>
                <a:sym typeface="Symbol" pitchFamily="18" charset="2"/>
              </a:rPr>
              <a:t></a:t>
            </a:r>
            <a:r>
              <a:rPr lang="en-US" sz="1600" kern="0" dirty="0">
                <a:solidFill>
                  <a:srgbClr val="CC0099"/>
                </a:solidFill>
              </a:rPr>
              <a:t> Hostile(x)</a:t>
            </a:r>
          </a:p>
          <a:p>
            <a:pPr marL="742950" lvl="1" indent="-285750" fontAlgn="base">
              <a:spcBef>
                <a:spcPct val="20000"/>
              </a:spcBef>
              <a:spcAft>
                <a:spcPct val="0"/>
              </a:spcAft>
              <a:defRPr/>
            </a:pPr>
            <a:r>
              <a:rPr lang="en-US" sz="1600" kern="0" dirty="0">
                <a:solidFill>
                  <a:srgbClr val="CC0099"/>
                </a:solidFill>
              </a:rPr>
              <a:t>American(West)		Enemy(</a:t>
            </a:r>
            <a:r>
              <a:rPr lang="en-US" sz="1600" kern="0" dirty="0" err="1">
                <a:solidFill>
                  <a:srgbClr val="CC0099"/>
                </a:solidFill>
              </a:rPr>
              <a:t>Nono,America</a:t>
            </a:r>
            <a:r>
              <a:rPr lang="en-US" sz="1600" kern="0" dirty="0">
                <a:solidFill>
                  <a:srgbClr val="CC0099"/>
                </a:solidFill>
              </a:rPr>
              <a:t>)
</a:t>
            </a:r>
          </a:p>
        </p:txBody>
      </p:sp>
    </p:spTree>
    <p:extLst>
      <p:ext uri="{BB962C8B-B14F-4D97-AF65-F5344CB8AC3E}">
        <p14:creationId xmlns:p14="http://schemas.microsoft.com/office/powerpoint/2010/main" val="127612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Backward chaining Proof</a:t>
            </a:r>
          </a:p>
        </p:txBody>
      </p:sp>
      <p:pic>
        <p:nvPicPr>
          <p:cNvPr id="55301" name="Picture 5" descr="crime-bc05c"/>
          <p:cNvPicPr>
            <a:picLocks noChangeAspect="1" noChangeArrowheads="1"/>
          </p:cNvPicPr>
          <p:nvPr/>
        </p:nvPicPr>
        <p:blipFill>
          <a:blip r:embed="rId3" cstate="print"/>
          <a:srcRect/>
          <a:stretch>
            <a:fillRect/>
          </a:stretch>
        </p:blipFill>
        <p:spPr bwMode="auto">
          <a:xfrm>
            <a:off x="5151120" y="2090379"/>
            <a:ext cx="6858000" cy="3117850"/>
          </a:xfrm>
          <a:prstGeom prst="rect">
            <a:avLst/>
          </a:prstGeom>
          <a:noFill/>
        </p:spPr>
      </p:pic>
      <p:sp>
        <p:nvSpPr>
          <p:cNvPr id="5" name="Rectangle 3"/>
          <p:cNvSpPr txBox="1">
            <a:spLocks noChangeArrowheads="1"/>
          </p:cNvSpPr>
          <p:nvPr/>
        </p:nvSpPr>
        <p:spPr bwMode="auto">
          <a:xfrm>
            <a:off x="-361406" y="3150326"/>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sz="1400" kern="0" dirty="0">
                <a:solidFill>
                  <a:srgbClr val="CC0099"/>
                </a:solidFill>
              </a:rPr>
              <a:t>American(x) </a:t>
            </a:r>
            <a:r>
              <a:rPr lang="en-US" sz="1400" kern="0" dirty="0">
                <a:solidFill>
                  <a:srgbClr val="CC0099"/>
                </a:solidFill>
                <a:sym typeface="Symbol" pitchFamily="18" charset="2"/>
              </a:rPr>
              <a:t></a:t>
            </a:r>
            <a:r>
              <a:rPr lang="en-US" sz="1400" kern="0" dirty="0">
                <a:solidFill>
                  <a:srgbClr val="CC0099"/>
                </a:solidFill>
              </a:rPr>
              <a:t> Weapon(y)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x,y,z</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Hostile(z) </a:t>
            </a:r>
            <a:r>
              <a:rPr lang="en-US" sz="1400" kern="0" dirty="0">
                <a:solidFill>
                  <a:srgbClr val="CC0099"/>
                </a:solidFill>
                <a:sym typeface="Symbol" pitchFamily="18" charset="2"/>
              </a:rPr>
              <a:t></a:t>
            </a:r>
            <a:r>
              <a:rPr lang="en-US" sz="1400" kern="0" dirty="0">
                <a:solidFill>
                  <a:srgbClr val="CC0099"/>
                </a:solidFill>
              </a:rPr>
              <a:t> Criminal(x)</a:t>
            </a:r>
          </a:p>
          <a:p>
            <a:pPr marL="742950" lvl="1" indent="-285750" fontAlgn="base">
              <a:spcBef>
                <a:spcPct val="20000"/>
              </a:spcBef>
              <a:spcAft>
                <a:spcPct val="0"/>
              </a:spcAft>
              <a:defRPr/>
            </a:pPr>
            <a:r>
              <a:rPr lang="en-US" sz="1400" kern="0" dirty="0">
                <a:solidFill>
                  <a:srgbClr val="CC0099"/>
                </a:solidFill>
              </a:rPr>
              <a:t>Owns(Nono,M</a:t>
            </a:r>
            <a:r>
              <a:rPr lang="en-US" sz="1400" kern="0" baseline="-25000" dirty="0">
                <a:solidFill>
                  <a:srgbClr val="CC0099"/>
                </a:solidFill>
              </a:rPr>
              <a:t>1</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Missile(M</a:t>
            </a:r>
            <a:r>
              <a:rPr lang="en-US" sz="1400" kern="0" baseline="-25000" dirty="0">
                <a:solidFill>
                  <a:srgbClr val="CC0099"/>
                </a:solidFill>
              </a:rPr>
              <a:t>1</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Owns(</a:t>
            </a:r>
            <a:r>
              <a:rPr lang="en-US" sz="1400" kern="0" dirty="0" err="1">
                <a:solidFill>
                  <a:srgbClr val="CC0099"/>
                </a:solidFill>
              </a:rPr>
              <a:t>Nono,x</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West,x,Nono</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Weapon(x)		Enemy(</a:t>
            </a:r>
            <a:r>
              <a:rPr lang="en-US" sz="1400" kern="0" dirty="0" err="1">
                <a:solidFill>
                  <a:srgbClr val="CC0099"/>
                </a:solidFill>
              </a:rPr>
              <a:t>x,America</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Hostile(x)</a:t>
            </a:r>
          </a:p>
          <a:p>
            <a:pPr marL="742950" lvl="1" indent="-285750" fontAlgn="base">
              <a:spcBef>
                <a:spcPct val="20000"/>
              </a:spcBef>
              <a:spcAft>
                <a:spcPct val="0"/>
              </a:spcAft>
              <a:defRPr/>
            </a:pPr>
            <a:r>
              <a:rPr lang="en-US" sz="1400" kern="0" dirty="0">
                <a:solidFill>
                  <a:srgbClr val="CC0099"/>
                </a:solidFill>
              </a:rPr>
              <a:t>American(West)		Enemy(</a:t>
            </a:r>
            <a:r>
              <a:rPr lang="en-US" sz="1400" kern="0" dirty="0" err="1">
                <a:solidFill>
                  <a:srgbClr val="CC0099"/>
                </a:solidFill>
              </a:rPr>
              <a:t>Nono,America</a:t>
            </a:r>
            <a:r>
              <a:rPr lang="en-US" sz="1400" kern="0" dirty="0">
                <a:solidFill>
                  <a:srgbClr val="CC0099"/>
                </a:solidFill>
              </a:rPr>
              <a:t>)
</a:t>
            </a:r>
          </a:p>
        </p:txBody>
      </p:sp>
    </p:spTree>
    <p:extLst>
      <p:ext uri="{BB962C8B-B14F-4D97-AF65-F5344CB8AC3E}">
        <p14:creationId xmlns:p14="http://schemas.microsoft.com/office/powerpoint/2010/main" val="394421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rime-bc06c"/>
          <p:cNvPicPr>
            <a:picLocks noChangeAspect="1" noChangeArrowheads="1"/>
          </p:cNvPicPr>
          <p:nvPr/>
        </p:nvPicPr>
        <p:blipFill>
          <a:blip r:embed="rId3" cstate="print"/>
          <a:srcRect/>
          <a:stretch>
            <a:fillRect/>
          </a:stretch>
        </p:blipFill>
        <p:spPr bwMode="auto">
          <a:xfrm>
            <a:off x="5334000" y="2139951"/>
            <a:ext cx="6858000" cy="3117850"/>
          </a:xfrm>
          <a:prstGeom prst="rect">
            <a:avLst/>
          </a:prstGeom>
          <a:noFill/>
        </p:spPr>
      </p:pic>
      <p:sp>
        <p:nvSpPr>
          <p:cNvPr id="56322" name="Rectangle 2"/>
          <p:cNvSpPr>
            <a:spLocks noGrp="1" noChangeArrowheads="1"/>
          </p:cNvSpPr>
          <p:nvPr>
            <p:ph type="title"/>
          </p:nvPr>
        </p:nvSpPr>
        <p:spPr/>
        <p:txBody>
          <a:bodyPr/>
          <a:lstStyle/>
          <a:p>
            <a:r>
              <a:rPr lang="en-US" dirty="0"/>
              <a:t>Backward chaining Proof</a:t>
            </a:r>
          </a:p>
        </p:txBody>
      </p:sp>
      <p:sp>
        <p:nvSpPr>
          <p:cNvPr id="4" name="Rectangle 3"/>
          <p:cNvSpPr txBox="1">
            <a:spLocks noChangeArrowheads="1"/>
          </p:cNvSpPr>
          <p:nvPr/>
        </p:nvSpPr>
        <p:spPr bwMode="auto">
          <a:xfrm>
            <a:off x="-187235" y="2959894"/>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sz="1400" kern="0" dirty="0">
                <a:solidFill>
                  <a:srgbClr val="CC0099"/>
                </a:solidFill>
              </a:rPr>
              <a:t>American(x) </a:t>
            </a:r>
            <a:r>
              <a:rPr lang="en-US" sz="1400" kern="0" dirty="0">
                <a:solidFill>
                  <a:srgbClr val="CC0099"/>
                </a:solidFill>
                <a:sym typeface="Symbol" pitchFamily="18" charset="2"/>
              </a:rPr>
              <a:t></a:t>
            </a:r>
            <a:r>
              <a:rPr lang="en-US" sz="1400" kern="0" dirty="0">
                <a:solidFill>
                  <a:srgbClr val="CC0099"/>
                </a:solidFill>
              </a:rPr>
              <a:t> Weapon(y)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x,y,z</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Hostile(z) </a:t>
            </a:r>
            <a:r>
              <a:rPr lang="en-US" sz="1400" kern="0" dirty="0">
                <a:solidFill>
                  <a:srgbClr val="CC0099"/>
                </a:solidFill>
                <a:sym typeface="Symbol" pitchFamily="18" charset="2"/>
              </a:rPr>
              <a:t></a:t>
            </a:r>
            <a:r>
              <a:rPr lang="en-US" sz="1400" kern="0" dirty="0">
                <a:solidFill>
                  <a:srgbClr val="CC0099"/>
                </a:solidFill>
              </a:rPr>
              <a:t> Criminal(x)</a:t>
            </a:r>
          </a:p>
          <a:p>
            <a:pPr marL="742950" lvl="1" indent="-285750" fontAlgn="base">
              <a:spcBef>
                <a:spcPct val="20000"/>
              </a:spcBef>
              <a:spcAft>
                <a:spcPct val="0"/>
              </a:spcAft>
              <a:defRPr/>
            </a:pPr>
            <a:r>
              <a:rPr lang="en-US" sz="1400" kern="0" dirty="0">
                <a:solidFill>
                  <a:srgbClr val="CC0099"/>
                </a:solidFill>
              </a:rPr>
              <a:t>Owns(Nono,M</a:t>
            </a:r>
            <a:r>
              <a:rPr lang="en-US" sz="1400" kern="0" baseline="-25000" dirty="0">
                <a:solidFill>
                  <a:srgbClr val="CC0099"/>
                </a:solidFill>
              </a:rPr>
              <a:t>1</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Missile(M</a:t>
            </a:r>
            <a:r>
              <a:rPr lang="en-US" sz="1400" kern="0" baseline="-25000" dirty="0">
                <a:solidFill>
                  <a:srgbClr val="CC0099"/>
                </a:solidFill>
              </a:rPr>
              <a:t>1</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Owns(</a:t>
            </a:r>
            <a:r>
              <a:rPr lang="en-US" sz="1400" kern="0" dirty="0" err="1">
                <a:solidFill>
                  <a:srgbClr val="CC0099"/>
                </a:solidFill>
              </a:rPr>
              <a:t>Nono,x</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West,x,Nono</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Weapon(x)		Enemy(</a:t>
            </a:r>
            <a:r>
              <a:rPr lang="en-US" sz="1400" kern="0" dirty="0" err="1">
                <a:solidFill>
                  <a:srgbClr val="CC0099"/>
                </a:solidFill>
              </a:rPr>
              <a:t>x,America</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Hostile(x)</a:t>
            </a:r>
          </a:p>
          <a:p>
            <a:pPr marL="742950" lvl="1" indent="-285750" fontAlgn="base">
              <a:spcBef>
                <a:spcPct val="20000"/>
              </a:spcBef>
              <a:spcAft>
                <a:spcPct val="0"/>
              </a:spcAft>
              <a:defRPr/>
            </a:pPr>
            <a:r>
              <a:rPr lang="en-US" sz="1400" kern="0" dirty="0">
                <a:solidFill>
                  <a:srgbClr val="CC0099"/>
                </a:solidFill>
              </a:rPr>
              <a:t>American(West)		Enemy(</a:t>
            </a:r>
            <a:r>
              <a:rPr lang="en-US" sz="1400" kern="0" dirty="0" err="1">
                <a:solidFill>
                  <a:srgbClr val="CC0099"/>
                </a:solidFill>
              </a:rPr>
              <a:t>Nono,America</a:t>
            </a:r>
            <a:r>
              <a:rPr lang="en-US" sz="1400" kern="0" dirty="0">
                <a:solidFill>
                  <a:srgbClr val="CC0099"/>
                </a:solidFill>
              </a:rPr>
              <a:t>)
</a:t>
            </a:r>
          </a:p>
        </p:txBody>
      </p:sp>
    </p:spTree>
    <p:extLst>
      <p:ext uri="{BB962C8B-B14F-4D97-AF65-F5344CB8AC3E}">
        <p14:creationId xmlns:p14="http://schemas.microsoft.com/office/powerpoint/2010/main" val="215969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crime-bc07c"/>
          <p:cNvPicPr>
            <a:picLocks noChangeAspect="1" noChangeArrowheads="1"/>
          </p:cNvPicPr>
          <p:nvPr/>
        </p:nvPicPr>
        <p:blipFill>
          <a:blip r:embed="rId3" cstate="print"/>
          <a:srcRect/>
          <a:stretch>
            <a:fillRect/>
          </a:stretch>
        </p:blipFill>
        <p:spPr bwMode="auto">
          <a:xfrm>
            <a:off x="5177245" y="1996852"/>
            <a:ext cx="6858000" cy="3117850"/>
          </a:xfrm>
          <a:prstGeom prst="rect">
            <a:avLst/>
          </a:prstGeom>
          <a:noFill/>
        </p:spPr>
      </p:pic>
      <p:sp>
        <p:nvSpPr>
          <p:cNvPr id="57346" name="Rectangle 2"/>
          <p:cNvSpPr>
            <a:spLocks noGrp="1" noChangeArrowheads="1"/>
          </p:cNvSpPr>
          <p:nvPr>
            <p:ph type="title"/>
          </p:nvPr>
        </p:nvSpPr>
        <p:spPr/>
        <p:txBody>
          <a:bodyPr/>
          <a:lstStyle/>
          <a:p>
            <a:r>
              <a:rPr lang="en-US" dirty="0"/>
              <a:t>Backward chaining example</a:t>
            </a:r>
          </a:p>
        </p:txBody>
      </p:sp>
      <p:sp>
        <p:nvSpPr>
          <p:cNvPr id="4" name="Rectangle 3"/>
          <p:cNvSpPr txBox="1">
            <a:spLocks noChangeArrowheads="1"/>
          </p:cNvSpPr>
          <p:nvPr/>
        </p:nvSpPr>
        <p:spPr bwMode="auto">
          <a:xfrm>
            <a:off x="-370114" y="3141618"/>
            <a:ext cx="7391400" cy="147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lvl="1" indent="-285750" fontAlgn="base">
              <a:spcBef>
                <a:spcPct val="20000"/>
              </a:spcBef>
              <a:spcAft>
                <a:spcPct val="0"/>
              </a:spcAft>
              <a:defRPr/>
            </a:pPr>
            <a:r>
              <a:rPr lang="en-US" sz="1400" kern="0" dirty="0">
                <a:solidFill>
                  <a:srgbClr val="CC0099"/>
                </a:solidFill>
              </a:rPr>
              <a:t>American(x) </a:t>
            </a:r>
            <a:r>
              <a:rPr lang="en-US" sz="1400" kern="0" dirty="0">
                <a:solidFill>
                  <a:srgbClr val="CC0099"/>
                </a:solidFill>
                <a:sym typeface="Symbol" pitchFamily="18" charset="2"/>
              </a:rPr>
              <a:t></a:t>
            </a:r>
            <a:r>
              <a:rPr lang="en-US" sz="1400" kern="0" dirty="0">
                <a:solidFill>
                  <a:srgbClr val="CC0099"/>
                </a:solidFill>
              </a:rPr>
              <a:t> Weapon(y)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x,y,z</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Hostile(z) </a:t>
            </a:r>
            <a:r>
              <a:rPr lang="en-US" sz="1400" kern="0" dirty="0">
                <a:solidFill>
                  <a:srgbClr val="CC0099"/>
                </a:solidFill>
                <a:sym typeface="Symbol" pitchFamily="18" charset="2"/>
              </a:rPr>
              <a:t></a:t>
            </a:r>
            <a:r>
              <a:rPr lang="en-US" sz="1400" kern="0" dirty="0">
                <a:solidFill>
                  <a:srgbClr val="CC0099"/>
                </a:solidFill>
              </a:rPr>
              <a:t> Criminal(x)</a:t>
            </a:r>
          </a:p>
          <a:p>
            <a:pPr marL="742950" lvl="1" indent="-285750" fontAlgn="base">
              <a:spcBef>
                <a:spcPct val="20000"/>
              </a:spcBef>
              <a:spcAft>
                <a:spcPct val="0"/>
              </a:spcAft>
              <a:defRPr/>
            </a:pPr>
            <a:r>
              <a:rPr lang="en-US" sz="1400" kern="0" dirty="0">
                <a:solidFill>
                  <a:srgbClr val="CC0099"/>
                </a:solidFill>
              </a:rPr>
              <a:t>Owns(Nono,M</a:t>
            </a:r>
            <a:r>
              <a:rPr lang="en-US" sz="1400" kern="0" baseline="-25000" dirty="0">
                <a:solidFill>
                  <a:srgbClr val="CC0099"/>
                </a:solidFill>
              </a:rPr>
              <a:t>1</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Missile(M</a:t>
            </a:r>
            <a:r>
              <a:rPr lang="en-US" sz="1400" kern="0" baseline="-25000" dirty="0">
                <a:solidFill>
                  <a:srgbClr val="CC0099"/>
                </a:solidFill>
              </a:rPr>
              <a:t>1</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Owns(</a:t>
            </a:r>
            <a:r>
              <a:rPr lang="en-US" sz="1400" kern="0" dirty="0" err="1">
                <a:solidFill>
                  <a:srgbClr val="CC0099"/>
                </a:solidFill>
              </a:rPr>
              <a:t>Nono,x</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Sells(</a:t>
            </a:r>
            <a:r>
              <a:rPr lang="en-US" sz="1400" kern="0" dirty="0" err="1">
                <a:solidFill>
                  <a:srgbClr val="CC0099"/>
                </a:solidFill>
              </a:rPr>
              <a:t>West,x,Nono</a:t>
            </a:r>
            <a:r>
              <a:rPr lang="en-US" sz="1400" kern="0" dirty="0">
                <a:solidFill>
                  <a:srgbClr val="CC0099"/>
                </a:solidFill>
              </a:rPr>
              <a:t>)</a:t>
            </a:r>
          </a:p>
          <a:p>
            <a:pPr marL="742950" lvl="1" indent="-285750" fontAlgn="base">
              <a:spcBef>
                <a:spcPct val="20000"/>
              </a:spcBef>
              <a:spcAft>
                <a:spcPct val="0"/>
              </a:spcAft>
              <a:defRPr/>
            </a:pPr>
            <a:r>
              <a:rPr lang="en-US" sz="1400" kern="0" dirty="0">
                <a:solidFill>
                  <a:srgbClr val="CC0099"/>
                </a:solidFill>
              </a:rPr>
              <a:t>Missile(x) </a:t>
            </a:r>
            <a:r>
              <a:rPr lang="en-US" sz="1400" kern="0" dirty="0">
                <a:solidFill>
                  <a:srgbClr val="CC0099"/>
                </a:solidFill>
                <a:sym typeface="Symbol" pitchFamily="18" charset="2"/>
              </a:rPr>
              <a:t></a:t>
            </a:r>
            <a:r>
              <a:rPr lang="en-US" sz="1400" kern="0" dirty="0">
                <a:solidFill>
                  <a:srgbClr val="CC0099"/>
                </a:solidFill>
              </a:rPr>
              <a:t> Weapon(x)		Enemy(</a:t>
            </a:r>
            <a:r>
              <a:rPr lang="en-US" sz="1400" kern="0" dirty="0" err="1">
                <a:solidFill>
                  <a:srgbClr val="CC0099"/>
                </a:solidFill>
              </a:rPr>
              <a:t>x,America</a:t>
            </a:r>
            <a:r>
              <a:rPr lang="en-US" sz="1400" kern="0" dirty="0">
                <a:solidFill>
                  <a:srgbClr val="CC0099"/>
                </a:solidFill>
              </a:rPr>
              <a:t>) </a:t>
            </a:r>
            <a:r>
              <a:rPr lang="en-US" sz="1400" kern="0" dirty="0">
                <a:solidFill>
                  <a:srgbClr val="CC0099"/>
                </a:solidFill>
                <a:sym typeface="Symbol" pitchFamily="18" charset="2"/>
              </a:rPr>
              <a:t></a:t>
            </a:r>
            <a:r>
              <a:rPr lang="en-US" sz="1400" kern="0" dirty="0">
                <a:solidFill>
                  <a:srgbClr val="CC0099"/>
                </a:solidFill>
              </a:rPr>
              <a:t> Hostile(x)</a:t>
            </a:r>
          </a:p>
          <a:p>
            <a:pPr marL="742950" lvl="1" indent="-285750" fontAlgn="base">
              <a:spcBef>
                <a:spcPct val="20000"/>
              </a:spcBef>
              <a:spcAft>
                <a:spcPct val="0"/>
              </a:spcAft>
              <a:defRPr/>
            </a:pPr>
            <a:r>
              <a:rPr lang="en-US" sz="1400" kern="0" dirty="0">
                <a:solidFill>
                  <a:srgbClr val="CC0099"/>
                </a:solidFill>
              </a:rPr>
              <a:t>American(West)		Enemy(</a:t>
            </a:r>
            <a:r>
              <a:rPr lang="en-US" sz="1400" kern="0" dirty="0" err="1">
                <a:solidFill>
                  <a:srgbClr val="CC0099"/>
                </a:solidFill>
              </a:rPr>
              <a:t>Nono,America</a:t>
            </a:r>
            <a:r>
              <a:rPr lang="en-US" sz="1400" kern="0" dirty="0">
                <a:solidFill>
                  <a:srgbClr val="CC0099"/>
                </a:solidFill>
              </a:rPr>
              <a:t>)
</a:t>
            </a:r>
          </a:p>
        </p:txBody>
      </p:sp>
    </p:spTree>
    <p:extLst>
      <p:ext uri="{BB962C8B-B14F-4D97-AF65-F5344CB8AC3E}">
        <p14:creationId xmlns:p14="http://schemas.microsoft.com/office/powerpoint/2010/main" val="366342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381000"/>
            <a:ext cx="8229600" cy="579438"/>
          </a:xfrm>
        </p:spPr>
        <p:txBody>
          <a:bodyPr>
            <a:normAutofit/>
          </a:bodyPr>
          <a:lstStyle/>
          <a:p>
            <a:pPr eaLnBrk="1" hangingPunct="1"/>
            <a:r>
              <a:rPr lang="en-US"/>
              <a:t>Forward vs. backward chaining</a:t>
            </a:r>
          </a:p>
        </p:txBody>
      </p:sp>
      <p:sp>
        <p:nvSpPr>
          <p:cNvPr id="23555"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sz="2400" dirty="0"/>
              <a:t>FC is </a:t>
            </a:r>
            <a:r>
              <a:rPr lang="en-US" sz="2400" dirty="0">
                <a:solidFill>
                  <a:schemeClr val="accent2"/>
                </a:solidFill>
              </a:rPr>
              <a:t>data-driven</a:t>
            </a:r>
            <a:r>
              <a:rPr lang="en-US" sz="2400" dirty="0"/>
              <a:t>, automatic, unconscious processing,</a:t>
            </a:r>
          </a:p>
          <a:p>
            <a:pPr lvl="1" eaLnBrk="1" hangingPunct="1">
              <a:lnSpc>
                <a:spcPct val="90000"/>
              </a:lnSpc>
            </a:pPr>
            <a:r>
              <a:rPr lang="en-US" sz="2000" dirty="0"/>
              <a:t>e.g., object recognition, routine decisions</a:t>
            </a:r>
          </a:p>
          <a:p>
            <a:pPr lvl="4" eaLnBrk="1" hangingPunct="1">
              <a:lnSpc>
                <a:spcPct val="90000"/>
              </a:lnSpc>
            </a:pPr>
            <a:endParaRPr lang="en-US" sz="1600" dirty="0"/>
          </a:p>
          <a:p>
            <a:pPr lvl="4" eaLnBrk="1" hangingPunct="1">
              <a:lnSpc>
                <a:spcPct val="90000"/>
              </a:lnSpc>
            </a:pPr>
            <a:endParaRPr lang="en-US" sz="1600" dirty="0"/>
          </a:p>
          <a:p>
            <a:pPr eaLnBrk="1" hangingPunct="1">
              <a:lnSpc>
                <a:spcPct val="90000"/>
              </a:lnSpc>
            </a:pPr>
            <a:r>
              <a:rPr lang="en-US" sz="2400" dirty="0"/>
              <a:t>BC is </a:t>
            </a:r>
            <a:r>
              <a:rPr lang="en-US" sz="2400" dirty="0">
                <a:solidFill>
                  <a:schemeClr val="accent2"/>
                </a:solidFill>
              </a:rPr>
              <a:t>goal-driven</a:t>
            </a:r>
            <a:r>
              <a:rPr lang="en-US" sz="2400" dirty="0"/>
              <a:t>, appropriate for problem-solving,</a:t>
            </a:r>
          </a:p>
          <a:p>
            <a:pPr lvl="1" eaLnBrk="1" hangingPunct="1">
              <a:lnSpc>
                <a:spcPct val="90000"/>
              </a:lnSpc>
            </a:pPr>
            <a:r>
              <a:rPr lang="en-US" sz="2000" dirty="0"/>
              <a:t>e.g., Where are my keys? How do I get into a PhD program?</a:t>
            </a:r>
          </a:p>
          <a:p>
            <a:pPr lvl="4" eaLnBrk="1" hangingPunct="1">
              <a:lnSpc>
                <a:spcPct val="90000"/>
              </a:lnSpc>
              <a:buFontTx/>
              <a:buNone/>
            </a:pPr>
            <a:r>
              <a:rPr lang="en-US" sz="1600" dirty="0"/>
              <a:t>
</a:t>
            </a:r>
          </a:p>
          <a:p>
            <a:pPr eaLnBrk="1" hangingPunct="1">
              <a:lnSpc>
                <a:spcPct val="90000"/>
              </a:lnSpc>
            </a:pPr>
            <a:r>
              <a:rPr lang="en-US" sz="2400" dirty="0"/>
              <a:t>Complexity of BC can be </a:t>
            </a:r>
            <a:r>
              <a:rPr lang="en-US" sz="2400" dirty="0">
                <a:solidFill>
                  <a:srgbClr val="FF0000"/>
                </a:solidFill>
              </a:rPr>
              <a:t>much less </a:t>
            </a:r>
            <a:r>
              <a:rPr lang="en-US" sz="2400" dirty="0"/>
              <a:t>than linear in size of KB</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endParaRPr lang="en-US" sz="2400" dirty="0"/>
          </a:p>
          <a:p>
            <a:pPr algn="r" eaLnBrk="1" hangingPunct="1">
              <a:lnSpc>
                <a:spcPct val="90000"/>
              </a:lnSpc>
              <a:buNone/>
            </a:pPr>
            <a:r>
              <a:rPr lang="en-US" sz="2400" dirty="0"/>
              <a:t>End of Session</a:t>
            </a:r>
          </a:p>
        </p:txBody>
      </p:sp>
    </p:spTree>
    <p:extLst>
      <p:ext uri="{BB962C8B-B14F-4D97-AF65-F5344CB8AC3E}">
        <p14:creationId xmlns:p14="http://schemas.microsoft.com/office/powerpoint/2010/main" val="11839524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T Template" id="{861BC456-04C0-4F93-B68C-FAC68BBD99DC}" vid="{87E7070B-F22E-4114-A01D-A50C67B5F1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967</Words>
  <Application>Microsoft Macintosh PowerPoint</Application>
  <PresentationFormat>Widescreen</PresentationFormat>
  <Paragraphs>94</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 Antiqua</vt:lpstr>
      <vt:lpstr>Calibri</vt:lpstr>
      <vt:lpstr>Gill Sans MT</vt:lpstr>
      <vt:lpstr>Segoe UI</vt:lpstr>
      <vt:lpstr>Symbol</vt:lpstr>
      <vt:lpstr>Times New Roman</vt:lpstr>
      <vt:lpstr>Wingdings</vt:lpstr>
      <vt:lpstr>Gallery</vt:lpstr>
      <vt:lpstr>Data Driven Artificial intelligent systems</vt:lpstr>
      <vt:lpstr>Backward chaining</vt:lpstr>
      <vt:lpstr>Backward chaining</vt:lpstr>
      <vt:lpstr>Backward chaining Proof</vt:lpstr>
      <vt:lpstr>Backward chaining Proof</vt:lpstr>
      <vt:lpstr>Backward chaining Proof</vt:lpstr>
      <vt:lpstr>Backward chaining Proof</vt:lpstr>
      <vt:lpstr>Backward chaining example</vt:lpstr>
      <vt:lpstr>Forward vs. backward chaining</vt:lpstr>
      <vt:lpstr>summary</vt:lpstr>
      <vt:lpstr>PowerPoint Presentation</vt:lpstr>
      <vt:lpstr>TERMINAL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123</dc:creator>
  <cp:lastModifiedBy>Yamini Kodali</cp:lastModifiedBy>
  <cp:revision>16</cp:revision>
  <dcterms:created xsi:type="dcterms:W3CDTF">2023-06-21T09:38:51Z</dcterms:created>
  <dcterms:modified xsi:type="dcterms:W3CDTF">2024-06-03T06:40:19Z</dcterms:modified>
</cp:coreProperties>
</file>